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71" r:id="rId5"/>
    <p:sldId id="258" r:id="rId6"/>
    <p:sldId id="259" r:id="rId7"/>
    <p:sldId id="260" r:id="rId8"/>
    <p:sldId id="261" r:id="rId9"/>
    <p:sldId id="273" r:id="rId10"/>
    <p:sldId id="27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214DD3E-408A-4D45-97B2-FA70A904B6D0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6"/>
              </a:solidFill>
            </a:ln>
          </a:top>
          <a:bottom>
            <a:ln w="22700" cmpd="thickThin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6"/>
              </a:solidFill>
            </a:ln>
          </a:top>
          <a:bottom>
            <a:ln w="10000" cmpd="sng">
              <a:solidFill>
                <a:schemeClr val="accent6"/>
              </a:solidFill>
            </a:ln>
          </a:bottom>
        </a:tcBdr>
        <a:fill>
          <a:solidFill>
            <a:schemeClr val="accent6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656A6DC8-C47D-4E6D-BBC8-75E592D87017}" styleName="Normal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6">
          <a:shade val="80000"/>
        </a:schemeClr>
      </a:tcTxStyle>
      <a:tcStyle>
        <a:tcBdr>
          <a:bottom>
            <a:ln w="35400" cmpd="sng">
              <a:solidFill>
                <a:schemeClr val="accent6">
                  <a:shade val="80000"/>
                </a:schemeClr>
              </a:solidFill>
            </a:ln>
          </a:bottom>
        </a:tcBdr>
        <a:fill>
          <a:solidFill>
            <a:schemeClr val="accent6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268"/>
    <p:restoredTop sz="94660"/>
  </p:normalViewPr>
  <p:slideViewPr>
    <p:cSldViewPr>
      <p:cViewPr varScale="1">
        <p:scale>
          <a:sx n="100" d="100"/>
          <a:sy n="100" d="100"/>
        </p:scale>
        <p:origin x="-1944" y="-834"/>
      </p:cViewPr>
      <p:guideLst>
        <p:guide orient="horz" pos="161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FD4-FF33-435C-B1AF-3C5C0D8B0DEF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970E-3E86-4ECF-88C7-961305F93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FD4-FF33-435C-B1AF-3C5C0D8B0DEF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970E-3E86-4ECF-88C7-961305F93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FD4-FF33-435C-B1AF-3C5C0D8B0DEF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970E-3E86-4ECF-88C7-961305F93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FD4-FF33-435C-B1AF-3C5C0D8B0DEF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970E-3E86-4ECF-88C7-961305F93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FD4-FF33-435C-B1AF-3C5C0D8B0DEF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970E-3E86-4ECF-88C7-961305F93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FD4-FF33-435C-B1AF-3C5C0D8B0DEF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970E-3E86-4ECF-88C7-961305F93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FD4-FF33-435C-B1AF-3C5C0D8B0DEF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970E-3E86-4ECF-88C7-961305F93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FD4-FF33-435C-B1AF-3C5C0D8B0DEF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970E-3E86-4ECF-88C7-961305F93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FD4-FF33-435C-B1AF-3C5C0D8B0DEF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970E-3E86-4ECF-88C7-961305F93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FD4-FF33-435C-B1AF-3C5C0D8B0DEF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970E-3E86-4ECF-88C7-961305F93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FD4-FF33-435C-B1AF-3C5C0D8B0DEF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970E-3E86-4ECF-88C7-961305F93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FD4-FF33-435C-B1AF-3C5C0D8B0DEF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970E-3E86-4ECF-88C7-961305F93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gi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izen\Downloads\minimal-line-icons-pack-2\pngs\stack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43570" y="3071816"/>
            <a:ext cx="595212" cy="50006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296839" y="2020491"/>
            <a:ext cx="2550323" cy="1102519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보호 받을 환경</a:t>
            </a:r>
            <a:endParaRPr lang="ko-KR" altLang="en-US" sz="40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48264" y="4659982"/>
            <a:ext cx="2195736" cy="354967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sz="1500">
                <a:latin typeface="함초롬돋움"/>
                <a:ea typeface="함초롬돋움"/>
                <a:cs typeface="함초롬돋움"/>
              </a:rPr>
              <a:t>20215253</a:t>
            </a:r>
            <a:r>
              <a:rPr lang="ko-KR" altLang="en-US" sz="1500">
                <a:latin typeface="함초롬돋움"/>
                <a:ea typeface="함초롬돋움"/>
                <a:cs typeface="함초롬돋움"/>
              </a:rPr>
              <a:t> 천애지</a:t>
            </a:r>
            <a:endParaRPr lang="ko-KR" altLang="en-US" sz="15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572396" y="4643452"/>
            <a:ext cx="157160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214296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536149" y="1607336"/>
            <a:ext cx="2071702" cy="196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85720" y="2127648"/>
            <a:ext cx="2571768" cy="88820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27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CONTENTS</a:t>
            </a:r>
            <a:endParaRPr lang="ko-KR" altLang="en-US" sz="27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214296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00034" y="2250279"/>
            <a:ext cx="2071702" cy="6429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3500430" y="969165"/>
            <a:ext cx="1791650" cy="1316833"/>
            <a:chOff x="3500430" y="642924"/>
            <a:chExt cx="1791650" cy="1316833"/>
          </a:xfrm>
        </p:grpSpPr>
        <p:sp>
          <p:nvSpPr>
            <p:cNvPr id="10" name="제목 1"/>
            <p:cNvSpPr txBox="1"/>
            <p:nvPr/>
          </p:nvSpPr>
          <p:spPr>
            <a:xfrm>
              <a:off x="3500430" y="642924"/>
              <a:ext cx="1791650" cy="602453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2000" b="0" i="0" u="none" strike="noStrike" kern="1200" cap="none" spc="0" normalizeH="0" baseline="0">
                  <a:solidFill>
                    <a:schemeClr val="bg1"/>
                  </a:solidFill>
                  <a:effectLst/>
                  <a:uLnTx/>
                  <a:uFillTx/>
                  <a:latin typeface="함초롬돋움"/>
                  <a:ea typeface="함초롬돋움"/>
                  <a:cs typeface="함초롬돋움"/>
                </a:rPr>
                <a:t>1.</a:t>
              </a:r>
              <a:r>
                <a:rPr kumimoji="0" lang="en-US" altLang="ko-KR" sz="2000" b="0" i="0" u="none" strike="noStrike" kern="1200" cap="none" spc="0" normalizeH="0">
                  <a:solidFill>
                    <a:schemeClr val="bg1"/>
                  </a:solidFill>
                  <a:effectLst/>
                  <a:uLnTx/>
                  <a:uFillTx/>
                  <a:latin typeface="함초롬돋움"/>
                  <a:ea typeface="함초롬돋움"/>
                  <a:cs typeface="함초롬돋움"/>
                </a:rPr>
                <a:t> </a:t>
              </a:r>
              <a:r>
                <a:rPr kumimoji="0" lang="ko-KR" altLang="en-US" sz="2000" b="0" i="0" u="none" strike="noStrike" kern="1200" cap="none" spc="0" normalizeH="0">
                  <a:solidFill>
                    <a:schemeClr val="bg1"/>
                  </a:solidFill>
                  <a:effectLst/>
                  <a:uLnTx/>
                  <a:uFillTx/>
                  <a:latin typeface="함초롬돋움"/>
                  <a:ea typeface="함초롬돋움"/>
                  <a:cs typeface="함초롬돋움"/>
                </a:rPr>
                <a:t>개발 배경</a:t>
              </a:r>
              <a:endParaRPr kumimoji="0" lang="ko-KR" altLang="en-US" sz="2000" b="0" i="0" u="none" strike="noStrike" kern="1200" cap="none" spc="0" normalizeH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endParaRPr>
            </a:p>
          </p:txBody>
        </p:sp>
        <p:sp>
          <p:nvSpPr>
            <p:cNvPr id="11" name="제목 1"/>
            <p:cNvSpPr txBox="1"/>
            <p:nvPr/>
          </p:nvSpPr>
          <p:spPr>
            <a:xfrm>
              <a:off x="3500430" y="1357304"/>
              <a:ext cx="1714512" cy="602453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/>
            <a:p>
              <a:pPr marL="342900" marR="0" lvl="0" indent="-34290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AutoNum type="arabicParenR"/>
                <a:defRPr/>
              </a:pPr>
              <a:r>
                <a:rPr lang="ko-KR" altLang="en-US" sz="150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주제 선정이유</a:t>
              </a:r>
              <a:endParaRPr lang="ko-KR" altLang="en-US" sz="15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endParaRPr>
            </a:p>
            <a:p>
              <a:pPr marL="342900" marR="0" lvl="0" indent="-34290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AutoNum type="arabicParenR"/>
                <a:defRPr/>
              </a:pPr>
              <a:r>
                <a:rPr lang="ko-KR" altLang="en-US" sz="150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보호 되고 있는 장소</a:t>
              </a:r>
              <a:endParaRPr lang="ko-KR" altLang="en-US" sz="15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endParaRPr>
            </a:p>
            <a:p>
              <a:pPr marL="342900" marR="0" lvl="0" indent="-34290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defRPr/>
              </a:pPr>
              <a:endParaRPr kumimoji="0" lang="en-US" altLang="ko-KR" sz="1500" b="0" i="0" u="none" strike="noStrike" kern="1200" cap="none" spc="0" normalizeH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20" name="제목 1"/>
          <p:cNvSpPr txBox="1"/>
          <p:nvPr/>
        </p:nvSpPr>
        <p:spPr>
          <a:xfrm>
            <a:off x="3500430" y="2540801"/>
            <a:ext cx="1791650" cy="60245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.</a:t>
            </a:r>
            <a:r>
              <a:rPr kumimoji="0" lang="en-US" altLang="ko-KR" sz="2000" b="0" i="0" u="none" strike="noStrike" kern="1200" cap="none" spc="0" normalizeH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ko-KR" altLang="en-US" sz="2000" b="0" i="0" u="none" strike="noStrike" kern="1200" cap="none" spc="0" normalizeH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개발 일정</a:t>
            </a:r>
            <a:endParaRPr kumimoji="0" lang="ko-KR" altLang="en-US" sz="2000" b="0" i="0" u="none" strike="noStrike" kern="1200" cap="none" spc="0" normalizeH="0">
              <a:solidFill>
                <a:schemeClr val="bg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제목 1"/>
          <p:cNvSpPr txBox="1"/>
          <p:nvPr/>
        </p:nvSpPr>
        <p:spPr>
          <a:xfrm>
            <a:off x="6072198" y="928676"/>
            <a:ext cx="2676266" cy="60245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3.</a:t>
            </a:r>
            <a:r>
              <a:rPr kumimoji="0" lang="en-US" altLang="ko-KR" sz="2000" b="0" i="0" u="none" strike="noStrike" kern="1200" cap="none" spc="0" normalizeH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ko-KR" altLang="en-US" sz="2000" b="0" i="0" u="none" strike="noStrike" kern="1200" cap="none" spc="0" normalizeH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개발 내용 요점</a:t>
            </a:r>
            <a:endParaRPr kumimoji="0" lang="ko-KR" altLang="en-US" sz="2000" b="0" i="0" u="none" strike="noStrike" kern="1200" cap="none" spc="0" normalizeH="0">
              <a:solidFill>
                <a:schemeClr val="bg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제목 1"/>
          <p:cNvSpPr txBox="1"/>
          <p:nvPr/>
        </p:nvSpPr>
        <p:spPr>
          <a:xfrm>
            <a:off x="6012160" y="2545361"/>
            <a:ext cx="2244218" cy="60245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4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.</a:t>
            </a:r>
            <a:r>
              <a:rPr kumimoji="0" lang="en-US" altLang="ko-KR" sz="2000" b="0" i="0" u="none" strike="noStrike" kern="1200" cap="none" spc="0" normalizeH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ko-KR" altLang="en-US" sz="2000" b="0" i="0" u="none" strike="noStrike" kern="1200" cap="none" spc="0" normalizeH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구현 결과</a:t>
            </a:r>
            <a:endParaRPr kumimoji="0" lang="ko-KR" altLang="en-US" sz="2000" b="0" i="0" u="none" strike="noStrike" kern="1200" cap="none" spc="0" normalizeH="0">
              <a:solidFill>
                <a:schemeClr val="bg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50" name="Picture 2" descr="C:\Users\hizen\Downloads\minimal-line-icons-pack-2\pngs\info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43966" y="4572014"/>
            <a:ext cx="355600" cy="355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4297"/>
            <a:ext cx="5786446" cy="500066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ko-KR" sz="27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7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개발 배경</a:t>
            </a:r>
            <a:endParaRPr lang="ko-KR" altLang="en-US" sz="27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843440"/>
            <a:ext cx="928662" cy="30006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800">
                <a:latin typeface="함초롬돋움"/>
                <a:ea typeface="함초롬돋움"/>
                <a:cs typeface="함초롬돋움"/>
              </a:rPr>
              <a:t>출처기재란</a:t>
            </a:r>
            <a:endParaRPr lang="ko-KR" altLang="en-US" sz="8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214296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/>
          <p:nvPr/>
        </p:nvSpPr>
        <p:spPr>
          <a:xfrm>
            <a:off x="357158" y="642924"/>
            <a:ext cx="5643602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1) 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주제 선정 이유</a:t>
            </a:r>
            <a:endParaRPr kumimoji="0" lang="ko-KR" altLang="en-US" sz="1500" b="0" i="0" u="none" strike="noStrike" kern="1200" cap="none" spc="0" normalizeH="0" baseline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75" name="Picture 3" descr="C:\Users\hizen\Downloads\right-arrow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86842" y="4714890"/>
            <a:ext cx="285752" cy="285752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1285852" y="1504740"/>
            <a:ext cx="1643074" cy="1643074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제목 1"/>
          <p:cNvSpPr txBox="1"/>
          <p:nvPr/>
        </p:nvSpPr>
        <p:spPr>
          <a:xfrm>
            <a:off x="1357290" y="2111963"/>
            <a:ext cx="1464479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5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현재 개발로 </a:t>
            </a:r>
            <a:endParaRPr lang="ko-KR" altLang="en-US" sz="15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5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인해 파괴되고 있는 환경</a:t>
            </a:r>
            <a:endParaRPr lang="ko-KR" altLang="en-US" sz="15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786182" y="1504740"/>
            <a:ext cx="1643074" cy="1643074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제목 1"/>
          <p:cNvSpPr txBox="1"/>
          <p:nvPr/>
        </p:nvSpPr>
        <p:spPr>
          <a:xfrm>
            <a:off x="3893339" y="2111963"/>
            <a:ext cx="1464479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5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보호되는 있는</a:t>
            </a:r>
            <a:endParaRPr lang="ko-KR" altLang="en-US" sz="15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5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장소도 있음</a:t>
            </a:r>
            <a:endParaRPr lang="ko-KR" altLang="en-US" sz="15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143636" y="1504740"/>
            <a:ext cx="1643074" cy="1643074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제목 1"/>
          <p:cNvSpPr txBox="1"/>
          <p:nvPr/>
        </p:nvSpPr>
        <p:spPr>
          <a:xfrm>
            <a:off x="6215074" y="2111963"/>
            <a:ext cx="1464479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5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장소 소개</a:t>
            </a:r>
            <a:endParaRPr lang="ko-KR" altLang="en-US" sz="1500">
              <a:solidFill>
                <a:schemeClr val="bg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143240" y="2165542"/>
            <a:ext cx="357190" cy="3571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643570" y="2165542"/>
            <a:ext cx="357190" cy="3571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076" name="제목 1"/>
          <p:cNvSpPr txBox="1"/>
          <p:nvPr/>
        </p:nvSpPr>
        <p:spPr>
          <a:xfrm>
            <a:off x="2123728" y="3579862"/>
            <a:ext cx="4896544" cy="93610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환경이 많이 훼손된 장소가 많다는 것을 알리고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환경을 보존하고 있는 장소들을 소개하며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어떤 식으로 환경들이 보호되고 있는지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그곳에 살고 있는 동물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 또한 소개하는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자연의 소중함을 알리는 웹을 만들것이다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4297"/>
            <a:ext cx="5786446" cy="500066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ko-KR" sz="27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7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개발 배경</a:t>
            </a:r>
            <a:endParaRPr lang="ko-KR" altLang="en-US" sz="27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843440"/>
            <a:ext cx="928662" cy="30006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800">
                <a:latin typeface="함초롬돋움"/>
                <a:ea typeface="함초롬돋움"/>
                <a:cs typeface="함초롬돋움"/>
              </a:rPr>
              <a:t>출처기재란</a:t>
            </a:r>
            <a:endParaRPr lang="ko-KR" altLang="en-US" sz="8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214296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/>
          <p:nvPr/>
        </p:nvSpPr>
        <p:spPr>
          <a:xfrm>
            <a:off x="357158" y="642924"/>
            <a:ext cx="5643602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2) 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참고 자료</a:t>
            </a:r>
            <a:endParaRPr kumimoji="0" lang="ko-KR" altLang="en-US" sz="1500" b="0" i="0" u="none" strike="noStrike" kern="1200" cap="none" spc="0" normalizeH="0" baseline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75" name="Picture 3" descr="C:\Users\hizen\Downloads\right-arrow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786842" y="4714890"/>
            <a:ext cx="285752" cy="285752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500034" y="1285866"/>
            <a:ext cx="8143932" cy="3286148"/>
          </a:xfrm>
          <a:prstGeom prst="rect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3076" name="그림 307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4858" y="1094048"/>
            <a:ext cx="6849430" cy="1333686"/>
          </a:xfrm>
          <a:prstGeom prst="rect">
            <a:avLst/>
          </a:prstGeom>
        </p:spPr>
      </p:pic>
      <p:pic>
        <p:nvPicPr>
          <p:cNvPr id="3079" name="그림 307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42521" y="1962065"/>
            <a:ext cx="6858956" cy="1219370"/>
          </a:xfrm>
          <a:prstGeom prst="rect">
            <a:avLst/>
          </a:prstGeom>
        </p:spPr>
      </p:pic>
      <p:pic>
        <p:nvPicPr>
          <p:cNvPr id="3081" name="그림 308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41433" y="1368152"/>
            <a:ext cx="4518599" cy="3291829"/>
          </a:xfrm>
          <a:prstGeom prst="rect">
            <a:avLst/>
          </a:prstGeom>
        </p:spPr>
      </p:pic>
      <p:pic>
        <p:nvPicPr>
          <p:cNvPr id="3082" name="그림 308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995936" y="627534"/>
            <a:ext cx="4811001" cy="3520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4297"/>
            <a:ext cx="5786446" cy="500066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ko-KR" sz="27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2.</a:t>
            </a:r>
            <a:r>
              <a:rPr lang="ko-KR" altLang="en-US" sz="27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개발일정</a:t>
            </a:r>
            <a:endParaRPr lang="ko-KR" altLang="en-US" sz="27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843440"/>
            <a:ext cx="928662" cy="30006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800">
                <a:latin typeface="함초롬돋움"/>
                <a:ea typeface="함초롬돋움"/>
                <a:cs typeface="함초롬돋움"/>
              </a:rPr>
              <a:t>출처기재란</a:t>
            </a:r>
            <a:endParaRPr lang="ko-KR" altLang="en-US" sz="8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214296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hizen\Downloads\right-arrow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786842" y="4714890"/>
            <a:ext cx="285752" cy="285752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500034" y="1285866"/>
            <a:ext cx="8143932" cy="3286148"/>
          </a:xfrm>
          <a:prstGeom prst="rect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3083" name="표 3082"/>
          <p:cNvGraphicFramePr>
            <a:graphicFrameLocks noGrp="1"/>
          </p:cNvGraphicFramePr>
          <p:nvPr/>
        </p:nvGraphicFramePr>
        <p:xfrm>
          <a:off x="251520" y="1203598"/>
          <a:ext cx="8568951" cy="3600399"/>
        </p:xfrm>
        <a:graphic>
          <a:graphicData uri="http://schemas.openxmlformats.org/drawingml/2006/table">
            <a:tbl>
              <a:tblPr firstRow="1" bandRow="1">
                <a:tableStyleId>{656A6DC8-C47D-4E6D-BBC8-75E592D87017}</a:tableStyleId>
              </a:tblPr>
              <a:tblGrid>
                <a:gridCol w="1656184"/>
                <a:gridCol w="936104"/>
                <a:gridCol w="1008112"/>
                <a:gridCol w="1008112"/>
                <a:gridCol w="1008111"/>
                <a:gridCol w="1008111"/>
                <a:gridCol w="936103"/>
                <a:gridCol w="1008111"/>
              </a:tblGrid>
              <a:tr h="450049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주요내용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gridSpan="7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추진일정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50049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9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10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500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자료 수집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500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자료 분류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500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설계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500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테스트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500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검토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500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보고서 작업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4297"/>
            <a:ext cx="5786446" cy="500066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ko-KR" sz="27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7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개발 내용 요점</a:t>
            </a:r>
            <a:endParaRPr lang="ko-KR" altLang="en-US" sz="27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843440"/>
            <a:ext cx="928662" cy="30006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800">
                <a:latin typeface="함초롬돋움"/>
                <a:ea typeface="함초롬돋움"/>
                <a:cs typeface="함초롬돋움"/>
              </a:rPr>
              <a:t>출처기재란</a:t>
            </a:r>
            <a:endParaRPr lang="ko-KR" altLang="en-US" sz="8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214296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/>
          <p:nvPr/>
        </p:nvSpPr>
        <p:spPr>
          <a:xfrm>
            <a:off x="611560" y="2571750"/>
            <a:ext cx="5643602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2)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결과물 설명</a:t>
            </a:r>
            <a:endParaRPr kumimoji="0" lang="ko-KR" altLang="en-US" sz="1500" b="0" i="0" u="none" strike="noStrike" kern="1200" cap="none" spc="0" normalizeH="0" baseline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75" name="Picture 3" descr="C:\Users\hizen\Downloads\right-arrow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86842" y="4714890"/>
            <a:ext cx="285752" cy="285752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500034" y="1285866"/>
            <a:ext cx="8143932" cy="3286148"/>
          </a:xfrm>
          <a:prstGeom prst="rect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078" name="가로 글상자 3077"/>
          <p:cNvSpPr txBox="1"/>
          <p:nvPr/>
        </p:nvSpPr>
        <p:spPr>
          <a:xfrm>
            <a:off x="5796136" y="1203598"/>
            <a:ext cx="2664296" cy="3661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080" name="가로 글상자 3079"/>
          <p:cNvSpPr txBox="1"/>
          <p:nvPr/>
        </p:nvSpPr>
        <p:spPr>
          <a:xfrm>
            <a:off x="539552" y="1347614"/>
            <a:ext cx="8064896" cy="14603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=</a:t>
            </a:r>
            <a:r>
              <a:rPr lang="ko-KR" altLang="en-US">
                <a:solidFill>
                  <a:schemeClr val="lt1"/>
                </a:solidFill>
              </a:rPr>
              <a:t> 환경이 훼손 되고있는 심각성 알리기</a:t>
            </a:r>
            <a:endParaRPr lang="ko-KR" altLang="en-US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=</a:t>
            </a:r>
            <a:r>
              <a:rPr lang="ko-KR" altLang="en-US">
                <a:solidFill>
                  <a:schemeClr val="lt1"/>
                </a:solidFill>
              </a:rPr>
              <a:t> 환경이 보호되고 있는 장소 소개</a:t>
            </a:r>
            <a:endParaRPr lang="ko-KR" altLang="en-US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=</a:t>
            </a:r>
            <a:r>
              <a:rPr lang="ko-KR" altLang="en-US">
                <a:solidFill>
                  <a:schemeClr val="lt1"/>
                </a:solidFill>
              </a:rPr>
              <a:t> 그곳에서 보호 받고있는 동물들</a:t>
            </a:r>
            <a:endParaRPr lang="ko-KR" altLang="en-US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=</a:t>
            </a:r>
            <a:r>
              <a:rPr lang="ko-KR" altLang="en-US">
                <a:solidFill>
                  <a:schemeClr val="lt1"/>
                </a:solidFill>
              </a:rPr>
              <a:t> 환경이 어떤 식으로 보호되고 있는지를 알리는 기능</a:t>
            </a:r>
            <a:endParaRPr lang="ko-KR" altLang="en-US">
              <a:solidFill>
                <a:schemeClr val="lt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3081" name="제목 1"/>
          <p:cNvSpPr txBox="1"/>
          <p:nvPr/>
        </p:nvSpPr>
        <p:spPr>
          <a:xfrm>
            <a:off x="509558" y="795324"/>
            <a:ext cx="5643602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1)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주 기능 설명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83" name="가로 글상자 3082"/>
          <p:cNvSpPr txBox="1"/>
          <p:nvPr/>
        </p:nvSpPr>
        <p:spPr>
          <a:xfrm>
            <a:off x="539551" y="3115811"/>
            <a:ext cx="8064896" cy="117805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생태가 얼마나 아름다운지 알려 환경을 보호해야한다 라는 의미와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결과적으로 환경을 위한 장소들을 알리는 것을 목적으로 자연과 멀어진 사람들에게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그 장소를 알리고 관광할 수 있는 장소도 알리는게 결과물이다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4297"/>
            <a:ext cx="5786446" cy="500066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ko-KR" sz="27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7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구현결과</a:t>
            </a:r>
            <a:endParaRPr lang="ko-KR" altLang="en-US" sz="27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843440"/>
            <a:ext cx="928662" cy="30006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800">
                <a:latin typeface="함초롬돋움"/>
                <a:ea typeface="함초롬돋움"/>
                <a:cs typeface="함초롬돋움"/>
              </a:rPr>
              <a:t>출처기재란</a:t>
            </a:r>
            <a:endParaRPr lang="ko-KR" altLang="en-US" sz="8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214296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/>
          <p:nvPr/>
        </p:nvSpPr>
        <p:spPr>
          <a:xfrm>
            <a:off x="357158" y="642924"/>
            <a:ext cx="5643602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5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1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) 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메인 화면</a:t>
            </a:r>
            <a:endParaRPr kumimoji="0" lang="ko-KR" altLang="en-US" sz="1500" b="0" i="0" u="none" strike="noStrike" kern="1200" cap="none" spc="0" normalizeH="0" baseline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75" name="Picture 3" descr="C:\Users\hizen\Downloads\right-arrow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86842" y="4714890"/>
            <a:ext cx="285752" cy="285752"/>
          </a:xfrm>
          <a:prstGeom prst="rect">
            <a:avLst/>
          </a:prstGeom>
          <a:noFill/>
        </p:spPr>
      </p:pic>
      <p:pic>
        <p:nvPicPr>
          <p:cNvPr id="3078" name="그림 307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1680" y="905500"/>
            <a:ext cx="3760477" cy="4042513"/>
          </a:xfrm>
          <a:prstGeom prst="rect">
            <a:avLst/>
          </a:prstGeom>
        </p:spPr>
      </p:pic>
      <p:sp>
        <p:nvSpPr>
          <p:cNvPr id="3079" name="모서리가 둥근 직사각형 3078"/>
          <p:cNvSpPr/>
          <p:nvPr/>
        </p:nvSpPr>
        <p:spPr>
          <a:xfrm>
            <a:off x="1979712" y="1491630"/>
            <a:ext cx="1440160" cy="108012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080" name="모서리가 둥근 직사각형 3079"/>
          <p:cNvSpPr/>
          <p:nvPr/>
        </p:nvSpPr>
        <p:spPr>
          <a:xfrm>
            <a:off x="3563888" y="1491630"/>
            <a:ext cx="1440160" cy="1080120"/>
          </a:xfrm>
          <a:prstGeom prst="roundRect">
            <a:avLst>
              <a:gd name="adj" fmla="val 16667"/>
            </a:avLst>
          </a:prstGeom>
          <a:ln>
            <a:headEnd w="med" len="med"/>
            <a:tailEnd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81" name="모서리가 둥근 직사각형 3080"/>
          <p:cNvSpPr/>
          <p:nvPr/>
        </p:nvSpPr>
        <p:spPr>
          <a:xfrm>
            <a:off x="3563888" y="2715766"/>
            <a:ext cx="1440160" cy="1080120"/>
          </a:xfrm>
          <a:prstGeom prst="roundRect">
            <a:avLst>
              <a:gd name="adj" fmla="val 16667"/>
            </a:avLst>
          </a:prstGeom>
          <a:ln>
            <a:headEnd w="med" len="med"/>
            <a:tailEnd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82" name="모서리가 둥근 직사각형 3081"/>
          <p:cNvSpPr/>
          <p:nvPr/>
        </p:nvSpPr>
        <p:spPr>
          <a:xfrm>
            <a:off x="1979712" y="2715766"/>
            <a:ext cx="1440160" cy="1080120"/>
          </a:xfrm>
          <a:prstGeom prst="roundRect">
            <a:avLst>
              <a:gd name="adj" fmla="val 16667"/>
            </a:avLst>
          </a:prstGeom>
          <a:ln>
            <a:headEnd w="med" len="med"/>
            <a:tailEnd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83" name="모서리가 둥근 직사각형 3082"/>
          <p:cNvSpPr/>
          <p:nvPr/>
        </p:nvSpPr>
        <p:spPr>
          <a:xfrm>
            <a:off x="1979712" y="4011910"/>
            <a:ext cx="3024336" cy="792087"/>
          </a:xfrm>
          <a:prstGeom prst="roundRect">
            <a:avLst>
              <a:gd name="adj" fmla="val 16667"/>
            </a:avLst>
          </a:prstGeom>
          <a:ln>
            <a:headEnd w="med" len="med"/>
            <a:tailEnd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84" name="가로 글상자 3083"/>
          <p:cNvSpPr txBox="1"/>
          <p:nvPr/>
        </p:nvSpPr>
        <p:spPr>
          <a:xfrm>
            <a:off x="2411760" y="1851670"/>
            <a:ext cx="720080" cy="3181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사진</a:t>
            </a:r>
            <a:endParaRPr lang="ko-KR" altLang="en-US" sz="1500"/>
          </a:p>
        </p:txBody>
      </p:sp>
      <p:sp>
        <p:nvSpPr>
          <p:cNvPr id="3085" name="가로 글상자 3084"/>
          <p:cNvSpPr txBox="1"/>
          <p:nvPr/>
        </p:nvSpPr>
        <p:spPr>
          <a:xfrm>
            <a:off x="3995936" y="1821577"/>
            <a:ext cx="720080" cy="3181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86" name="가로 글상자 3085"/>
          <p:cNvSpPr txBox="1"/>
          <p:nvPr/>
        </p:nvSpPr>
        <p:spPr>
          <a:xfrm>
            <a:off x="3995936" y="3117721"/>
            <a:ext cx="720080" cy="3181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사진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87" name="가로 글상자 3086"/>
          <p:cNvSpPr txBox="1"/>
          <p:nvPr/>
        </p:nvSpPr>
        <p:spPr>
          <a:xfrm>
            <a:off x="2411760" y="3075806"/>
            <a:ext cx="720080" cy="3181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88" name="가로 글상자 3087"/>
          <p:cNvSpPr txBox="1"/>
          <p:nvPr/>
        </p:nvSpPr>
        <p:spPr>
          <a:xfrm>
            <a:off x="3203848" y="4269849"/>
            <a:ext cx="720080" cy="3181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4297"/>
            <a:ext cx="5786446" cy="500066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ko-KR" sz="27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7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구현결과</a:t>
            </a:r>
            <a:endParaRPr lang="ko-KR" altLang="en-US" sz="27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843440"/>
            <a:ext cx="928662" cy="30006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800">
                <a:latin typeface="함초롬돋움"/>
                <a:ea typeface="함초롬돋움"/>
                <a:cs typeface="함초롬돋움"/>
              </a:rPr>
              <a:t>출처기재란</a:t>
            </a:r>
            <a:endParaRPr lang="ko-KR" altLang="en-US" sz="8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214296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/>
          <p:nvPr/>
        </p:nvSpPr>
        <p:spPr>
          <a:xfrm>
            <a:off x="357158" y="642924"/>
            <a:ext cx="5643602" cy="4286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75" name="Picture 3" descr="C:\Users\hizen\Downloads\right-arrow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86842" y="4714890"/>
            <a:ext cx="285752" cy="285752"/>
          </a:xfrm>
          <a:prstGeom prst="rect">
            <a:avLst/>
          </a:prstGeom>
          <a:noFill/>
        </p:spPr>
      </p:pic>
      <p:pic>
        <p:nvPicPr>
          <p:cNvPr id="3078" name="그림 307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5618" y="699542"/>
            <a:ext cx="3760477" cy="4042513"/>
          </a:xfrm>
          <a:prstGeom prst="rect">
            <a:avLst/>
          </a:prstGeom>
        </p:spPr>
      </p:pic>
      <p:sp>
        <p:nvSpPr>
          <p:cNvPr id="3089" name="모서리가 둥근 직사각형 3088"/>
          <p:cNvSpPr/>
          <p:nvPr/>
        </p:nvSpPr>
        <p:spPr>
          <a:xfrm>
            <a:off x="1979712" y="1563638"/>
            <a:ext cx="1440160" cy="108012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bfca8">
                  <a:alpha val="100000"/>
                </a:srgbClr>
              </a:gs>
              <a:gs pos="35000">
                <a:srgbClr val="e5fdc1">
                  <a:alpha val="100000"/>
                </a:srgbClr>
              </a:gs>
              <a:gs pos="100000">
                <a:srgbClr val="f4ffe6">
                  <a:alpha val="100000"/>
                </a:srgbClr>
              </a:gs>
            </a:gsLst>
            <a:lin ang="16200000" scaled="1"/>
          </a:gradFill>
          <a:ln w="9525" cap="flat" cmpd="sng" algn="ctr">
            <a:solidFill>
              <a:srgbClr val="98b855">
                <a:alpha val="10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90" name="가로 글상자 3089"/>
          <p:cNvSpPr txBox="1"/>
          <p:nvPr/>
        </p:nvSpPr>
        <p:spPr>
          <a:xfrm>
            <a:off x="2411760" y="1965593"/>
            <a:ext cx="720080" cy="3181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91" name="선 3090"/>
          <p:cNvCxnSpPr/>
          <p:nvPr/>
        </p:nvCxnSpPr>
        <p:spPr>
          <a:xfrm>
            <a:off x="3563888" y="170765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2" name="선 3091"/>
          <p:cNvCxnSpPr/>
          <p:nvPr/>
        </p:nvCxnSpPr>
        <p:spPr>
          <a:xfrm>
            <a:off x="3563888" y="1860054"/>
            <a:ext cx="1440160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3093" name="선 3092"/>
          <p:cNvCxnSpPr/>
          <p:nvPr/>
        </p:nvCxnSpPr>
        <p:spPr>
          <a:xfrm>
            <a:off x="3563888" y="1995686"/>
            <a:ext cx="1440160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3094" name="선 3093"/>
          <p:cNvCxnSpPr/>
          <p:nvPr/>
        </p:nvCxnSpPr>
        <p:spPr>
          <a:xfrm>
            <a:off x="3563888" y="2139702"/>
            <a:ext cx="1440160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3095" name="선 3094"/>
          <p:cNvCxnSpPr/>
          <p:nvPr/>
        </p:nvCxnSpPr>
        <p:spPr>
          <a:xfrm>
            <a:off x="3563888" y="2283718"/>
            <a:ext cx="1440160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3096" name="선 3095"/>
          <p:cNvCxnSpPr/>
          <p:nvPr/>
        </p:nvCxnSpPr>
        <p:spPr>
          <a:xfrm>
            <a:off x="3563888" y="2436118"/>
            <a:ext cx="1440160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3097" name="선 3096"/>
          <p:cNvCxnSpPr/>
          <p:nvPr/>
        </p:nvCxnSpPr>
        <p:spPr>
          <a:xfrm>
            <a:off x="3563888" y="2588518"/>
            <a:ext cx="1440160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3098" name="선 3097"/>
          <p:cNvCxnSpPr/>
          <p:nvPr/>
        </p:nvCxnSpPr>
        <p:spPr>
          <a:xfrm>
            <a:off x="1979712" y="2859782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선 3098"/>
          <p:cNvCxnSpPr/>
          <p:nvPr/>
        </p:nvCxnSpPr>
        <p:spPr>
          <a:xfrm>
            <a:off x="1979712" y="3012182"/>
            <a:ext cx="3024336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3100" name="선 3099"/>
          <p:cNvCxnSpPr/>
          <p:nvPr/>
        </p:nvCxnSpPr>
        <p:spPr>
          <a:xfrm>
            <a:off x="1979712" y="3164582"/>
            <a:ext cx="3024336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3101" name="선 3100"/>
          <p:cNvCxnSpPr/>
          <p:nvPr/>
        </p:nvCxnSpPr>
        <p:spPr>
          <a:xfrm>
            <a:off x="1979712" y="3316982"/>
            <a:ext cx="3024336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3102" name="대각선 방향의 모서리가 잘린 사각형 3101"/>
          <p:cNvSpPr/>
          <p:nvPr/>
        </p:nvSpPr>
        <p:spPr>
          <a:xfrm>
            <a:off x="1763688" y="1131590"/>
            <a:ext cx="576064" cy="288032"/>
          </a:xfrm>
          <a:prstGeom prst="snip2DiagRect">
            <a:avLst>
              <a:gd name="adj1" fmla="val 0"/>
              <a:gd name="adj2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ko-KR" altLang="en-US" sz="800"/>
              <a:t>로고</a:t>
            </a:r>
            <a:endParaRPr lang="ko-KR" altLang="en-US" sz="800"/>
          </a:p>
        </p:txBody>
      </p:sp>
      <p:sp>
        <p:nvSpPr>
          <p:cNvPr id="3103" name="양쪽 모서리가 잘린 사각형 3102"/>
          <p:cNvSpPr/>
          <p:nvPr/>
        </p:nvSpPr>
        <p:spPr>
          <a:xfrm>
            <a:off x="2411760" y="1275606"/>
            <a:ext cx="2664296" cy="144016"/>
          </a:xfrm>
          <a:prstGeom prst="snip2SameRect">
            <a:avLst>
              <a:gd name="adj1" fmla="val 16667"/>
              <a:gd name="adj2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104" name="가로 글상자 3103"/>
          <p:cNvSpPr txBox="1"/>
          <p:nvPr/>
        </p:nvSpPr>
        <p:spPr>
          <a:xfrm>
            <a:off x="2411760" y="1275606"/>
            <a:ext cx="2664296" cy="1893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700"/>
              <a:t>지도         활동           환경            등            등</a:t>
            </a:r>
            <a:endParaRPr lang="ko-KR" altLang="en-US" sz="700"/>
          </a:p>
        </p:txBody>
      </p:sp>
      <p:cxnSp>
        <p:nvCxnSpPr>
          <p:cNvPr id="3105" name="선 3104"/>
          <p:cNvCxnSpPr/>
          <p:nvPr/>
        </p:nvCxnSpPr>
        <p:spPr>
          <a:xfrm>
            <a:off x="1979712" y="3469382"/>
            <a:ext cx="3024336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3106" name="선 3105"/>
          <p:cNvCxnSpPr/>
          <p:nvPr/>
        </p:nvCxnSpPr>
        <p:spPr>
          <a:xfrm>
            <a:off x="1979712" y="3621782"/>
            <a:ext cx="3024336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3107" name="선 3106"/>
          <p:cNvCxnSpPr/>
          <p:nvPr/>
        </p:nvCxnSpPr>
        <p:spPr>
          <a:xfrm>
            <a:off x="1979712" y="3774182"/>
            <a:ext cx="3024336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3108" name="선 3107"/>
          <p:cNvCxnSpPr/>
          <p:nvPr/>
        </p:nvCxnSpPr>
        <p:spPr>
          <a:xfrm>
            <a:off x="1979712" y="3926582"/>
            <a:ext cx="3024336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3109" name="선 3108"/>
          <p:cNvCxnSpPr/>
          <p:nvPr/>
        </p:nvCxnSpPr>
        <p:spPr>
          <a:xfrm>
            <a:off x="1979712" y="4078982"/>
            <a:ext cx="3024336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3110" name="선 3109"/>
          <p:cNvCxnSpPr/>
          <p:nvPr/>
        </p:nvCxnSpPr>
        <p:spPr>
          <a:xfrm>
            <a:off x="1979712" y="4231382"/>
            <a:ext cx="3024336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3111" name="선 3110"/>
          <p:cNvCxnSpPr/>
          <p:nvPr/>
        </p:nvCxnSpPr>
        <p:spPr>
          <a:xfrm>
            <a:off x="1979712" y="4383782"/>
            <a:ext cx="3024336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3112" name="선 3111"/>
          <p:cNvCxnSpPr/>
          <p:nvPr/>
        </p:nvCxnSpPr>
        <p:spPr>
          <a:xfrm>
            <a:off x="1979712" y="4536182"/>
            <a:ext cx="3024336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7290" y="2321717"/>
            <a:ext cx="5786446" cy="500066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THANK YOU</a:t>
            </a:r>
            <a:endParaRPr lang="ko-KR" altLang="en-US" sz="5000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214296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C:\Users\hizen\Downloads\움직이는 아이콘\animat-lightbulb-color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714494"/>
            <a:ext cx="1589068" cy="15890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182</ep:Words>
  <ep:PresentationFormat>화면 슬라이드 쇼(16:9)</ep:PresentationFormat>
  <ep:Paragraphs>48</ep:Paragraphs>
  <ep:Slides>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보호 받을 환경</vt:lpstr>
      <vt:lpstr>CONTENTS</vt:lpstr>
      <vt:lpstr>1. 개발 배경</vt:lpstr>
      <vt:lpstr>1. 개발 배경</vt:lpstr>
      <vt:lpstr>2. 개발일정</vt:lpstr>
      <vt:lpstr>3. 개발 내용 요점</vt:lpstr>
      <vt:lpstr>4. 구현결과</vt:lpstr>
      <vt:lpstr>4. 구현결과</vt:lpstr>
      <vt:lpstr>THANK 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2020-02-24T11:32:34.000</dcterms:created>
  <dc:creator>hizenio7@gmail.com</dc:creator>
  <cp:lastModifiedBy>82109</cp:lastModifiedBy>
  <dcterms:modified xsi:type="dcterms:W3CDTF">2023-04-17T00:03:31.194</dcterms:modified>
  <cp:revision>37</cp:revision>
  <dc:title>깔끔한 과제용 PPT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