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7" r:id="rId2"/>
    <p:sldId id="268" r:id="rId3"/>
    <p:sldId id="259" r:id="rId4"/>
    <p:sldId id="269" r:id="rId5"/>
    <p:sldId id="260" r:id="rId6"/>
    <p:sldId id="270" r:id="rId7"/>
    <p:sldId id="271" r:id="rId8"/>
    <p:sldId id="272" r:id="rId9"/>
    <p:sldId id="273" r:id="rId10"/>
    <p:sldId id="274" r:id="rId11"/>
    <p:sldId id="265" r:id="rId12"/>
  </p:sldIdLst>
  <p:sldSz cx="9144000" cy="6858000" type="screen4x3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91" d="100"/>
          <a:sy n="91" d="100"/>
        </p:scale>
        <p:origin x="119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>
                <a:latin typeface="Arial"/>
              </a:rPr>
              <a:t>Click to edit the notes format</a:t>
            </a:r>
          </a:p>
        </p:txBody>
      </p:sp>
      <p:sp>
        <p:nvSpPr>
          <p:cNvPr id="104864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>
                <a:latin typeface="Times New Roman"/>
              </a:rPr>
              <a:t>&lt;header&gt;</a:t>
            </a:r>
          </a:p>
        </p:txBody>
      </p:sp>
      <p:sp>
        <p:nvSpPr>
          <p:cNvPr id="1048643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>
                <a:latin typeface="Times New Roman"/>
              </a:rPr>
              <a:t>&lt;date/time&gt;</a:t>
            </a:r>
          </a:p>
        </p:txBody>
      </p:sp>
      <p:sp>
        <p:nvSpPr>
          <p:cNvPr id="1048644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>
                <a:latin typeface="Times New Roman"/>
              </a:rPr>
              <a:t>&lt;footer&gt;</a:t>
            </a:r>
          </a:p>
        </p:txBody>
      </p:sp>
      <p:sp>
        <p:nvSpPr>
          <p:cNvPr id="1048645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F96006D7-2028-4F7C-A882-37B23D0F7C79}" type="slidenum">
              <a:rPr lang="en-IN" sz="1400">
                <a:latin typeface="Times New Roman"/>
              </a:rPr>
              <a:t>‹#›</a:t>
            </a:fld>
            <a:endParaRPr lang="en-IN" sz="1400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486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86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486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86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861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861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486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861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2097160" name="Picture 2097159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097161" name="Picture 2097160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4861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486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486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86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486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863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863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486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86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864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486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86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86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Google Shape;10;p1"/>
          <p:cNvPicPr>
            <a:picLocks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-35280"/>
            <a:ext cx="9142920" cy="6933240"/>
          </a:xfrm>
          <a:prstGeom prst="rect">
            <a:avLst/>
          </a:prstGeom>
          <a:ln>
            <a:noFill/>
          </a:ln>
        </p:spPr>
      </p:pic>
      <p:sp>
        <p:nvSpPr>
          <p:cNvPr id="1048576" name="CustomShape 1"/>
          <p:cNvSpPr/>
          <p:nvPr/>
        </p:nvSpPr>
        <p:spPr>
          <a:xfrm>
            <a:off x="0" y="152280"/>
            <a:ext cx="1446840" cy="1199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097153" name="Google Shape;13;p2"/>
          <p:cNvPicPr>
            <a:picLocks/>
          </p:cNvPicPr>
          <p:nvPr/>
        </p:nvPicPr>
        <p:blipFill>
          <a:blip r:embed="rId15"/>
          <a:stretch>
            <a:fillRect/>
          </a:stretch>
        </p:blipFill>
        <p:spPr>
          <a:xfrm>
            <a:off x="179640" y="138600"/>
            <a:ext cx="867600" cy="970920"/>
          </a:xfrm>
          <a:prstGeom prst="rect">
            <a:avLst/>
          </a:prstGeom>
          <a:ln>
            <a:noFill/>
          </a:ln>
        </p:spPr>
      </p:pic>
      <p:pic>
        <p:nvPicPr>
          <p:cNvPr id="2097154" name="Google Shape;15;p2"/>
          <p:cNvPicPr>
            <a:picLocks/>
          </p:cNvPicPr>
          <p:nvPr/>
        </p:nvPicPr>
        <p:blipFill>
          <a:blip r:embed="rId16"/>
          <a:stretch>
            <a:fillRect/>
          </a:stretch>
        </p:blipFill>
        <p:spPr>
          <a:xfrm>
            <a:off x="2702520" y="103320"/>
            <a:ext cx="1620000" cy="989640"/>
          </a:xfrm>
          <a:prstGeom prst="rect">
            <a:avLst/>
          </a:prstGeom>
          <a:ln>
            <a:noFill/>
          </a:ln>
        </p:spPr>
      </p:pic>
      <p:pic>
        <p:nvPicPr>
          <p:cNvPr id="2097155" name="Google Shape;16;p2"/>
          <p:cNvPicPr>
            <a:picLocks/>
          </p:cNvPicPr>
          <p:nvPr/>
        </p:nvPicPr>
        <p:blipFill>
          <a:blip r:embed="rId17"/>
          <a:stretch>
            <a:fillRect/>
          </a:stretch>
        </p:blipFill>
        <p:spPr>
          <a:xfrm>
            <a:off x="4323600" y="106560"/>
            <a:ext cx="1618920" cy="987480"/>
          </a:xfrm>
          <a:prstGeom prst="rect">
            <a:avLst/>
          </a:prstGeom>
          <a:ln>
            <a:noFill/>
          </a:ln>
        </p:spPr>
      </p:pic>
      <p:pic>
        <p:nvPicPr>
          <p:cNvPr id="2097156" name="Google Shape;17;p2"/>
          <p:cNvPicPr>
            <a:picLocks/>
          </p:cNvPicPr>
          <p:nvPr/>
        </p:nvPicPr>
        <p:blipFill>
          <a:blip r:embed="rId18"/>
          <a:stretch>
            <a:fillRect/>
          </a:stretch>
        </p:blipFill>
        <p:spPr>
          <a:xfrm>
            <a:off x="5923800" y="117000"/>
            <a:ext cx="1618920" cy="988920"/>
          </a:xfrm>
          <a:prstGeom prst="rect">
            <a:avLst/>
          </a:prstGeom>
          <a:ln>
            <a:noFill/>
          </a:ln>
        </p:spPr>
      </p:pic>
      <p:pic>
        <p:nvPicPr>
          <p:cNvPr id="2097157" name="Google Shape;18;p2"/>
          <p:cNvPicPr>
            <a:picLocks/>
          </p:cNvPicPr>
          <p:nvPr/>
        </p:nvPicPr>
        <p:blipFill>
          <a:blip r:embed="rId19"/>
          <a:stretch>
            <a:fillRect/>
          </a:stretch>
        </p:blipFill>
        <p:spPr>
          <a:xfrm>
            <a:off x="7524000" y="111960"/>
            <a:ext cx="1618920" cy="988920"/>
          </a:xfrm>
          <a:prstGeom prst="rect">
            <a:avLst/>
          </a:prstGeom>
          <a:ln>
            <a:noFill/>
          </a:ln>
        </p:spPr>
      </p:pic>
      <p:pic>
        <p:nvPicPr>
          <p:cNvPr id="2097158" name="Google Shape;19;p2"/>
          <p:cNvPicPr>
            <a:picLocks/>
          </p:cNvPicPr>
          <p:nvPr/>
        </p:nvPicPr>
        <p:blipFill>
          <a:blip r:embed="rId20"/>
          <a:stretch>
            <a:fillRect/>
          </a:stretch>
        </p:blipFill>
        <p:spPr>
          <a:xfrm>
            <a:off x="1219320" y="102240"/>
            <a:ext cx="1618920" cy="988920"/>
          </a:xfrm>
          <a:prstGeom prst="rect">
            <a:avLst/>
          </a:prstGeom>
          <a:ln>
            <a:noFill/>
          </a:ln>
        </p:spPr>
      </p:pic>
      <p:pic>
        <p:nvPicPr>
          <p:cNvPr id="2097159" name="Google Shape;20;p2"/>
          <p:cNvPicPr>
            <a:picLocks/>
          </p:cNvPicPr>
          <p:nvPr/>
        </p:nvPicPr>
        <p:blipFill>
          <a:blip r:embed="rId21"/>
          <a:stretch>
            <a:fillRect/>
          </a:stretch>
        </p:blipFill>
        <p:spPr>
          <a:xfrm>
            <a:off x="7530120" y="1600200"/>
            <a:ext cx="1599120" cy="5126040"/>
          </a:xfrm>
          <a:prstGeom prst="rect">
            <a:avLst/>
          </a:prstGeom>
          <a:ln>
            <a:noFill/>
          </a:ln>
        </p:spPr>
      </p:pic>
      <p:sp>
        <p:nvSpPr>
          <p:cNvPr id="1048577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</a:p>
        </p:txBody>
      </p:sp>
      <p:sp>
        <p:nvSpPr>
          <p:cNvPr id="104857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CustomShape 1"/>
          <p:cNvSpPr/>
          <p:nvPr/>
        </p:nvSpPr>
        <p:spPr>
          <a:xfrm>
            <a:off x="267480" y="1891800"/>
            <a:ext cx="8299800" cy="168121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3600" dirty="0">
                <a:solidFill>
                  <a:srgbClr val="FF0000"/>
                </a:solidFill>
                <a:latin typeface="Trebuchet MS"/>
                <a:ea typeface="Trebuchet MS"/>
              </a:rPr>
              <a:t>Final Project Demonstration</a:t>
            </a:r>
          </a:p>
          <a:p>
            <a:pPr algn="ctr">
              <a:lnSpc>
                <a:spcPct val="100000"/>
              </a:lnSpc>
            </a:pPr>
            <a:r>
              <a:rPr lang="en-IN" sz="3600" dirty="0">
                <a:solidFill>
                  <a:srgbClr val="FF0000"/>
                </a:solidFill>
                <a:latin typeface="Trebuchet MS"/>
                <a:ea typeface="Trebuchet MS"/>
              </a:rPr>
              <a:t>Knowledge Management</a:t>
            </a:r>
          </a:p>
          <a:p>
            <a:pPr algn="ctr">
              <a:lnSpc>
                <a:spcPct val="100000"/>
              </a:lnSpc>
            </a:pPr>
            <a:r>
              <a:rPr lang="en-IN" sz="3600" dirty="0">
                <a:solidFill>
                  <a:srgbClr val="FF0000"/>
                </a:solidFill>
                <a:latin typeface="Trebuchet MS"/>
                <a:ea typeface="Trebuchet MS"/>
              </a:rPr>
              <a:t>UE17CS3</a:t>
            </a:r>
            <a:r>
              <a:rPr lang="en-US" sz="3600" dirty="0">
                <a:solidFill>
                  <a:srgbClr val="FF0000"/>
                </a:solidFill>
                <a:latin typeface="Trebuchet MS"/>
                <a:ea typeface="Trebuchet MS"/>
              </a:rPr>
              <a:t>42</a:t>
            </a:r>
            <a:endParaRPr lang="zh-CN" altLang="en-US" dirty="0"/>
          </a:p>
        </p:txBody>
      </p:sp>
      <p:sp>
        <p:nvSpPr>
          <p:cNvPr id="1048596" name="CustomShape 2"/>
          <p:cNvSpPr/>
          <p:nvPr/>
        </p:nvSpPr>
        <p:spPr>
          <a:xfrm>
            <a:off x="343440" y="3834721"/>
            <a:ext cx="8457120" cy="2104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0033CC"/>
                </a:solidFill>
                <a:latin typeface="Trebuchet MS"/>
                <a:ea typeface="Trebuchet MS"/>
              </a:rPr>
              <a:t>Project Title   :  </a:t>
            </a:r>
            <a:r>
              <a:rPr lang="en-US" sz="2000" dirty="0"/>
              <a:t>Hotel Management System</a:t>
            </a:r>
            <a:endParaRPr lang="en-IN" sz="2000" dirty="0">
              <a:solidFill>
                <a:srgbClr val="0033CC"/>
              </a:solidFill>
              <a:latin typeface="Trebuchet MS"/>
              <a:ea typeface="Trebuchet MS"/>
            </a:endParaRPr>
          </a:p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0033CC"/>
                </a:solidFill>
                <a:latin typeface="Trebuchet MS"/>
                <a:ea typeface="Trebuchet MS"/>
              </a:rPr>
              <a:t>Project Guide : </a:t>
            </a:r>
            <a:r>
              <a:rPr lang="en-US" sz="2000" dirty="0"/>
              <a:t>Dr. Jayashree</a:t>
            </a:r>
            <a:r>
              <a:rPr lang="en-IN" sz="2000" dirty="0">
                <a:solidFill>
                  <a:srgbClr val="0033CC"/>
                </a:solidFill>
                <a:latin typeface="Trebuchet MS"/>
                <a:ea typeface="Trebuchet MS"/>
              </a:rPr>
              <a:t>    </a:t>
            </a:r>
          </a:p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0033CC"/>
                </a:solidFill>
                <a:latin typeface="Trebuchet MS"/>
                <a:ea typeface="Trebuchet MS"/>
              </a:rPr>
              <a:t>Project Team  : </a:t>
            </a:r>
            <a:r>
              <a:rPr lang="en-IN" dirty="0" err="1"/>
              <a:t>Sahiti</a:t>
            </a:r>
            <a:r>
              <a:rPr lang="en-IN" dirty="0"/>
              <a:t>, Aekansh, Meghana, </a:t>
            </a:r>
            <a:r>
              <a:rPr lang="en-IN"/>
              <a:t>Gagana</a:t>
            </a:r>
            <a:endParaRPr lang="en-IN" sz="2000" dirty="0">
              <a:solidFill>
                <a:srgbClr val="0033CC"/>
              </a:solidFill>
              <a:latin typeface="Trebuchet MS"/>
              <a:ea typeface="Trebuchet MS"/>
            </a:endParaRPr>
          </a:p>
          <a:p>
            <a:pPr>
              <a:lnSpc>
                <a:spcPct val="100000"/>
              </a:lnSpc>
            </a:pPr>
            <a:endParaRPr lang="en-IN" sz="2000" dirty="0">
              <a:solidFill>
                <a:srgbClr val="0033CC"/>
              </a:solidFill>
              <a:latin typeface="Trebuchet MS"/>
              <a:ea typeface="Trebuchet MS"/>
            </a:endParaRPr>
          </a:p>
          <a:p>
            <a:pPr>
              <a:lnSpc>
                <a:spcPct val="100000"/>
              </a:lnSpc>
            </a:pPr>
            <a:endParaRPr lang="en-IN" sz="2000" dirty="0">
              <a:solidFill>
                <a:srgbClr val="0033CC"/>
              </a:solidFill>
              <a:latin typeface="Trebuchet MS"/>
              <a:ea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CustomShape 1"/>
          <p:cNvSpPr/>
          <p:nvPr/>
        </p:nvSpPr>
        <p:spPr>
          <a:xfrm>
            <a:off x="267480" y="1891800"/>
            <a:ext cx="8299800" cy="168121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3600" dirty="0">
                <a:solidFill>
                  <a:srgbClr val="FF0000"/>
                </a:solidFill>
                <a:latin typeface="Trebuchet MS"/>
                <a:ea typeface="Trebuchet MS"/>
              </a:rPr>
              <a:t>Project Impact</a:t>
            </a:r>
            <a:endParaRPr lang="zh-CN" altLang="en-US" dirty="0"/>
          </a:p>
        </p:txBody>
      </p:sp>
      <p:sp>
        <p:nvSpPr>
          <p:cNvPr id="1048596" name="CustomShape 2"/>
          <p:cNvSpPr/>
          <p:nvPr/>
        </p:nvSpPr>
        <p:spPr>
          <a:xfrm>
            <a:off x="395536" y="3140968"/>
            <a:ext cx="7108880" cy="2104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AutoNum type="arabicPeriod"/>
            </a:pPr>
            <a:r>
              <a:rPr lang="en-IN" sz="2000" dirty="0">
                <a:solidFill>
                  <a:srgbClr val="0033CC"/>
                </a:solidFill>
                <a:latin typeface="Trebuchet MS"/>
                <a:ea typeface="Trebuchet MS"/>
              </a:rPr>
              <a:t>Demographics: Demographics help us study what kind of students are taking part in the hostel.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IN" sz="2000" dirty="0">
                <a:solidFill>
                  <a:srgbClr val="0033CC"/>
                </a:solidFill>
                <a:latin typeface="Trebuchet MS"/>
                <a:ea typeface="Trebuchet MS"/>
              </a:rPr>
              <a:t>Student Information: Collecting student information helps us track down the areas from which our students come to the hostel.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IN" sz="2000" dirty="0">
                <a:solidFill>
                  <a:srgbClr val="0033CC"/>
                </a:solidFill>
                <a:latin typeface="Trebuchet MS"/>
                <a:ea typeface="Trebuchet MS"/>
              </a:rPr>
              <a:t>Room information: What type of rooms do the students prefer?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IN" sz="2000" dirty="0">
                <a:solidFill>
                  <a:srgbClr val="0033CC"/>
                </a:solidFill>
                <a:latin typeface="Trebuchet MS"/>
                <a:ea typeface="Trebuchet MS"/>
              </a:rPr>
              <a:t>Informed Decisions: All the above help us in making decision that will better benefit both the institutions as well as the students.</a:t>
            </a:r>
          </a:p>
        </p:txBody>
      </p:sp>
    </p:spTree>
    <p:extLst>
      <p:ext uri="{BB962C8B-B14F-4D97-AF65-F5344CB8AC3E}">
        <p14:creationId xmlns:p14="http://schemas.microsoft.com/office/powerpoint/2010/main" val="2271047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CustomShape 1"/>
          <p:cNvSpPr/>
          <p:nvPr/>
        </p:nvSpPr>
        <p:spPr>
          <a:xfrm>
            <a:off x="2847600" y="3352680"/>
            <a:ext cx="2922840" cy="706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4000">
                <a:solidFill>
                  <a:srgbClr val="FF0000"/>
                </a:solidFill>
                <a:latin typeface="Trebuchet MS"/>
                <a:ea typeface="Trebuchet MS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CustomShape 1"/>
          <p:cNvSpPr/>
          <p:nvPr/>
        </p:nvSpPr>
        <p:spPr>
          <a:xfrm>
            <a:off x="1523880" y="1581120"/>
            <a:ext cx="7619040" cy="35280"/>
          </a:xfrm>
          <a:prstGeom prst="rect">
            <a:avLst/>
          </a:prstGeom>
          <a:solidFill>
            <a:srgbClr val="33CCCC"/>
          </a:solidFill>
          <a:ln>
            <a:noFill/>
          </a:ln>
        </p:spPr>
      </p:sp>
      <p:sp>
        <p:nvSpPr>
          <p:cNvPr id="1048598" name="CustomShape 2"/>
          <p:cNvSpPr/>
          <p:nvPr/>
        </p:nvSpPr>
        <p:spPr>
          <a:xfrm>
            <a:off x="2666880" y="1143000"/>
            <a:ext cx="6476040" cy="460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IN" sz="2400" dirty="0">
                <a:solidFill>
                  <a:srgbClr val="FF0000"/>
                </a:solidFill>
                <a:latin typeface="Trebuchet MS"/>
                <a:ea typeface="Trebuchet MS"/>
              </a:rPr>
              <a:t>Project Abstract and Scope </a:t>
            </a:r>
          </a:p>
        </p:txBody>
      </p:sp>
      <p:sp>
        <p:nvSpPr>
          <p:cNvPr id="1048599" name="CustomShape 3"/>
          <p:cNvSpPr/>
          <p:nvPr/>
        </p:nvSpPr>
        <p:spPr>
          <a:xfrm>
            <a:off x="323528" y="1616400"/>
            <a:ext cx="7373520" cy="4723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marL="285750" indent="-285750">
              <a:buSzPct val="105000"/>
              <a:buFont typeface="Comic Sans MS" panose="030F0702030302020204" pitchFamily="66" charset="0"/>
              <a:buChar char="•"/>
            </a:pPr>
            <a:r>
              <a:rPr lang="en-IN" dirty="0">
                <a:latin typeface="Comic Sans MS" panose="030F0702030302020204" pitchFamily="66" charset="0"/>
              </a:rPr>
              <a:t>Knowledge Management teaches us how to effectively use the collective Knowledge a department/organisation/institute acquires so as to produce meaningful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omic Sans MS" panose="030F0702030302020204" pitchFamily="66" charset="0"/>
              </a:rPr>
              <a:t>One of the major problems is Hostel Management because a lot of things are still manually done using paper 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omic Sans MS" panose="030F0702030302020204" pitchFamily="66" charset="0"/>
              </a:rPr>
              <a:t>We propose a gradual transition from paperwork to technology through </a:t>
            </a:r>
            <a:r>
              <a:rPr lang="en-IN" dirty="0">
                <a:solidFill>
                  <a:srgbClr val="FF0000"/>
                </a:solidFill>
                <a:latin typeface="Comic Sans MS" panose="030F0702030302020204" pitchFamily="66" charset="0"/>
              </a:rPr>
              <a:t>Knowledge Codification</a:t>
            </a:r>
            <a:r>
              <a:rPr lang="en-IN" dirty="0">
                <a:latin typeface="Comic Sans MS" panose="030F0702030302020204" pitchFamily="66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omic Sans MS" panose="030F0702030302020204" pitchFamily="66" charset="0"/>
              </a:rPr>
              <a:t>Once enough data has accumulated, we can take necessary steps to improve the existing architecture.</a:t>
            </a:r>
          </a:p>
        </p:txBody>
      </p:sp>
    </p:spTree>
    <p:extLst>
      <p:ext uri="{BB962C8B-B14F-4D97-AF65-F5344CB8AC3E}">
        <p14:creationId xmlns:p14="http://schemas.microsoft.com/office/powerpoint/2010/main" val="3238324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CustomShape 1"/>
          <p:cNvSpPr/>
          <p:nvPr/>
        </p:nvSpPr>
        <p:spPr>
          <a:xfrm>
            <a:off x="1523880" y="1581120"/>
            <a:ext cx="7619040" cy="35280"/>
          </a:xfrm>
          <a:prstGeom prst="rect">
            <a:avLst/>
          </a:prstGeom>
          <a:solidFill>
            <a:srgbClr val="33CCCC"/>
          </a:solidFill>
          <a:ln>
            <a:noFill/>
          </a:ln>
        </p:spPr>
      </p:sp>
      <p:sp>
        <p:nvSpPr>
          <p:cNvPr id="1048601" name="CustomShape 2"/>
          <p:cNvSpPr/>
          <p:nvPr/>
        </p:nvSpPr>
        <p:spPr>
          <a:xfrm>
            <a:off x="2666880" y="1143000"/>
            <a:ext cx="6476040" cy="460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IN" sz="2400" dirty="0">
                <a:solidFill>
                  <a:srgbClr val="FF0000"/>
                </a:solidFill>
                <a:latin typeface="Trebuchet MS"/>
                <a:ea typeface="Trebuchet MS"/>
              </a:rPr>
              <a:t>Project Idea contd..</a:t>
            </a:r>
          </a:p>
        </p:txBody>
      </p:sp>
      <p:sp>
        <p:nvSpPr>
          <p:cNvPr id="1048602" name="CustomShape 3"/>
          <p:cNvSpPr/>
          <p:nvPr/>
        </p:nvSpPr>
        <p:spPr>
          <a:xfrm>
            <a:off x="395536" y="1617840"/>
            <a:ext cx="6977984" cy="4723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After the data migration is done, we will attempt to process the data into knowledge.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Using graphs and statistics, we can then determine the hidden flaws in the entire infrastructure of the existing hotel management system.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CustomShape 1"/>
          <p:cNvSpPr/>
          <p:nvPr/>
        </p:nvSpPr>
        <p:spPr>
          <a:xfrm>
            <a:off x="267480" y="1891800"/>
            <a:ext cx="8299800" cy="168121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3600" dirty="0">
                <a:solidFill>
                  <a:srgbClr val="FF0000"/>
                </a:solidFill>
                <a:latin typeface="Trebuchet MS"/>
                <a:ea typeface="Trebuchet MS"/>
              </a:rPr>
              <a:t>Project Implementation</a:t>
            </a:r>
            <a:endParaRPr lang="zh-CN" altLang="en-US" dirty="0"/>
          </a:p>
        </p:txBody>
      </p:sp>
      <p:sp>
        <p:nvSpPr>
          <p:cNvPr id="1048596" name="CustomShape 2"/>
          <p:cNvSpPr/>
          <p:nvPr/>
        </p:nvSpPr>
        <p:spPr>
          <a:xfrm>
            <a:off x="343440" y="3834721"/>
            <a:ext cx="8457120" cy="2104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0033CC"/>
                </a:solidFill>
                <a:latin typeface="Trebuchet MS"/>
                <a:ea typeface="Trebuchet MS"/>
              </a:rPr>
              <a:t>Modules   :  </a:t>
            </a:r>
            <a:r>
              <a:rPr lang="en-US" sz="2000" dirty="0"/>
              <a:t>Student Module, Room Module, Course module	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                    Action Module and Admin Modules</a:t>
            </a:r>
            <a:endParaRPr lang="en-IN" sz="2000" dirty="0">
              <a:solidFill>
                <a:srgbClr val="0033CC"/>
              </a:solidFill>
              <a:latin typeface="Trebuchet MS"/>
              <a:ea typeface="Trebuchet MS"/>
            </a:endParaRPr>
          </a:p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0033CC"/>
                </a:solidFill>
                <a:latin typeface="Trebuchet MS"/>
                <a:ea typeface="Trebuchet MS"/>
              </a:rPr>
              <a:t>Tenants : </a:t>
            </a:r>
            <a:r>
              <a:rPr lang="en-IN" sz="2000" dirty="0"/>
              <a:t>Scoped tenancy to prevent data leakage.</a:t>
            </a:r>
            <a:endParaRPr lang="en-IN" sz="2000" dirty="0">
              <a:solidFill>
                <a:srgbClr val="0033CC"/>
              </a:solidFill>
              <a:latin typeface="Trebuchet MS"/>
              <a:ea typeface="Trebuchet MS"/>
            </a:endParaRPr>
          </a:p>
          <a:p>
            <a:pPr>
              <a:lnSpc>
                <a:spcPct val="100000"/>
              </a:lnSpc>
            </a:pPr>
            <a:endParaRPr lang="en-IN" sz="2000" dirty="0">
              <a:solidFill>
                <a:srgbClr val="0033CC"/>
              </a:solidFill>
              <a:latin typeface="Trebuchet MS"/>
              <a:ea typeface="Trebuchet MS"/>
            </a:endParaRPr>
          </a:p>
          <a:p>
            <a:r>
              <a:rPr lang="en-IN" sz="2000" dirty="0">
                <a:solidFill>
                  <a:srgbClr val="0033CC"/>
                </a:solidFill>
                <a:latin typeface="Trebuchet MS"/>
                <a:ea typeface="Trebuchet MS"/>
              </a:rPr>
              <a:t>Visualisation: </a:t>
            </a:r>
            <a:r>
              <a:rPr lang="en-IN" sz="2000" dirty="0"/>
              <a:t>Helping the organisation in the visual </a:t>
            </a:r>
          </a:p>
          <a:p>
            <a:r>
              <a:rPr lang="en-IN" sz="2000" dirty="0"/>
              <a:t>                       representation of the acquired knowledge.</a:t>
            </a:r>
            <a:endParaRPr lang="en-IN" sz="2000" dirty="0">
              <a:solidFill>
                <a:srgbClr val="0033CC"/>
              </a:solidFill>
              <a:latin typeface="Trebuchet MS"/>
              <a:ea typeface="Trebuchet MS"/>
            </a:endParaRPr>
          </a:p>
          <a:p>
            <a:pPr>
              <a:lnSpc>
                <a:spcPct val="100000"/>
              </a:lnSpc>
            </a:pPr>
            <a:endParaRPr lang="en-IN" sz="2000" dirty="0">
              <a:solidFill>
                <a:srgbClr val="0033CC"/>
              </a:solidFill>
              <a:latin typeface="Trebuchet MS"/>
              <a:ea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100443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CustomShape 1"/>
          <p:cNvSpPr/>
          <p:nvPr/>
        </p:nvSpPr>
        <p:spPr>
          <a:xfrm>
            <a:off x="1523880" y="1581120"/>
            <a:ext cx="7619040" cy="35640"/>
          </a:xfrm>
          <a:prstGeom prst="rect">
            <a:avLst/>
          </a:prstGeom>
          <a:solidFill>
            <a:srgbClr val="33CCCC"/>
          </a:solidFill>
          <a:ln>
            <a:noFill/>
          </a:ln>
        </p:spPr>
      </p:sp>
      <p:sp>
        <p:nvSpPr>
          <p:cNvPr id="1048604" name="CustomShape 2"/>
          <p:cNvSpPr/>
          <p:nvPr/>
        </p:nvSpPr>
        <p:spPr>
          <a:xfrm>
            <a:off x="1184400" y="1143000"/>
            <a:ext cx="7958520" cy="460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IN" sz="2400" dirty="0">
                <a:solidFill>
                  <a:srgbClr val="FF0000"/>
                </a:solidFill>
                <a:latin typeface="Trebuchet MS"/>
                <a:ea typeface="Trebuchet MS"/>
              </a:rPr>
              <a:t>Admin Module</a:t>
            </a:r>
          </a:p>
        </p:txBody>
      </p:sp>
      <p:sp>
        <p:nvSpPr>
          <p:cNvPr id="1048605" name="CustomShape 3"/>
          <p:cNvSpPr/>
          <p:nvPr/>
        </p:nvSpPr>
        <p:spPr>
          <a:xfrm>
            <a:off x="467544" y="1617840"/>
            <a:ext cx="6905976" cy="4723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US" dirty="0"/>
              <a:t>Admin module gives access to various functionalities: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Viewing of </a:t>
            </a:r>
            <a:r>
              <a:rPr lang="en-US" dirty="0">
                <a:solidFill>
                  <a:srgbClr val="FF0000"/>
                </a:solidFill>
              </a:rPr>
              <a:t>graphs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Manage</a:t>
            </a:r>
            <a:r>
              <a:rPr lang="en-US" dirty="0"/>
              <a:t> each room and its structure.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Adding/Removing/Managing </a:t>
            </a:r>
            <a:r>
              <a:rPr lang="en-US" dirty="0">
                <a:solidFill>
                  <a:srgbClr val="FF0000"/>
                </a:solidFill>
              </a:rPr>
              <a:t>students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CustomShape 1"/>
          <p:cNvSpPr/>
          <p:nvPr/>
        </p:nvSpPr>
        <p:spPr>
          <a:xfrm>
            <a:off x="1523880" y="1581120"/>
            <a:ext cx="7619040" cy="35640"/>
          </a:xfrm>
          <a:prstGeom prst="rect">
            <a:avLst/>
          </a:prstGeom>
          <a:solidFill>
            <a:srgbClr val="33CCCC"/>
          </a:solidFill>
          <a:ln>
            <a:noFill/>
          </a:ln>
        </p:spPr>
      </p:sp>
      <p:sp>
        <p:nvSpPr>
          <p:cNvPr id="1048604" name="CustomShape 2"/>
          <p:cNvSpPr/>
          <p:nvPr/>
        </p:nvSpPr>
        <p:spPr>
          <a:xfrm>
            <a:off x="1184400" y="1143000"/>
            <a:ext cx="7958520" cy="460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IN" sz="2400" dirty="0">
                <a:solidFill>
                  <a:srgbClr val="FF0000"/>
                </a:solidFill>
                <a:latin typeface="Trebuchet MS"/>
                <a:ea typeface="Trebuchet MS"/>
              </a:rPr>
              <a:t>Student Module</a:t>
            </a:r>
          </a:p>
        </p:txBody>
      </p:sp>
      <p:sp>
        <p:nvSpPr>
          <p:cNvPr id="1048605" name="CustomShape 3"/>
          <p:cNvSpPr/>
          <p:nvPr/>
        </p:nvSpPr>
        <p:spPr>
          <a:xfrm>
            <a:off x="467544" y="1617840"/>
            <a:ext cx="6905976" cy="4723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US" dirty="0"/>
              <a:t>Student module gives access to various functionalities: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Viewing of </a:t>
            </a:r>
            <a:r>
              <a:rPr lang="en-US" dirty="0">
                <a:solidFill>
                  <a:srgbClr val="FF0000"/>
                </a:solidFill>
              </a:rPr>
              <a:t>profile, room information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Managing Student Profile, adding/removing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6202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CustomShape 1"/>
          <p:cNvSpPr/>
          <p:nvPr/>
        </p:nvSpPr>
        <p:spPr>
          <a:xfrm>
            <a:off x="1523880" y="1581120"/>
            <a:ext cx="7619040" cy="35640"/>
          </a:xfrm>
          <a:prstGeom prst="rect">
            <a:avLst/>
          </a:prstGeom>
          <a:solidFill>
            <a:srgbClr val="33CCCC"/>
          </a:solidFill>
          <a:ln>
            <a:noFill/>
          </a:ln>
        </p:spPr>
      </p:sp>
      <p:sp>
        <p:nvSpPr>
          <p:cNvPr id="1048604" name="CustomShape 2"/>
          <p:cNvSpPr/>
          <p:nvPr/>
        </p:nvSpPr>
        <p:spPr>
          <a:xfrm>
            <a:off x="1184400" y="1143000"/>
            <a:ext cx="7958520" cy="460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IN" sz="2400" dirty="0">
                <a:solidFill>
                  <a:srgbClr val="FF0000"/>
                </a:solidFill>
                <a:latin typeface="Trebuchet MS"/>
                <a:ea typeface="Trebuchet MS"/>
              </a:rPr>
              <a:t>Room Module</a:t>
            </a:r>
          </a:p>
        </p:txBody>
      </p:sp>
      <p:sp>
        <p:nvSpPr>
          <p:cNvPr id="1048605" name="CustomShape 3"/>
          <p:cNvSpPr/>
          <p:nvPr/>
        </p:nvSpPr>
        <p:spPr>
          <a:xfrm>
            <a:off x="467544" y="1617840"/>
            <a:ext cx="6905976" cy="4723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US" dirty="0"/>
              <a:t>Room module gives access to various functionalities: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Room Capacity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Fee Structure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Stay Duration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497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CustomShape 1"/>
          <p:cNvSpPr/>
          <p:nvPr/>
        </p:nvSpPr>
        <p:spPr>
          <a:xfrm>
            <a:off x="1523880" y="1581120"/>
            <a:ext cx="7619040" cy="35640"/>
          </a:xfrm>
          <a:prstGeom prst="rect">
            <a:avLst/>
          </a:prstGeom>
          <a:solidFill>
            <a:srgbClr val="33CCCC"/>
          </a:solidFill>
          <a:ln>
            <a:noFill/>
          </a:ln>
        </p:spPr>
      </p:sp>
      <p:sp>
        <p:nvSpPr>
          <p:cNvPr id="1048604" name="CustomShape 2"/>
          <p:cNvSpPr/>
          <p:nvPr/>
        </p:nvSpPr>
        <p:spPr>
          <a:xfrm>
            <a:off x="1184400" y="1143000"/>
            <a:ext cx="7958520" cy="460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IN" sz="2400" dirty="0">
                <a:solidFill>
                  <a:srgbClr val="FF0000"/>
                </a:solidFill>
                <a:latin typeface="Trebuchet MS"/>
                <a:ea typeface="Trebuchet MS"/>
              </a:rPr>
              <a:t>Course Module</a:t>
            </a:r>
          </a:p>
        </p:txBody>
      </p:sp>
      <p:sp>
        <p:nvSpPr>
          <p:cNvPr id="1048605" name="CustomShape 3"/>
          <p:cNvSpPr/>
          <p:nvPr/>
        </p:nvSpPr>
        <p:spPr>
          <a:xfrm>
            <a:off x="467544" y="1617840"/>
            <a:ext cx="6905976" cy="4723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US" dirty="0"/>
              <a:t>Course module gives access to various functionalities: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IN" dirty="0"/>
              <a:t>Manage course details like</a:t>
            </a:r>
          </a:p>
          <a:p>
            <a:pPr marL="800100" lvl="1" indent="-342900">
              <a:buAutoNum type="arabicPeriod"/>
            </a:pPr>
            <a:r>
              <a:rPr lang="en-IN" dirty="0"/>
              <a:t>Course Name</a:t>
            </a:r>
          </a:p>
          <a:p>
            <a:pPr marL="800100" lvl="1" indent="-342900">
              <a:buAutoNum type="arabicPeriod"/>
            </a:pPr>
            <a:r>
              <a:rPr lang="en-IN" dirty="0"/>
              <a:t>Course Code</a:t>
            </a:r>
          </a:p>
          <a:p>
            <a:pPr marL="342900" indent="-342900">
              <a:buAutoNum type="arabicPeriod"/>
            </a:pPr>
            <a:r>
              <a:rPr lang="en-IN" dirty="0"/>
              <a:t>Use this information for demographics on the platform.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252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CustomShape 1"/>
          <p:cNvSpPr/>
          <p:nvPr/>
        </p:nvSpPr>
        <p:spPr>
          <a:xfrm>
            <a:off x="1523880" y="1581120"/>
            <a:ext cx="7619040" cy="35640"/>
          </a:xfrm>
          <a:prstGeom prst="rect">
            <a:avLst/>
          </a:prstGeom>
          <a:solidFill>
            <a:srgbClr val="33CCCC"/>
          </a:solidFill>
          <a:ln>
            <a:noFill/>
          </a:ln>
        </p:spPr>
      </p:sp>
      <p:sp>
        <p:nvSpPr>
          <p:cNvPr id="1048604" name="CustomShape 2"/>
          <p:cNvSpPr/>
          <p:nvPr/>
        </p:nvSpPr>
        <p:spPr>
          <a:xfrm>
            <a:off x="1184400" y="1143000"/>
            <a:ext cx="7958520" cy="460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IN" sz="2400" dirty="0">
                <a:solidFill>
                  <a:srgbClr val="FF0000"/>
                </a:solidFill>
                <a:latin typeface="Trebuchet MS"/>
                <a:ea typeface="Trebuchet MS"/>
              </a:rPr>
              <a:t>Action Module</a:t>
            </a:r>
          </a:p>
        </p:txBody>
      </p:sp>
      <p:sp>
        <p:nvSpPr>
          <p:cNvPr id="1048605" name="CustomShape 3"/>
          <p:cNvSpPr/>
          <p:nvPr/>
        </p:nvSpPr>
        <p:spPr>
          <a:xfrm>
            <a:off x="467544" y="1617840"/>
            <a:ext cx="6905976" cy="4723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US" dirty="0"/>
              <a:t>Action module gives access to various functionalities: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IN" dirty="0"/>
              <a:t>View all courses in one place.</a:t>
            </a:r>
          </a:p>
          <a:p>
            <a:pPr marL="342900" indent="-342900">
              <a:buAutoNum type="arabicPeriod"/>
            </a:pPr>
            <a:r>
              <a:rPr lang="en-IN" dirty="0"/>
              <a:t>View all users in one place.</a:t>
            </a:r>
          </a:p>
          <a:p>
            <a:pPr marL="342900" indent="-342900">
              <a:buAutoNum type="arabicPeriod"/>
            </a:pPr>
            <a:r>
              <a:rPr lang="en-IN" dirty="0"/>
              <a:t>View all rooms in one place.</a:t>
            </a:r>
          </a:p>
          <a:p>
            <a:pPr marL="342900" indent="-342900">
              <a:buAutoNum type="arabicPeriod"/>
            </a:pPr>
            <a:r>
              <a:rPr lang="en-IN" dirty="0"/>
              <a:t>Add/Remove a room.</a:t>
            </a:r>
          </a:p>
          <a:p>
            <a:pPr marL="342900" indent="-342900">
              <a:buAutoNum type="arabicPeriod"/>
            </a:pPr>
            <a:r>
              <a:rPr lang="en-IN" dirty="0"/>
              <a:t>Edit a room.</a:t>
            </a:r>
          </a:p>
          <a:p>
            <a:pPr marL="342900" indent="-342900">
              <a:buAutoNum type="arabicPeriod"/>
            </a:pPr>
            <a:r>
              <a:rPr lang="en-IN" dirty="0"/>
              <a:t>Add/Remove course or edit a course.</a:t>
            </a:r>
          </a:p>
          <a:p>
            <a:pPr marL="342900" indent="-342900">
              <a:buAutoNum type="arabicPeriod"/>
            </a:pPr>
            <a:r>
              <a:rPr lang="en-IN" dirty="0"/>
              <a:t>Add/Remove users or edit a user’s information.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993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432</Words>
  <Application>Microsoft Office PowerPoint</Application>
  <PresentationFormat>On-screen Show (4:3)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Comic Sans MS</vt:lpstr>
      <vt:lpstr>StarSymbol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Redmi Note 7 Pro</dc:creator>
  <cp:lastModifiedBy>masterAkay ‪</cp:lastModifiedBy>
  <cp:revision>27</cp:revision>
  <cp:lastPrinted>2020-04-09T16:16:28Z</cp:lastPrinted>
  <dcterms:created xsi:type="dcterms:W3CDTF">2020-04-02T11:51:32Z</dcterms:created>
  <dcterms:modified xsi:type="dcterms:W3CDTF">2020-04-09T16:16:29Z</dcterms:modified>
</cp:coreProperties>
</file>