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9" r:id="rId4"/>
    <p:sldId id="260" r:id="rId5"/>
    <p:sldId id="264" r:id="rId6"/>
    <p:sldId id="265" r:id="rId7"/>
    <p:sldId id="267" r:id="rId8"/>
    <p:sldId id="268" r:id="rId9"/>
    <p:sldId id="272" r:id="rId10"/>
    <p:sldId id="273" r:id="rId11"/>
    <p:sldId id="280" r:id="rId12"/>
    <p:sldId id="281" r:id="rId13"/>
    <p:sldId id="282" r:id="rId14"/>
    <p:sldId id="283" r:id="rId15"/>
    <p:sldId id="285" r:id="rId16"/>
    <p:sldId id="286" r:id="rId17"/>
    <p:sldId id="287" r:id="rId18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24"/>
  </p:normalViewPr>
  <p:slideViewPr>
    <p:cSldViewPr snapToGrid="0">
      <p:cViewPr varScale="1">
        <p:scale>
          <a:sx n="111" d="100"/>
          <a:sy n="111" d="100"/>
        </p:scale>
        <p:origin x="168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2" name="Shape 8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j-lt"/>
        <a:ea typeface="+mj-ea"/>
        <a:cs typeface="+mj-cs"/>
        <a:sym typeface="Arial"/>
      </a:defRPr>
    </a:lvl1pPr>
    <a:lvl2pPr indent="2286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2pPr>
    <a:lvl3pPr indent="4572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3pPr>
    <a:lvl4pPr indent="6858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4pPr>
    <a:lvl5pPr indent="9144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5pPr>
    <a:lvl6pPr indent="11430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6pPr>
    <a:lvl7pPr indent="13716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7pPr>
    <a:lvl8pPr indent="16002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8pPr>
    <a:lvl9pPr indent="18288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"/>
          <p:cNvSpPr/>
          <p:nvPr/>
        </p:nvSpPr>
        <p:spPr>
          <a:xfrm>
            <a:off x="-1" y="0"/>
            <a:ext cx="9144002" cy="6858000"/>
          </a:xfrm>
          <a:prstGeom prst="rect">
            <a:avLst/>
          </a:prstGeom>
          <a:solidFill>
            <a:srgbClr val="1D1A36"/>
          </a:solidFill>
          <a:ln w="25400">
            <a:solidFill>
              <a:srgbClr val="385D8A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3" name="Rectangle"/>
          <p:cNvSpPr/>
          <p:nvPr/>
        </p:nvSpPr>
        <p:spPr>
          <a:xfrm>
            <a:off x="427037" y="3736975"/>
            <a:ext cx="6335713" cy="3492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4" name="© 2016 | Coding Boot Camp - All Rights Reserved"/>
          <p:cNvSpPr/>
          <p:nvPr/>
        </p:nvSpPr>
        <p:spPr>
          <a:xfrm>
            <a:off x="6246812" y="6540500"/>
            <a:ext cx="2787651" cy="200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r>
              <a:t>© 2016 | Coding Boot Camp - All Rights Reserved</a:t>
            </a:r>
          </a:p>
        </p:txBody>
      </p:sp>
      <p:sp>
        <p:nvSpPr>
          <p:cNvPr id="2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"/>
          <p:cNvSpPr/>
          <p:nvPr/>
        </p:nvSpPr>
        <p:spPr>
          <a:xfrm>
            <a:off x="0" y="6418262"/>
            <a:ext cx="9155113" cy="458788"/>
          </a:xfrm>
          <a:prstGeom prst="rect">
            <a:avLst/>
          </a:prstGeom>
          <a:solidFill>
            <a:srgbClr val="1D1A36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3" name="© 2016 | Coding Boot Camp - All Rights Reserved"/>
          <p:cNvSpPr/>
          <p:nvPr/>
        </p:nvSpPr>
        <p:spPr>
          <a:xfrm>
            <a:off x="6246812" y="6540500"/>
            <a:ext cx="2787651" cy="200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r>
              <a:t>© 2016 | Coding Boot Camp - All Rights Reserved</a:t>
            </a:r>
          </a:p>
        </p:txBody>
      </p:sp>
      <p:sp>
        <p:nvSpPr>
          <p:cNvPr id="34" name="Line"/>
          <p:cNvSpPr/>
          <p:nvPr/>
        </p:nvSpPr>
        <p:spPr>
          <a:xfrm>
            <a:off x="-1" y="654050"/>
            <a:ext cx="9144002" cy="0"/>
          </a:xfrm>
          <a:prstGeom prst="line">
            <a:avLst/>
          </a:prstGeom>
          <a:ln w="41400">
            <a:solidFill>
              <a:srgbClr val="C83232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79625" y="1604962"/>
            <a:ext cx="4984750" cy="3976688"/>
          </a:xfrm>
          <a:prstGeom prst="rect">
            <a:avLst/>
          </a:prstGeom>
          <a:ln w="12700">
            <a:miter lim="400000"/>
          </a:ln>
        </p:spPr>
      </p:pic>
      <p:pic>
        <p:nvPicPr>
          <p:cNvPr id="43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79625" y="1604962"/>
            <a:ext cx="4984750" cy="3976688"/>
          </a:xfrm>
          <a:prstGeom prst="rect">
            <a:avLst/>
          </a:prstGeom>
          <a:ln w="12700">
            <a:miter lim="400000"/>
          </a:ln>
        </p:spPr>
      </p:pic>
      <p:sp>
        <p:nvSpPr>
          <p:cNvPr id="44" name="Title Text"/>
          <p:cNvSpPr>
            <a:spLocks noGrp="1"/>
          </p:cNvSpPr>
          <p:nvPr>
            <p:ph type="title"/>
          </p:nvPr>
        </p:nvSpPr>
        <p:spPr>
          <a:xfrm>
            <a:off x="390525" y="2952750"/>
            <a:ext cx="8229600" cy="87153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45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370262" y="4035425"/>
            <a:ext cx="2270126" cy="37941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6" name="Rectangle"/>
          <p:cNvSpPr>
            <a:spLocks noGrp="1"/>
          </p:cNvSpPr>
          <p:nvPr>
            <p:ph type="body" sz="quarter" idx="13"/>
          </p:nvPr>
        </p:nvSpPr>
        <p:spPr>
          <a:xfrm>
            <a:off x="396875" y="2503487"/>
            <a:ext cx="2700338" cy="381001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171450" indent="-171450" defTabSz="685800">
              <a:spcBef>
                <a:spcPts val="700"/>
              </a:spcBef>
              <a:defRPr sz="2100"/>
            </a:pPr>
            <a:endParaRPr/>
          </a:p>
        </p:txBody>
      </p:sp>
      <p:sp>
        <p:nvSpPr>
          <p:cNvPr id="4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"/>
          <p:cNvSpPr/>
          <p:nvPr/>
        </p:nvSpPr>
        <p:spPr>
          <a:xfrm>
            <a:off x="-1" y="0"/>
            <a:ext cx="9144002" cy="6858000"/>
          </a:xfrm>
          <a:prstGeom prst="rect">
            <a:avLst/>
          </a:prstGeom>
          <a:solidFill>
            <a:srgbClr val="1D1A36"/>
          </a:solidFill>
          <a:ln w="25400">
            <a:solidFill>
              <a:srgbClr val="385D8A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5" name="Rectangle"/>
          <p:cNvSpPr/>
          <p:nvPr/>
        </p:nvSpPr>
        <p:spPr>
          <a:xfrm>
            <a:off x="427037" y="3736975"/>
            <a:ext cx="6335713" cy="3492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6" name="© 2016 | Coding Boot Camp - All Rights Reserved"/>
          <p:cNvSpPr/>
          <p:nvPr/>
        </p:nvSpPr>
        <p:spPr>
          <a:xfrm>
            <a:off x="6246812" y="6540500"/>
            <a:ext cx="2787651" cy="200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r>
              <a:t>© 2016 | Coding Boot Camp - All Rights Reserved</a:t>
            </a:r>
          </a:p>
        </p:txBody>
      </p:sp>
      <p:pic>
        <p:nvPicPr>
          <p:cNvPr id="57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79625" y="1604962"/>
            <a:ext cx="4984750" cy="3976688"/>
          </a:xfrm>
          <a:prstGeom prst="rect">
            <a:avLst/>
          </a:prstGeom>
          <a:ln w="12700">
            <a:miter lim="400000"/>
          </a:ln>
        </p:spPr>
      </p:pic>
      <p:pic>
        <p:nvPicPr>
          <p:cNvPr id="58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79625" y="1604962"/>
            <a:ext cx="4984750" cy="3976688"/>
          </a:xfrm>
          <a:prstGeom prst="rect">
            <a:avLst/>
          </a:prstGeom>
          <a:ln w="12700">
            <a:miter lim="400000"/>
          </a:ln>
        </p:spPr>
      </p:pic>
      <p:sp>
        <p:nvSpPr>
          <p:cNvPr id="59" name="Title Text"/>
          <p:cNvSpPr>
            <a:spLocks noGrp="1"/>
          </p:cNvSpPr>
          <p:nvPr>
            <p:ph type="title"/>
          </p:nvPr>
        </p:nvSpPr>
        <p:spPr>
          <a:xfrm>
            <a:off x="390525" y="2952750"/>
            <a:ext cx="8229600" cy="87153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60" name="Body Level One…"/>
          <p:cNvSpPr>
            <a:spLocks noGrp="1"/>
          </p:cNvSpPr>
          <p:nvPr>
            <p:ph type="body" idx="1"/>
          </p:nvPr>
        </p:nvSpPr>
        <p:spPr>
          <a:xfrm>
            <a:off x="457200" y="1604962"/>
            <a:ext cx="8229600" cy="3976688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"/>
          <p:cNvSpPr/>
          <p:nvPr/>
        </p:nvSpPr>
        <p:spPr>
          <a:xfrm>
            <a:off x="0" y="6418262"/>
            <a:ext cx="9155113" cy="458788"/>
          </a:xfrm>
          <a:prstGeom prst="rect">
            <a:avLst/>
          </a:prstGeom>
          <a:solidFill>
            <a:srgbClr val="1D1A36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9" name="© 2016 | Coding Boot Camp - All Rights Reserved"/>
          <p:cNvSpPr/>
          <p:nvPr/>
        </p:nvSpPr>
        <p:spPr>
          <a:xfrm>
            <a:off x="6246812" y="6540500"/>
            <a:ext cx="2787651" cy="200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r>
              <a:t>© 2016 | Coding Boot Camp - All Rights Reserved</a:t>
            </a:r>
          </a:p>
        </p:txBody>
      </p:sp>
      <p:sp>
        <p:nvSpPr>
          <p:cNvPr id="70" name="Line"/>
          <p:cNvSpPr/>
          <p:nvPr/>
        </p:nvSpPr>
        <p:spPr>
          <a:xfrm>
            <a:off x="-1" y="654050"/>
            <a:ext cx="9144002" cy="0"/>
          </a:xfrm>
          <a:prstGeom prst="line">
            <a:avLst/>
          </a:prstGeom>
          <a:ln w="41400">
            <a:solidFill>
              <a:srgbClr val="C83232"/>
            </a:solidFill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71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79625" y="1604962"/>
            <a:ext cx="4984750" cy="3976688"/>
          </a:xfrm>
          <a:prstGeom prst="rect">
            <a:avLst/>
          </a:prstGeom>
          <a:ln w="12700">
            <a:miter lim="400000"/>
          </a:ln>
        </p:spPr>
      </p:pic>
      <p:pic>
        <p:nvPicPr>
          <p:cNvPr id="72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79625" y="1604962"/>
            <a:ext cx="4984750" cy="3976688"/>
          </a:xfrm>
          <a:prstGeom prst="rect">
            <a:avLst/>
          </a:prstGeom>
          <a:ln w="12700">
            <a:miter lim="400000"/>
          </a:ln>
        </p:spPr>
      </p:pic>
      <p:sp>
        <p:nvSpPr>
          <p:cNvPr id="73" name="Title Text"/>
          <p:cNvSpPr>
            <a:spLocks noGrp="1"/>
          </p:cNvSpPr>
          <p:nvPr>
            <p:ph type="title"/>
          </p:nvPr>
        </p:nvSpPr>
        <p:spPr>
          <a:xfrm>
            <a:off x="304800" y="0"/>
            <a:ext cx="5470525" cy="65405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74" name="Body Level One…"/>
          <p:cNvSpPr>
            <a:spLocks noGrp="1"/>
          </p:cNvSpPr>
          <p:nvPr>
            <p:ph type="body" idx="1"/>
          </p:nvPr>
        </p:nvSpPr>
        <p:spPr>
          <a:xfrm>
            <a:off x="457200" y="1604962"/>
            <a:ext cx="8229600" cy="3976688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"/>
          <p:cNvSpPr/>
          <p:nvPr/>
        </p:nvSpPr>
        <p:spPr>
          <a:xfrm>
            <a:off x="-1" y="0"/>
            <a:ext cx="9144002" cy="6858000"/>
          </a:xfrm>
          <a:prstGeom prst="rect">
            <a:avLst/>
          </a:prstGeom>
          <a:solidFill>
            <a:srgbClr val="1D1A36"/>
          </a:solidFill>
          <a:ln w="25400">
            <a:solidFill>
              <a:srgbClr val="385D8A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" name="Rectangle"/>
          <p:cNvSpPr/>
          <p:nvPr/>
        </p:nvSpPr>
        <p:spPr>
          <a:xfrm>
            <a:off x="427037" y="3736975"/>
            <a:ext cx="6335713" cy="3492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" name="The Coding Bootcamp |"/>
          <p:cNvSpPr/>
          <p:nvPr/>
        </p:nvSpPr>
        <p:spPr>
          <a:xfrm>
            <a:off x="427037" y="4012523"/>
            <a:ext cx="3535363" cy="3521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4199" tIns="34199" rIns="34199" bIns="34199" anchor="ctr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The Coding Bootcamp |</a:t>
            </a:r>
          </a:p>
        </p:txBody>
      </p:sp>
      <p:sp>
        <p:nvSpPr>
          <p:cNvPr id="5" name="© 2016 | Coding Boot Camp - All Rights Reserved"/>
          <p:cNvSpPr/>
          <p:nvPr/>
        </p:nvSpPr>
        <p:spPr>
          <a:xfrm>
            <a:off x="6246812" y="6540500"/>
            <a:ext cx="2787651" cy="200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r>
              <a:t>© 2016 | Coding Boot Camp - All Rights Reserved</a:t>
            </a:r>
          </a:p>
        </p:txBody>
      </p:sp>
      <p:sp>
        <p:nvSpPr>
          <p:cNvPr id="6" name="Title Text"/>
          <p:cNvSpPr>
            <a:spLocks noGrp="1"/>
          </p:cNvSpPr>
          <p:nvPr>
            <p:ph type="title"/>
          </p:nvPr>
        </p:nvSpPr>
        <p:spPr>
          <a:xfrm>
            <a:off x="457200" y="92074"/>
            <a:ext cx="8229600" cy="15081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r>
              <a:t>Title Text</a:t>
            </a:r>
          </a:p>
        </p:txBody>
      </p:sp>
      <p:sp>
        <p:nvSpPr>
          <p:cNvPr id="7" name="Body Level One…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" name="Slide Number"/>
          <p:cNvSpPr>
            <a:spLocks noGrp="1"/>
          </p:cNvSpPr>
          <p:nvPr>
            <p:ph type="sldNum" sz="quarter" idx="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5pPr>
      <a:lvl6pPr marL="0" marR="0" indent="45720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6pPr>
      <a:lvl7pPr marL="0" marR="0" indent="91440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7pPr>
      <a:lvl8pPr marL="0" marR="0" indent="137160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8pPr>
      <a:lvl9pPr marL="0" marR="0" indent="182880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ydailynews.com/new-york/nyc-crime/daily-news-analysis-reveals-crime-rankings-city-subway-system-article-1.1836918" TargetMode="Externa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fivethirtyeight/uber-pickups-in-new-york-city" TargetMode="Externa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ata.gov/education/bullying-rates-drop" TargetMode="Externa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ame Time: Project Week"/>
          <p:cNvSpPr/>
          <p:nvPr/>
        </p:nvSpPr>
        <p:spPr>
          <a:xfrm>
            <a:off x="390525" y="3049965"/>
            <a:ext cx="8229600" cy="677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3800" b="1">
                <a:solidFill>
                  <a:srgbClr val="FFFFFF"/>
                </a:solidFill>
              </a:defRPr>
            </a:lvl1pPr>
          </a:lstStyle>
          <a:p>
            <a:r>
              <a:rPr dirty="0"/>
              <a:t>Project Week</a:t>
            </a:r>
          </a:p>
        </p:txBody>
      </p:sp>
      <p:sp>
        <p:nvSpPr>
          <p:cNvPr id="85" name="May 17, 2016"/>
          <p:cNvSpPr/>
          <p:nvPr/>
        </p:nvSpPr>
        <p:spPr>
          <a:xfrm>
            <a:off x="3370262" y="4035425"/>
            <a:ext cx="2270126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&lt;current date&gt;</a:t>
            </a:r>
          </a:p>
        </p:txBody>
      </p:sp>
      <p:sp>
        <p:nvSpPr>
          <p:cNvPr id="86" name="Day 24"/>
          <p:cNvSpPr/>
          <p:nvPr/>
        </p:nvSpPr>
        <p:spPr>
          <a:xfrm>
            <a:off x="396875" y="2503487"/>
            <a:ext cx="2700338" cy="375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Day 24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API Suggestions"/>
          <p:cNvSpPr/>
          <p:nvPr/>
        </p:nvSpPr>
        <p:spPr>
          <a:xfrm>
            <a:off x="304800" y="98425"/>
            <a:ext cx="6781800" cy="4602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z="2400" b="1"/>
            </a:lvl1pPr>
          </a:lstStyle>
          <a:p>
            <a:r>
              <a:rPr dirty="0"/>
              <a:t>Suggestions</a:t>
            </a:r>
            <a:r>
              <a:rPr lang="en-US" dirty="0"/>
              <a:t> for Data Sources</a:t>
            </a:r>
            <a:endParaRPr dirty="0"/>
          </a:p>
        </p:txBody>
      </p:sp>
      <p:sp>
        <p:nvSpPr>
          <p:cNvPr id="134" name="Stick to APIs that do all of the following:…"/>
          <p:cNvSpPr/>
          <p:nvPr/>
        </p:nvSpPr>
        <p:spPr>
          <a:xfrm>
            <a:off x="152399" y="914400"/>
            <a:ext cx="8763002" cy="50768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sz="3600"/>
            </a:pPr>
            <a:r>
              <a:rPr dirty="0"/>
              <a:t>Stick to </a:t>
            </a:r>
            <a:r>
              <a:rPr lang="en-US" dirty="0"/>
              <a:t>data sources </a:t>
            </a:r>
            <a:r>
              <a:rPr dirty="0"/>
              <a:t>that</a:t>
            </a:r>
            <a:r>
              <a:rPr lang="en-US" dirty="0"/>
              <a:t>:</a:t>
            </a:r>
            <a:endParaRPr dirty="0"/>
          </a:p>
          <a:p>
            <a:endParaRPr dirty="0"/>
          </a:p>
          <a:p>
            <a:pPr>
              <a:buSzPct val="100000"/>
              <a:buFont typeface="Arial"/>
              <a:buChar char="•"/>
              <a:defRPr sz="3600"/>
            </a:pPr>
            <a:r>
              <a:rPr lang="en-US" dirty="0"/>
              <a:t>Are sufficiently large</a:t>
            </a:r>
            <a:endParaRPr dirty="0"/>
          </a:p>
          <a:p>
            <a:endParaRPr dirty="0"/>
          </a:p>
          <a:p>
            <a:pPr>
              <a:buSzPct val="100000"/>
              <a:buFont typeface="Arial"/>
              <a:buChar char="•"/>
              <a:defRPr sz="3600"/>
            </a:pPr>
            <a:r>
              <a:rPr lang="en-US" dirty="0"/>
              <a:t>Have a consistent format</a:t>
            </a:r>
            <a:endParaRPr dirty="0"/>
          </a:p>
          <a:p>
            <a:endParaRPr dirty="0"/>
          </a:p>
          <a:p>
            <a:pPr>
              <a:buSzPct val="100000"/>
              <a:buFont typeface="Arial"/>
              <a:buChar char="•"/>
              <a:defRPr sz="3600"/>
            </a:pPr>
            <a:r>
              <a:rPr lang="en-US" dirty="0"/>
              <a:t>Ideally contain more data than needed </a:t>
            </a:r>
            <a:endParaRPr dirty="0"/>
          </a:p>
          <a:p>
            <a:endParaRPr dirty="0"/>
          </a:p>
          <a:p>
            <a:pPr>
              <a:buSzPct val="100000"/>
              <a:buFont typeface="Arial"/>
              <a:buChar char="•"/>
              <a:defRPr sz="3600"/>
            </a:pPr>
            <a:r>
              <a:rPr lang="en-US" dirty="0"/>
              <a:t>Are well-documented</a:t>
            </a:r>
          </a:p>
          <a:p>
            <a:pPr>
              <a:buSzPct val="100000"/>
              <a:defRPr sz="3600"/>
            </a:pPr>
            <a:endParaRPr lang="en-US" dirty="0"/>
          </a:p>
          <a:p>
            <a:pPr>
              <a:buSzPct val="100000"/>
              <a:defRPr sz="3600"/>
            </a:pPr>
            <a:r>
              <a:rPr lang="en-US" dirty="0"/>
              <a:t>Feel free to ask your instructors for input!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Example Project Ideas"/>
          <p:cNvSpPr/>
          <p:nvPr/>
        </p:nvSpPr>
        <p:spPr>
          <a:xfrm>
            <a:off x="390525" y="3052866"/>
            <a:ext cx="8229600" cy="671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4100" b="1" i="1">
                <a:solidFill>
                  <a:srgbClr val="FFFFFF"/>
                </a:solidFill>
              </a:defRPr>
            </a:lvl1pPr>
          </a:lstStyle>
          <a:p>
            <a:r>
              <a:t>Example Project Ideas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Event Searcher"/>
          <p:cNvSpPr/>
          <p:nvPr/>
        </p:nvSpPr>
        <p:spPr>
          <a:xfrm>
            <a:off x="304800" y="98425"/>
            <a:ext cx="6781800" cy="4602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z="2400" b="1"/>
            </a:lvl1pPr>
          </a:lstStyle>
          <a:p>
            <a:r>
              <a:rPr lang="en-US" dirty="0"/>
              <a:t>Private Investigator</a:t>
            </a:r>
            <a:endParaRPr dirty="0"/>
          </a:p>
        </p:txBody>
      </p:sp>
      <p:sp>
        <p:nvSpPr>
          <p:cNvPr id="161" name="Users type in the name of their favorite sporting team.…"/>
          <p:cNvSpPr/>
          <p:nvPr/>
        </p:nvSpPr>
        <p:spPr>
          <a:xfrm>
            <a:off x="304800" y="761999"/>
            <a:ext cx="8382000" cy="52615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buSzPct val="100000"/>
              <a:buFont typeface="Arial"/>
              <a:buChar char="•"/>
              <a:defRPr sz="3000"/>
            </a:pPr>
            <a:r>
              <a:rPr lang="en-US" dirty="0"/>
              <a:t>Use aggregate crime data from different police precincts in a city to uncover patterns in criminal activity.</a:t>
            </a:r>
            <a:endParaRPr dirty="0"/>
          </a:p>
          <a:p>
            <a:endParaRPr dirty="0"/>
          </a:p>
          <a:p>
            <a:pPr>
              <a:buSzPct val="100000"/>
              <a:buFont typeface="Arial"/>
              <a:buChar char="•"/>
              <a:defRPr sz="3000"/>
            </a:pPr>
            <a:r>
              <a:rPr lang="en-US" dirty="0">
                <a:hlinkClick r:id="rId2"/>
              </a:rPr>
              <a:t>Most crime in NYC takes place in the summer</a:t>
            </a:r>
            <a:r>
              <a:rPr lang="en-US" dirty="0"/>
              <a:t>. Can you uncover similar patterns in your city of choosing?</a:t>
            </a:r>
            <a:endParaRPr dirty="0"/>
          </a:p>
          <a:p>
            <a:endParaRPr dirty="0"/>
          </a:p>
          <a:p>
            <a:pPr>
              <a:buSzPct val="100000"/>
              <a:buFont typeface="Arial"/>
              <a:buChar char="•"/>
              <a:defRPr sz="3000"/>
            </a:pPr>
            <a:r>
              <a:rPr lang="en-US" dirty="0"/>
              <a:t>What do your results suggest about how police should plan their patrols? About how best to distribute law enforcement resources over the calendar year?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UN Data API"/>
          <p:cNvSpPr/>
          <p:nvPr/>
        </p:nvSpPr>
        <p:spPr>
          <a:xfrm>
            <a:off x="304800" y="98425"/>
            <a:ext cx="6781800" cy="4602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z="2400" b="1"/>
            </a:lvl1pPr>
          </a:lstStyle>
          <a:p>
            <a:r>
              <a:rPr lang="en-US" dirty="0"/>
              <a:t>Uber Rides &amp; Weather</a:t>
            </a:r>
            <a:endParaRPr dirty="0"/>
          </a:p>
        </p:txBody>
      </p:sp>
      <p:sp>
        <p:nvSpPr>
          <p:cNvPr id="165" name="Use the Unofficial UN Data API to search a user specified country’s health records.…"/>
          <p:cNvSpPr/>
          <p:nvPr/>
        </p:nvSpPr>
        <p:spPr>
          <a:xfrm>
            <a:off x="304800" y="762000"/>
            <a:ext cx="8382000" cy="51076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buSzPct val="100000"/>
              <a:buFont typeface="Arial"/>
              <a:buChar char="•"/>
              <a:defRPr sz="2800"/>
            </a:pPr>
            <a:r>
              <a:rPr lang="en-US" dirty="0"/>
              <a:t>No one likes to walk in subzero temperatures </a:t>
            </a:r>
            <a:r>
              <a:rPr lang="en-US" i="1" dirty="0"/>
              <a:t>or</a:t>
            </a:r>
            <a:r>
              <a:rPr lang="en-US" dirty="0"/>
              <a:t> scorching heat. Do people use Uber more when the weather is uncomfortable?</a:t>
            </a:r>
            <a:endParaRPr dirty="0"/>
          </a:p>
          <a:p>
            <a:endParaRPr dirty="0"/>
          </a:p>
          <a:p>
            <a:pPr>
              <a:buSzPct val="100000"/>
              <a:buFont typeface="Arial"/>
              <a:buChar char="•"/>
              <a:defRPr sz="2800"/>
            </a:pPr>
            <a:r>
              <a:rPr lang="en-US" dirty="0"/>
              <a:t>Using </a:t>
            </a:r>
            <a:r>
              <a:rPr lang="en-US" dirty="0">
                <a:hlinkClick r:id="rId2"/>
              </a:rPr>
              <a:t>Uber ride data from </a:t>
            </a:r>
            <a:r>
              <a:rPr lang="en-US" dirty="0" err="1">
                <a:hlinkClick r:id="rId2"/>
              </a:rPr>
              <a:t>Kaggle</a:t>
            </a:r>
            <a:r>
              <a:rPr lang="en-US" dirty="0"/>
              <a:t> and data from a weather API, find out if people take Uber more during summer and winter; and if there are relationships between daily temperature and ride frequency.</a:t>
            </a:r>
          </a:p>
          <a:p>
            <a:pPr>
              <a:buSzPct val="100000"/>
              <a:buFont typeface="Arial"/>
              <a:buChar char="•"/>
              <a:defRPr sz="2800"/>
            </a:pPr>
            <a:endParaRPr dirty="0"/>
          </a:p>
          <a:p>
            <a:pPr>
              <a:buSzPct val="100000"/>
              <a:buFont typeface="Arial"/>
              <a:buChar char="•"/>
              <a:defRPr sz="2800"/>
            </a:pPr>
            <a:r>
              <a:rPr lang="en-US" dirty="0"/>
              <a:t>What do the results tell you about surge pricing strategies and commuter habits?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Facial Recognition"/>
          <p:cNvSpPr/>
          <p:nvPr/>
        </p:nvSpPr>
        <p:spPr>
          <a:xfrm>
            <a:off x="304800" y="98425"/>
            <a:ext cx="6781800" cy="4602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z="2400" b="1"/>
            </a:lvl1pPr>
          </a:lstStyle>
          <a:p>
            <a:r>
              <a:rPr lang="en-US" dirty="0"/>
              <a:t>Bullying &amp; Crime Rates</a:t>
            </a:r>
            <a:endParaRPr dirty="0"/>
          </a:p>
        </p:txBody>
      </p:sp>
      <p:sp>
        <p:nvSpPr>
          <p:cNvPr id="169" name="Use the Face++ API…"/>
          <p:cNvSpPr/>
          <p:nvPr/>
        </p:nvSpPr>
        <p:spPr>
          <a:xfrm>
            <a:off x="304800" y="762000"/>
            <a:ext cx="8382000" cy="4676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buSzPct val="100000"/>
              <a:buFont typeface="Arial"/>
              <a:buChar char="•"/>
              <a:defRPr sz="2800"/>
            </a:pPr>
            <a:r>
              <a:rPr lang="en-US" dirty="0"/>
              <a:t>Bullying and violent crime seem like they should be related. Can we find a correlation between frequency of bullying rates of violent crime?</a:t>
            </a:r>
            <a:endParaRPr dirty="0"/>
          </a:p>
          <a:p>
            <a:endParaRPr lang="en-US" dirty="0"/>
          </a:p>
          <a:p>
            <a:pPr>
              <a:buSzPct val="100000"/>
              <a:buFont typeface="Arial"/>
              <a:buChar char="•"/>
              <a:defRPr sz="2800"/>
            </a:pPr>
            <a:r>
              <a:rPr lang="en-US" dirty="0"/>
              <a:t>Using </a:t>
            </a:r>
            <a:r>
              <a:rPr lang="en-US" dirty="0" err="1"/>
              <a:t>Data.gov’s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data on bullying</a:t>
            </a:r>
            <a:r>
              <a:rPr lang="en-US" dirty="0"/>
              <a:t> and data from police districts of your choosing, investigate relationships between bullying and violent crime frequency and location (zip code, city, etc.)</a:t>
            </a:r>
          </a:p>
          <a:p>
            <a:pPr>
              <a:buSzPct val="100000"/>
              <a:buFont typeface="Arial"/>
              <a:buChar char="•"/>
              <a:defRPr sz="2800"/>
            </a:pPr>
            <a:endParaRPr dirty="0"/>
          </a:p>
          <a:p>
            <a:pPr>
              <a:buSzPct val="100000"/>
              <a:buFont typeface="Arial"/>
              <a:buChar char="•"/>
              <a:defRPr sz="2800"/>
            </a:pPr>
            <a:r>
              <a:rPr lang="en-US" dirty="0"/>
              <a:t>Do these two activities track each other? What do the results suggest about society and public policy?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oday’s Focus"/>
          <p:cNvSpPr/>
          <p:nvPr/>
        </p:nvSpPr>
        <p:spPr>
          <a:xfrm>
            <a:off x="390525" y="3052866"/>
            <a:ext cx="8229600" cy="671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4100" b="1" i="1">
                <a:solidFill>
                  <a:srgbClr val="FFFFFF"/>
                </a:solidFill>
              </a:defRPr>
            </a:lvl1pPr>
          </a:lstStyle>
          <a:p>
            <a:r>
              <a:t>Today’s Focus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By End of Day - Today"/>
          <p:cNvSpPr/>
          <p:nvPr/>
        </p:nvSpPr>
        <p:spPr>
          <a:xfrm>
            <a:off x="304800" y="108490"/>
            <a:ext cx="5470525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2400" b="1"/>
            </a:lvl1pPr>
          </a:lstStyle>
          <a:p>
            <a:r>
              <a:t>By End of Day - Today</a:t>
            </a:r>
          </a:p>
        </p:txBody>
      </p:sp>
      <p:sp>
        <p:nvSpPr>
          <p:cNvPr id="178" name="Brainstorm possible ideas…"/>
          <p:cNvSpPr/>
          <p:nvPr/>
        </p:nvSpPr>
        <p:spPr>
          <a:xfrm>
            <a:off x="304800" y="762000"/>
            <a:ext cx="8729663" cy="5568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buSzPct val="100000"/>
              <a:buFont typeface="Arial"/>
              <a:buChar char="•"/>
              <a:defRPr sz="1600" b="1"/>
            </a:pPr>
            <a:r>
              <a:rPr dirty="0"/>
              <a:t>Brainstorm possible ideas </a:t>
            </a:r>
          </a:p>
          <a:p>
            <a:endParaRPr dirty="0"/>
          </a:p>
          <a:p>
            <a:pPr>
              <a:buSzPct val="100000"/>
              <a:buFont typeface="Arial"/>
              <a:buChar char="•"/>
              <a:defRPr sz="1600" b="1"/>
            </a:pPr>
            <a:r>
              <a:rPr dirty="0"/>
              <a:t>Begin </a:t>
            </a:r>
            <a:r>
              <a:rPr lang="en-US" dirty="0"/>
              <a:t>Data</a:t>
            </a:r>
            <a:r>
              <a:rPr dirty="0"/>
              <a:t> Research</a:t>
            </a:r>
          </a:p>
          <a:p>
            <a:endParaRPr dirty="0"/>
          </a:p>
          <a:p>
            <a:pPr>
              <a:buSzPct val="100000"/>
              <a:buFont typeface="Arial"/>
              <a:buChar char="•"/>
              <a:defRPr sz="1600" b="1"/>
            </a:pPr>
            <a:r>
              <a:rPr lang="en-US" dirty="0"/>
              <a:t>Write a description of the scope of your research</a:t>
            </a:r>
            <a:endParaRPr dirty="0"/>
          </a:p>
          <a:p>
            <a:endParaRPr dirty="0"/>
          </a:p>
          <a:p>
            <a:pPr>
              <a:buSzPct val="100000"/>
              <a:buFont typeface="Arial"/>
              <a:buChar char="•"/>
              <a:defRPr sz="1600" b="1" u="sng"/>
            </a:pPr>
            <a:r>
              <a:rPr dirty="0"/>
              <a:t>Create a short 1 page proposal listing out each of the following:</a:t>
            </a:r>
          </a:p>
          <a:p>
            <a:endParaRPr dirty="0"/>
          </a:p>
          <a:p>
            <a:pPr marL="457200" lvl="1" indent="0">
              <a:buSzPct val="100000"/>
              <a:buFont typeface="Courier New"/>
              <a:buChar char="o"/>
              <a:defRPr sz="1600" b="1"/>
            </a:pPr>
            <a:r>
              <a:rPr dirty="0"/>
              <a:t>Project Title </a:t>
            </a:r>
          </a:p>
          <a:p>
            <a:endParaRPr dirty="0"/>
          </a:p>
          <a:p>
            <a:pPr marL="457200" lvl="1" indent="0">
              <a:buSzPct val="100000"/>
              <a:buFont typeface="Courier New"/>
              <a:buChar char="o"/>
              <a:defRPr sz="1600" b="1"/>
            </a:pPr>
            <a:r>
              <a:rPr dirty="0"/>
              <a:t>Team Members</a:t>
            </a:r>
          </a:p>
          <a:p>
            <a:endParaRPr dirty="0"/>
          </a:p>
          <a:p>
            <a:pPr marL="457200" lvl="1" indent="0">
              <a:buSzPct val="100000"/>
              <a:buFont typeface="Courier New"/>
              <a:buChar char="o"/>
              <a:defRPr sz="1600" b="1"/>
            </a:pPr>
            <a:r>
              <a:rPr lang="en-US" dirty="0"/>
              <a:t>Project </a:t>
            </a:r>
            <a:r>
              <a:rPr dirty="0"/>
              <a:t>Description</a:t>
            </a:r>
            <a:r>
              <a:rPr lang="en-US" dirty="0"/>
              <a:t>/Outline</a:t>
            </a:r>
            <a:endParaRPr dirty="0"/>
          </a:p>
          <a:p>
            <a:endParaRPr dirty="0"/>
          </a:p>
          <a:p>
            <a:pPr marL="457200" lvl="1" indent="0">
              <a:buSzPct val="100000"/>
              <a:buFont typeface="Courier New"/>
              <a:buChar char="o"/>
              <a:defRPr sz="1600" b="1"/>
            </a:pPr>
            <a:r>
              <a:rPr lang="en-US" dirty="0"/>
              <a:t>Research Questions to Answer</a:t>
            </a:r>
            <a:endParaRPr dirty="0"/>
          </a:p>
          <a:p>
            <a:endParaRPr dirty="0"/>
          </a:p>
          <a:p>
            <a:pPr marL="457200" lvl="1" indent="0">
              <a:buSzPct val="100000"/>
              <a:buFont typeface="Courier New"/>
              <a:buChar char="o"/>
              <a:defRPr sz="1600" b="1"/>
            </a:pPr>
            <a:r>
              <a:rPr lang="en-US" dirty="0"/>
              <a:t>Data Sets </a:t>
            </a:r>
            <a:r>
              <a:rPr dirty="0"/>
              <a:t>to be Used</a:t>
            </a:r>
          </a:p>
          <a:p>
            <a:endParaRPr dirty="0"/>
          </a:p>
          <a:p>
            <a:pPr marL="457200" lvl="1" indent="0">
              <a:buSzPct val="100000"/>
              <a:buFont typeface="Courier New"/>
              <a:buChar char="o"/>
              <a:defRPr sz="1600" b="1"/>
            </a:pPr>
            <a:r>
              <a:rPr dirty="0"/>
              <a:t>Rough Breakdown of Tasks </a:t>
            </a:r>
          </a:p>
          <a:p>
            <a:endParaRPr dirty="0"/>
          </a:p>
          <a:p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Questions"/>
          <p:cNvSpPr/>
          <p:nvPr/>
        </p:nvSpPr>
        <p:spPr>
          <a:xfrm>
            <a:off x="390525" y="3052866"/>
            <a:ext cx="8229600" cy="671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4100" b="1" i="1">
                <a:solidFill>
                  <a:srgbClr val="FFFFFF"/>
                </a:solidFill>
              </a:defRPr>
            </a:lvl1pPr>
          </a:lstStyle>
          <a:p>
            <a:r>
              <a:t>Questions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roject Week Overview"/>
          <p:cNvSpPr/>
          <p:nvPr/>
        </p:nvSpPr>
        <p:spPr>
          <a:xfrm>
            <a:off x="390525" y="3052866"/>
            <a:ext cx="8229600" cy="671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4100" b="1" i="1">
                <a:solidFill>
                  <a:srgbClr val="FFFFFF"/>
                </a:solidFill>
              </a:defRPr>
            </a:lvl1pPr>
          </a:lstStyle>
          <a:p>
            <a:r>
              <a:t>Project Week Overview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roject Week! (This Week)"/>
          <p:cNvSpPr/>
          <p:nvPr/>
        </p:nvSpPr>
        <p:spPr>
          <a:xfrm>
            <a:off x="304800" y="108490"/>
            <a:ext cx="5470525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2400" b="1"/>
            </a:lvl1pPr>
          </a:lstStyle>
          <a:p>
            <a:r>
              <a:t>Project Week! (This Week)</a:t>
            </a:r>
          </a:p>
        </p:txBody>
      </p:sp>
      <p:pic>
        <p:nvPicPr>
          <p:cNvPr id="94" name="image.jpeg" descr="image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733800" y="2819400"/>
            <a:ext cx="5262563" cy="3397250"/>
          </a:xfrm>
          <a:prstGeom prst="rect">
            <a:avLst/>
          </a:prstGeom>
          <a:ln w="12700">
            <a:miter lim="400000"/>
          </a:ln>
        </p:spPr>
      </p:pic>
      <p:sp>
        <p:nvSpPr>
          <p:cNvPr id="95" name="Today’s Class:…"/>
          <p:cNvSpPr/>
          <p:nvPr/>
        </p:nvSpPr>
        <p:spPr>
          <a:xfrm>
            <a:off x="304800" y="914400"/>
            <a:ext cx="8610600" cy="3922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sz="2100" b="1" u="sng"/>
            </a:pPr>
            <a:r>
              <a:rPr dirty="0"/>
              <a:t>Today’s Class:</a:t>
            </a:r>
          </a:p>
          <a:p>
            <a:pPr>
              <a:buSzPct val="100000"/>
              <a:buFont typeface="Arial"/>
              <a:buChar char="•"/>
              <a:defRPr sz="2100"/>
            </a:pPr>
            <a:r>
              <a:rPr dirty="0"/>
              <a:t>Divide into groups</a:t>
            </a:r>
          </a:p>
          <a:p>
            <a:pPr>
              <a:buSzPct val="100000"/>
              <a:buFont typeface="Arial"/>
              <a:buChar char="•"/>
              <a:defRPr sz="2100"/>
            </a:pPr>
            <a:r>
              <a:rPr dirty="0"/>
              <a:t>Begin researching </a:t>
            </a:r>
            <a:r>
              <a:rPr lang="en-US" dirty="0"/>
              <a:t>data sets</a:t>
            </a:r>
            <a:endParaRPr dirty="0"/>
          </a:p>
          <a:p>
            <a:pPr>
              <a:buSzPct val="100000"/>
              <a:buFont typeface="Arial"/>
              <a:buChar char="•"/>
              <a:defRPr sz="2100"/>
            </a:pPr>
            <a:r>
              <a:rPr dirty="0"/>
              <a:t>Outline project ideas</a:t>
            </a:r>
          </a:p>
          <a:p>
            <a:pPr>
              <a:buSzPct val="100000"/>
              <a:buFont typeface="Arial"/>
              <a:buChar char="•"/>
              <a:defRPr sz="2100"/>
            </a:pPr>
            <a:r>
              <a:rPr dirty="0"/>
              <a:t>Submit Project Proposal for Approval</a:t>
            </a:r>
          </a:p>
          <a:p>
            <a:pPr>
              <a:buSzPct val="100000"/>
              <a:buFont typeface="Arial"/>
              <a:buChar char="•"/>
              <a:defRPr sz="2100"/>
            </a:pPr>
            <a:r>
              <a:rPr dirty="0"/>
              <a:t>Initial </a:t>
            </a:r>
            <a:r>
              <a:rPr lang="en-US" dirty="0"/>
              <a:t>data exploration</a:t>
            </a:r>
            <a:endParaRPr dirty="0"/>
          </a:p>
          <a:p>
            <a:endParaRPr dirty="0"/>
          </a:p>
          <a:p>
            <a:pPr>
              <a:defRPr sz="2100" b="1" u="sng"/>
            </a:pPr>
            <a:r>
              <a:rPr dirty="0"/>
              <a:t>Next Class:</a:t>
            </a:r>
          </a:p>
          <a:p>
            <a:pPr>
              <a:buSzPct val="100000"/>
              <a:buFont typeface="Arial"/>
              <a:buChar char="•"/>
              <a:defRPr sz="2100"/>
            </a:pPr>
            <a:r>
              <a:rPr dirty="0"/>
              <a:t>Hardcore Development</a:t>
            </a:r>
            <a:endParaRPr lang="en-US" dirty="0"/>
          </a:p>
          <a:p>
            <a:pPr>
              <a:buSzPct val="100000"/>
              <a:buFont typeface="Arial"/>
              <a:buChar char="•"/>
              <a:defRPr sz="2100"/>
            </a:pPr>
            <a:endParaRPr dirty="0"/>
          </a:p>
          <a:p>
            <a:pPr>
              <a:defRPr sz="2100" b="1" u="sng"/>
            </a:pPr>
            <a:r>
              <a:rPr dirty="0"/>
              <a:t>Saturday’s Class:</a:t>
            </a:r>
          </a:p>
          <a:p>
            <a:pPr>
              <a:buSzPct val="100000"/>
              <a:buFont typeface="Arial"/>
              <a:buChar char="•"/>
              <a:defRPr sz="2100"/>
            </a:pPr>
            <a:r>
              <a:rPr dirty="0"/>
              <a:t>Hardcore Development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roject Week (Next Week)"/>
          <p:cNvSpPr/>
          <p:nvPr/>
        </p:nvSpPr>
        <p:spPr>
          <a:xfrm>
            <a:off x="304800" y="108490"/>
            <a:ext cx="5470525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2400" b="1"/>
            </a:lvl1pPr>
          </a:lstStyle>
          <a:p>
            <a:r>
              <a:t>Project Week (Next Week)</a:t>
            </a:r>
          </a:p>
        </p:txBody>
      </p:sp>
      <p:sp>
        <p:nvSpPr>
          <p:cNvPr id="98" name="Next Week (M/T):…"/>
          <p:cNvSpPr/>
          <p:nvPr/>
        </p:nvSpPr>
        <p:spPr>
          <a:xfrm>
            <a:off x="304800" y="914400"/>
            <a:ext cx="8610600" cy="29070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sz="2100" b="1" u="sng"/>
            </a:pPr>
            <a:r>
              <a:rPr dirty="0"/>
              <a:t>Next Week (M/T):</a:t>
            </a:r>
            <a:endParaRPr lang="en-US" dirty="0"/>
          </a:p>
          <a:p>
            <a:pPr>
              <a:buSzPct val="100000"/>
              <a:buFont typeface="Arial"/>
              <a:buChar char="•"/>
              <a:defRPr sz="2100"/>
            </a:pPr>
            <a:r>
              <a:rPr lang="en-US" dirty="0"/>
              <a:t>Hardcore Development</a:t>
            </a:r>
          </a:p>
          <a:p>
            <a:endParaRPr dirty="0"/>
          </a:p>
          <a:p>
            <a:pPr>
              <a:defRPr sz="2100" b="1" u="sng"/>
            </a:pPr>
            <a:r>
              <a:rPr dirty="0"/>
              <a:t>Next Week (W/Th)</a:t>
            </a:r>
            <a:endParaRPr lang="en-US" dirty="0"/>
          </a:p>
          <a:p>
            <a:pPr>
              <a:buSzPct val="100000"/>
              <a:buFont typeface="Arial"/>
              <a:buChar char="•"/>
              <a:defRPr sz="2100"/>
            </a:pPr>
            <a:r>
              <a:rPr lang="en-US" dirty="0"/>
              <a:t>Hardcore Development </a:t>
            </a:r>
          </a:p>
          <a:p>
            <a:pPr>
              <a:buSzPct val="100000"/>
              <a:buFont typeface="Arial"/>
              <a:buChar char="•"/>
              <a:defRPr sz="2100"/>
            </a:pPr>
            <a:r>
              <a:rPr dirty="0"/>
              <a:t>Presentation Prep</a:t>
            </a:r>
          </a:p>
          <a:p>
            <a:endParaRPr dirty="0"/>
          </a:p>
          <a:p>
            <a:pPr>
              <a:defRPr sz="2100" b="1" u="sng"/>
            </a:pPr>
            <a:r>
              <a:rPr dirty="0"/>
              <a:t>Saturday’s Class:</a:t>
            </a:r>
          </a:p>
          <a:p>
            <a:pPr>
              <a:buSzPct val="100000"/>
              <a:buFont typeface="Arial"/>
              <a:buChar char="•"/>
              <a:defRPr sz="2100"/>
            </a:pPr>
            <a:r>
              <a:rPr dirty="0"/>
              <a:t>Presentations!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ask"/>
          <p:cNvSpPr/>
          <p:nvPr/>
        </p:nvSpPr>
        <p:spPr>
          <a:xfrm>
            <a:off x="390525" y="3026882"/>
            <a:ext cx="8229600" cy="7232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4100" b="1" i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Requirements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oding Requirements"/>
          <p:cNvSpPr/>
          <p:nvPr/>
        </p:nvSpPr>
        <p:spPr>
          <a:xfrm>
            <a:off x="304800" y="98425"/>
            <a:ext cx="6781800" cy="4602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z="2400" b="1"/>
            </a:lvl1pPr>
          </a:lstStyle>
          <a:p>
            <a:r>
              <a:rPr lang="en-US" dirty="0"/>
              <a:t>Development</a:t>
            </a:r>
            <a:r>
              <a:rPr dirty="0"/>
              <a:t> Requirements</a:t>
            </a:r>
          </a:p>
        </p:txBody>
      </p:sp>
      <p:sp>
        <p:nvSpPr>
          <p:cNvPr id="112" name="Must uses at least two APIs…"/>
          <p:cNvSpPr/>
          <p:nvPr/>
        </p:nvSpPr>
        <p:spPr>
          <a:xfrm>
            <a:off x="304800" y="762000"/>
            <a:ext cx="8729663" cy="53538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Pandas to clean and format your data set(s)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br>
              <a:rPr lang="en-US" dirty="0"/>
            </a:br>
            <a:r>
              <a:rPr lang="en-US" dirty="0"/>
              <a:t>Create a </a:t>
            </a:r>
            <a:r>
              <a:rPr lang="en-US" dirty="0" err="1"/>
              <a:t>Jupyter</a:t>
            </a:r>
            <a:r>
              <a:rPr lang="en-US" dirty="0"/>
              <a:t> Notebook describing the </a:t>
            </a:r>
            <a:r>
              <a:rPr lang="en-US" b="1" dirty="0"/>
              <a:t>**data exploration and cleanup**</a:t>
            </a:r>
            <a:r>
              <a:rPr lang="en-US" dirty="0"/>
              <a:t> process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br>
              <a:rPr lang="en-US" dirty="0"/>
            </a:br>
            <a:r>
              <a:rPr lang="en-US" dirty="0"/>
              <a:t>Create a </a:t>
            </a:r>
            <a:r>
              <a:rPr lang="en-US" dirty="0" err="1"/>
              <a:t>Jupyter</a:t>
            </a:r>
            <a:r>
              <a:rPr lang="en-US" dirty="0"/>
              <a:t> Notebook illustrating the </a:t>
            </a:r>
            <a:r>
              <a:rPr lang="en-US" b="1" dirty="0"/>
              <a:t>**final data analysis**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br>
              <a:rPr lang="en-US" dirty="0"/>
            </a:br>
            <a:r>
              <a:rPr lang="en-US" dirty="0"/>
              <a:t>Use </a:t>
            </a:r>
            <a:r>
              <a:rPr lang="en-US" dirty="0" err="1"/>
              <a:t>Matplotlib</a:t>
            </a:r>
            <a:r>
              <a:rPr lang="en-US" dirty="0"/>
              <a:t> to create a total of 6-8 visualizations of your data (ideally, at least 2 per "question" you ask of your data)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br>
              <a:rPr lang="en-US" dirty="0"/>
            </a:br>
            <a:r>
              <a:rPr lang="en-US" dirty="0"/>
              <a:t>Save PNG images of your visualizations to distribute to the class and instructional team, and for inclusion in your presentation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br>
              <a:rPr lang="en-US" dirty="0"/>
            </a:br>
            <a:r>
              <a:rPr lang="en-US" dirty="0"/>
              <a:t>Optionally, use at least one API, if you can find an API with data pertinent to your primary research questions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br>
              <a:rPr lang="en-US" dirty="0"/>
            </a:br>
            <a:r>
              <a:rPr lang="en-US" dirty="0"/>
              <a:t>Create a write-up summarizing your major findings. This should include a heading for each "question" you asked of your data, and under each heading, a short description of what you found and any relevant plots.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resentation Requirement"/>
          <p:cNvSpPr/>
          <p:nvPr/>
        </p:nvSpPr>
        <p:spPr>
          <a:xfrm>
            <a:off x="304800" y="98425"/>
            <a:ext cx="6781800" cy="435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z="2400" b="1"/>
            </a:lvl1pPr>
          </a:lstStyle>
          <a:p>
            <a:r>
              <a:t>Presentation Requirement</a:t>
            </a:r>
          </a:p>
        </p:txBody>
      </p:sp>
      <p:sp>
        <p:nvSpPr>
          <p:cNvPr id="118" name="You will also be responsible for preparing a 10 minute presentation.…"/>
          <p:cNvSpPr/>
          <p:nvPr/>
        </p:nvSpPr>
        <p:spPr>
          <a:xfrm>
            <a:off x="304800" y="762000"/>
            <a:ext cx="8729663" cy="35379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buSzPct val="100000"/>
              <a:buFont typeface="Arial"/>
              <a:buChar char="•"/>
              <a:defRPr sz="1600" b="1"/>
            </a:pPr>
            <a:r>
              <a:rPr sz="1600" dirty="0"/>
              <a:t>You will also be responsible for preparing a </a:t>
            </a:r>
            <a:r>
              <a:rPr sz="1600" u="sng" dirty="0"/>
              <a:t>10 minute presentation.</a:t>
            </a:r>
          </a:p>
          <a:p>
            <a:endParaRPr sz="1600" u="sng" dirty="0"/>
          </a:p>
          <a:p>
            <a:pPr>
              <a:buSzPct val="100000"/>
              <a:buFont typeface="Arial"/>
              <a:buChar char="•"/>
              <a:defRPr sz="1600" b="1" u="sng"/>
            </a:pPr>
            <a:r>
              <a:rPr sz="1600" dirty="0"/>
              <a:t>This will be a formal presentation. </a:t>
            </a:r>
          </a:p>
          <a:p>
            <a:endParaRPr sz="1600" dirty="0"/>
          </a:p>
          <a:p>
            <a:pPr>
              <a:buSzPct val="100000"/>
              <a:buFont typeface="Arial"/>
              <a:buChar char="•"/>
              <a:defRPr sz="1600" b="1"/>
            </a:pPr>
            <a:r>
              <a:rPr sz="1600" dirty="0"/>
              <a:t>One in which you explain in detail:</a:t>
            </a:r>
            <a:endParaRPr lang="en-US" sz="1600" dirty="0"/>
          </a:p>
          <a:p>
            <a:pPr>
              <a:buSzPct val="100000"/>
              <a:buFont typeface="Arial"/>
              <a:buChar char="•"/>
              <a:defRPr sz="1600" b="1"/>
            </a:pPr>
            <a:endParaRPr sz="1600" dirty="0"/>
          </a:p>
          <a:p>
            <a:pPr marL="285750" lvl="4" indent="-285750">
              <a:buFont typeface="Arial" panose="020B0604020202020204" pitchFamily="34" charset="0"/>
              <a:buChar char="•"/>
            </a:pPr>
            <a:r>
              <a:rPr lang="en-US" sz="1600" dirty="0"/>
              <a:t>The questions you and your group found interesting, and what motivated you to answer them</a:t>
            </a:r>
          </a:p>
          <a:p>
            <a:pPr marL="285750" lvl="3" indent="-285750">
              <a:buFont typeface="Arial" panose="020B0604020202020204" pitchFamily="34" charset="0"/>
              <a:buChar char="•"/>
            </a:pPr>
            <a:r>
              <a:rPr lang="en-US" sz="1600" dirty="0"/>
              <a:t>Where and how you found the data you used to answer these questions</a:t>
            </a:r>
          </a:p>
          <a:p>
            <a:pPr marL="285750" lvl="3" indent="-285750">
              <a:buFont typeface="Arial" panose="020B0604020202020204" pitchFamily="34" charset="0"/>
              <a:buChar char="•"/>
            </a:pPr>
            <a:r>
              <a:rPr lang="en-US" sz="1600" dirty="0"/>
              <a:t>The data exploration and cleanup process (accompanied by your </a:t>
            </a:r>
            <a:r>
              <a:rPr lang="en-US" sz="1600" dirty="0" err="1"/>
              <a:t>Jupyter</a:t>
            </a:r>
            <a:r>
              <a:rPr lang="en-US" sz="1600" dirty="0"/>
              <a:t> Notebook)</a:t>
            </a:r>
          </a:p>
          <a:p>
            <a:pPr marL="285750" lvl="3" indent="-285750">
              <a:buFont typeface="Arial" panose="020B0604020202020204" pitchFamily="34" charset="0"/>
              <a:buChar char="•"/>
            </a:pPr>
            <a:r>
              <a:rPr lang="en-US" sz="1600" dirty="0"/>
              <a:t>The analysis process (accompanied by your </a:t>
            </a:r>
            <a:r>
              <a:rPr lang="en-US" sz="1600" dirty="0" err="1"/>
              <a:t>Jupyter</a:t>
            </a:r>
            <a:r>
              <a:rPr lang="en-US" sz="1600" dirty="0"/>
              <a:t> Notebook)</a:t>
            </a:r>
          </a:p>
          <a:p>
            <a:pPr marL="285750" lvl="3" indent="-285750">
              <a:buFont typeface="Arial" panose="020B0604020202020204" pitchFamily="34" charset="0"/>
              <a:buChar char="•"/>
            </a:pPr>
            <a:r>
              <a:rPr lang="en-US" sz="1600" dirty="0"/>
              <a:t>Your conclusions. This should include a numerical summary as well as visualizations of that summary</a:t>
            </a:r>
          </a:p>
          <a:p>
            <a:pPr marL="285750" lvl="3" indent="-285750">
              <a:buFont typeface="Arial" panose="020B0604020202020204" pitchFamily="34" charset="0"/>
              <a:buChar char="•"/>
            </a:pPr>
            <a:r>
              <a:rPr lang="en-US" sz="1600" dirty="0"/>
              <a:t>Discuss the implications of your findings. This is where you get to have an open-ended discussion about what your findings "mean".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Be Glam for the Camera"/>
          <p:cNvSpPr/>
          <p:nvPr/>
        </p:nvSpPr>
        <p:spPr>
          <a:xfrm>
            <a:off x="304800" y="98425"/>
            <a:ext cx="6781800" cy="435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z="2400" b="1"/>
            </a:lvl1pPr>
          </a:lstStyle>
          <a:p>
            <a:r>
              <a:t>Be Glam for the Camera</a:t>
            </a:r>
          </a:p>
        </p:txBody>
      </p:sp>
      <p:sp>
        <p:nvSpPr>
          <p:cNvPr id="121" name="All presentations will be recorded……"/>
          <p:cNvSpPr/>
          <p:nvPr/>
        </p:nvSpPr>
        <p:spPr>
          <a:xfrm>
            <a:off x="304800" y="762000"/>
            <a:ext cx="8382000" cy="23381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buSzPct val="100000"/>
              <a:buFont typeface="Arial"/>
              <a:buChar char="•"/>
              <a:defRPr sz="3000"/>
            </a:pPr>
            <a:r>
              <a:t>All presentations will be recorded…</a:t>
            </a:r>
          </a:p>
          <a:p>
            <a:endParaRPr/>
          </a:p>
          <a:p>
            <a:pPr>
              <a:buSzPct val="100000"/>
              <a:buFont typeface="Arial"/>
              <a:buChar char="•"/>
              <a:defRPr sz="3000"/>
            </a:pPr>
            <a:r>
              <a:t>So treat it seriously! </a:t>
            </a:r>
          </a:p>
          <a:p>
            <a:endParaRPr/>
          </a:p>
          <a:p>
            <a:pPr>
              <a:buSzPct val="100000"/>
              <a:buFont typeface="Arial"/>
              <a:buChar char="•"/>
              <a:defRPr sz="3000"/>
            </a:pPr>
            <a:r>
              <a:t>These can be great portfolio pieces if you invest the time.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API Suggestions"/>
          <p:cNvSpPr/>
          <p:nvPr/>
        </p:nvSpPr>
        <p:spPr>
          <a:xfrm>
            <a:off x="390525" y="3026882"/>
            <a:ext cx="8229600" cy="7232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4100" b="1" i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Suggested Data Sources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404040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569</Words>
  <Application>Microsoft Macintosh PowerPoint</Application>
  <PresentationFormat>On-screen Show (4:3)</PresentationFormat>
  <Paragraphs>109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Jared Nielsen</cp:lastModifiedBy>
  <cp:revision>32</cp:revision>
  <dcterms:modified xsi:type="dcterms:W3CDTF">2018-07-09T18:48:39Z</dcterms:modified>
</cp:coreProperties>
</file>