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69" r:id="rId3"/>
    <p:sldId id="266" r:id="rId4"/>
    <p:sldId id="267" r:id="rId5"/>
    <p:sldId id="257" r:id="rId6"/>
    <p:sldId id="259" r:id="rId7"/>
    <p:sldId id="268" r:id="rId8"/>
    <p:sldId id="270" r:id="rId9"/>
    <p:sldId id="278" r:id="rId10"/>
    <p:sldId id="260" r:id="rId11"/>
    <p:sldId id="279" r:id="rId12"/>
    <p:sldId id="258" r:id="rId13"/>
    <p:sldId id="261" r:id="rId14"/>
    <p:sldId id="262" r:id="rId15"/>
    <p:sldId id="264" r:id="rId16"/>
    <p:sldId id="265" r:id="rId17"/>
    <p:sldId id="271" r:id="rId18"/>
    <p:sldId id="272" r:id="rId19"/>
    <p:sldId id="273" r:id="rId20"/>
    <p:sldId id="274" r:id="rId21"/>
    <p:sldId id="275" r:id="rId22"/>
    <p:sldId id="276" r:id="rId23"/>
    <p:sldId id="277" r:id="rId24"/>
    <p:sldId id="280" r:id="rId25"/>
    <p:sldId id="281"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19"/>
    <p:restoredTop sz="85737"/>
  </p:normalViewPr>
  <p:slideViewPr>
    <p:cSldViewPr snapToGrid="0" snapToObjects="1">
      <p:cViewPr varScale="1">
        <p:scale>
          <a:sx n="88" d="100"/>
          <a:sy n="88" d="100"/>
        </p:scale>
        <p:origin x="1376" y="176"/>
      </p:cViewPr>
      <p:guideLst/>
    </p:cSldViewPr>
  </p:slideViewPr>
  <p:notesTextViewPr>
    <p:cViewPr>
      <p:scale>
        <a:sx n="1" d="1"/>
        <a:sy n="1" d="1"/>
      </p:scale>
      <p:origin x="0" y="0"/>
    </p:cViewPr>
  </p:notesTextViewPr>
  <p:notesViewPr>
    <p:cSldViewPr snapToGrid="0" snapToObjects="1" showGuides="1">
      <p:cViewPr varScale="1">
        <p:scale>
          <a:sx n="100" d="100"/>
          <a:sy n="100" d="100"/>
        </p:scale>
        <p:origin x="2056" y="17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CFE759-3097-7547-B0DF-49F6652B79AE}" type="datetimeFigureOut">
              <a:rPr lang="en-US" smtClean="0"/>
              <a:t>2/18/19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710ACA-FEA4-174F-8D24-4080D6924832}" type="slidenum">
              <a:rPr lang="en-US" smtClean="0"/>
              <a:t>‹#›</a:t>
            </a:fld>
            <a:endParaRPr lang="en-US"/>
          </a:p>
        </p:txBody>
      </p:sp>
    </p:spTree>
    <p:extLst>
      <p:ext uri="{BB962C8B-B14F-4D97-AF65-F5344CB8AC3E}">
        <p14:creationId xmlns:p14="http://schemas.microsoft.com/office/powerpoint/2010/main" val="3092579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out how long seeds are staying in the seedbank in simulations (shouldn’t be too long)</a:t>
            </a:r>
          </a:p>
          <a:p>
            <a:r>
              <a:rPr lang="en-US" dirty="0"/>
              <a:t>Luke knows Cynthia – can ask for raw data</a:t>
            </a:r>
          </a:p>
        </p:txBody>
      </p:sp>
      <p:sp>
        <p:nvSpPr>
          <p:cNvPr id="4" name="Slide Number Placeholder 3"/>
          <p:cNvSpPr>
            <a:spLocks noGrp="1"/>
          </p:cNvSpPr>
          <p:nvPr>
            <p:ph type="sldNum" sz="quarter" idx="5"/>
          </p:nvPr>
        </p:nvSpPr>
        <p:spPr/>
        <p:txBody>
          <a:bodyPr/>
          <a:lstStyle/>
          <a:p>
            <a:fld id="{1D710ACA-FEA4-174F-8D24-4080D6924832}" type="slidenum">
              <a:rPr lang="en-US" smtClean="0"/>
              <a:t>3</a:t>
            </a:fld>
            <a:endParaRPr lang="en-US"/>
          </a:p>
        </p:txBody>
      </p:sp>
    </p:spTree>
    <p:extLst>
      <p:ext uri="{BB962C8B-B14F-4D97-AF65-F5344CB8AC3E}">
        <p14:creationId xmlns:p14="http://schemas.microsoft.com/office/powerpoint/2010/main" val="4186193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seedling facilitation</a:t>
            </a:r>
          </a:p>
          <a:p>
            <a:r>
              <a:rPr lang="en-US" dirty="0"/>
              <a:t>Increased intraspecific competition by the perennial, especially with lower intraspecific competition by the annual, allows invasion</a:t>
            </a:r>
          </a:p>
        </p:txBody>
      </p:sp>
      <p:sp>
        <p:nvSpPr>
          <p:cNvPr id="4" name="Slide Number Placeholder 3"/>
          <p:cNvSpPr>
            <a:spLocks noGrp="1"/>
          </p:cNvSpPr>
          <p:nvPr>
            <p:ph type="sldNum" sz="quarter" idx="5"/>
          </p:nvPr>
        </p:nvSpPr>
        <p:spPr/>
        <p:txBody>
          <a:bodyPr/>
          <a:lstStyle/>
          <a:p>
            <a:fld id="{1D710ACA-FEA4-174F-8D24-4080D6924832}" type="slidenum">
              <a:rPr lang="en-US" smtClean="0"/>
              <a:t>19</a:t>
            </a:fld>
            <a:endParaRPr lang="en-US"/>
          </a:p>
        </p:txBody>
      </p:sp>
    </p:spTree>
    <p:extLst>
      <p:ext uri="{BB962C8B-B14F-4D97-AF65-F5344CB8AC3E}">
        <p14:creationId xmlns:p14="http://schemas.microsoft.com/office/powerpoint/2010/main" val="20484942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Increased interspecific competitive effects of the annual on perennial seedlings does not promote invasion</a:t>
            </a:r>
          </a:p>
        </p:txBody>
      </p:sp>
      <p:sp>
        <p:nvSpPr>
          <p:cNvPr id="4" name="Slide Number Placeholder 3"/>
          <p:cNvSpPr>
            <a:spLocks noGrp="1"/>
          </p:cNvSpPr>
          <p:nvPr>
            <p:ph type="sldNum" sz="quarter" idx="5"/>
          </p:nvPr>
        </p:nvSpPr>
        <p:spPr/>
        <p:txBody>
          <a:bodyPr/>
          <a:lstStyle/>
          <a:p>
            <a:fld id="{1D710ACA-FEA4-174F-8D24-4080D6924832}" type="slidenum">
              <a:rPr lang="en-US" smtClean="0"/>
              <a:t>20</a:t>
            </a:fld>
            <a:endParaRPr lang="en-US"/>
          </a:p>
        </p:txBody>
      </p:sp>
    </p:spTree>
    <p:extLst>
      <p:ext uri="{BB962C8B-B14F-4D97-AF65-F5344CB8AC3E}">
        <p14:creationId xmlns:p14="http://schemas.microsoft.com/office/powerpoint/2010/main" val="719015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there are no interactive effects of increasing perennial intraspecific competition and annual interspecific competition</a:t>
            </a:r>
          </a:p>
        </p:txBody>
      </p:sp>
      <p:sp>
        <p:nvSpPr>
          <p:cNvPr id="4" name="Slide Number Placeholder 3"/>
          <p:cNvSpPr>
            <a:spLocks noGrp="1"/>
          </p:cNvSpPr>
          <p:nvPr>
            <p:ph type="sldNum" sz="quarter" idx="5"/>
          </p:nvPr>
        </p:nvSpPr>
        <p:spPr/>
        <p:txBody>
          <a:bodyPr/>
          <a:lstStyle/>
          <a:p>
            <a:fld id="{1D710ACA-FEA4-174F-8D24-4080D6924832}" type="slidenum">
              <a:rPr lang="en-US" smtClean="0"/>
              <a:t>21</a:t>
            </a:fld>
            <a:endParaRPr lang="en-US"/>
          </a:p>
        </p:txBody>
      </p:sp>
    </p:spTree>
    <p:extLst>
      <p:ext uri="{BB962C8B-B14F-4D97-AF65-F5344CB8AC3E}">
        <p14:creationId xmlns:p14="http://schemas.microsoft.com/office/powerpoint/2010/main" val="12230403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sure to account for the fact that total leaf area might decrease with infected plants</a:t>
            </a:r>
          </a:p>
        </p:txBody>
      </p:sp>
      <p:sp>
        <p:nvSpPr>
          <p:cNvPr id="4" name="Slide Number Placeholder 3"/>
          <p:cNvSpPr>
            <a:spLocks noGrp="1"/>
          </p:cNvSpPr>
          <p:nvPr>
            <p:ph type="sldNum" sz="quarter" idx="5"/>
          </p:nvPr>
        </p:nvSpPr>
        <p:spPr/>
        <p:txBody>
          <a:bodyPr/>
          <a:lstStyle/>
          <a:p>
            <a:fld id="{1D710ACA-FEA4-174F-8D24-4080D6924832}" type="slidenum">
              <a:rPr lang="en-US" smtClean="0"/>
              <a:t>23</a:t>
            </a:fld>
            <a:endParaRPr lang="en-US"/>
          </a:p>
        </p:txBody>
      </p:sp>
    </p:spTree>
    <p:extLst>
      <p:ext uri="{BB962C8B-B14F-4D97-AF65-F5344CB8AC3E}">
        <p14:creationId xmlns:p14="http://schemas.microsoft.com/office/powerpoint/2010/main" val="2111191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Density-dependent germination?</a:t>
            </a:r>
          </a:p>
          <a:p>
            <a:r>
              <a:rPr lang="en-US" dirty="0"/>
              <a:t>Could do greenhouse experiment</a:t>
            </a:r>
          </a:p>
          <a:p>
            <a:r>
              <a:rPr lang="en-US" dirty="0"/>
              <a:t>Warren, Oikos</a:t>
            </a:r>
          </a:p>
          <a:p>
            <a:r>
              <a:rPr lang="en-US" dirty="0"/>
              <a:t>Can reverse estimate Elymus germination in the field by using the other parameters and assuming a constant population</a:t>
            </a:r>
          </a:p>
        </p:txBody>
      </p:sp>
      <p:sp>
        <p:nvSpPr>
          <p:cNvPr id="4" name="Slide Number Placeholder 3"/>
          <p:cNvSpPr>
            <a:spLocks noGrp="1"/>
          </p:cNvSpPr>
          <p:nvPr>
            <p:ph type="sldNum" sz="quarter" idx="5"/>
          </p:nvPr>
        </p:nvSpPr>
        <p:spPr/>
        <p:txBody>
          <a:bodyPr/>
          <a:lstStyle/>
          <a:p>
            <a:fld id="{1D710ACA-FEA4-174F-8D24-4080D6924832}" type="slidenum">
              <a:rPr lang="en-US" smtClean="0"/>
              <a:t>5</a:t>
            </a:fld>
            <a:endParaRPr lang="en-US"/>
          </a:p>
        </p:txBody>
      </p:sp>
    </p:spTree>
    <p:extLst>
      <p:ext uri="{BB962C8B-B14F-4D97-AF65-F5344CB8AC3E}">
        <p14:creationId xmlns:p14="http://schemas.microsoft.com/office/powerpoint/2010/main" val="5625140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Litter could lead to new infection</a:t>
            </a:r>
          </a:p>
          <a:p>
            <a:endParaRPr lang="en-US" dirty="0"/>
          </a:p>
        </p:txBody>
      </p:sp>
      <p:sp>
        <p:nvSpPr>
          <p:cNvPr id="4" name="Slide Number Placeholder 3"/>
          <p:cNvSpPr>
            <a:spLocks noGrp="1"/>
          </p:cNvSpPr>
          <p:nvPr>
            <p:ph type="sldNum" sz="quarter" idx="5"/>
          </p:nvPr>
        </p:nvSpPr>
        <p:spPr/>
        <p:txBody>
          <a:bodyPr/>
          <a:lstStyle/>
          <a:p>
            <a:fld id="{1D710ACA-FEA4-174F-8D24-4080D6924832}" type="slidenum">
              <a:rPr lang="en-US" smtClean="0"/>
              <a:t>6</a:t>
            </a:fld>
            <a:endParaRPr lang="en-US"/>
          </a:p>
        </p:txBody>
      </p:sp>
    </p:spTree>
    <p:extLst>
      <p:ext uri="{BB962C8B-B14F-4D97-AF65-F5344CB8AC3E}">
        <p14:creationId xmlns:p14="http://schemas.microsoft.com/office/powerpoint/2010/main" val="257822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survival analysis is for time until death (or event)</a:t>
            </a:r>
          </a:p>
          <a:p>
            <a:r>
              <a:rPr lang="en-US" dirty="0"/>
              <a:t>Look at height and basal circumference as a function of seedling density. If it’s soil microbes helping with resource acquisition, this should also be positive</a:t>
            </a:r>
          </a:p>
          <a:p>
            <a:r>
              <a:rPr lang="en-US" dirty="0"/>
              <a:t>Could be soil feedbacks or competing with antagonistic species. More likely to be the latter (?) because it takes a while for the former to build up.</a:t>
            </a:r>
          </a:p>
          <a:p>
            <a:r>
              <a:rPr lang="en-US" dirty="0"/>
              <a:t>This shouldn’t cause it to explode because it asymptotes to 1</a:t>
            </a:r>
          </a:p>
        </p:txBody>
      </p:sp>
      <p:sp>
        <p:nvSpPr>
          <p:cNvPr id="4" name="Slide Number Placeholder 3"/>
          <p:cNvSpPr>
            <a:spLocks noGrp="1"/>
          </p:cNvSpPr>
          <p:nvPr>
            <p:ph type="sldNum" sz="quarter" idx="5"/>
          </p:nvPr>
        </p:nvSpPr>
        <p:spPr/>
        <p:txBody>
          <a:bodyPr/>
          <a:lstStyle/>
          <a:p>
            <a:fld id="{1D710ACA-FEA4-174F-8D24-4080D6924832}" type="slidenum">
              <a:rPr lang="en-US" smtClean="0"/>
              <a:t>7</a:t>
            </a:fld>
            <a:endParaRPr lang="en-US"/>
          </a:p>
        </p:txBody>
      </p:sp>
    </p:spTree>
    <p:extLst>
      <p:ext uri="{BB962C8B-B14F-4D97-AF65-F5344CB8AC3E}">
        <p14:creationId xmlns:p14="http://schemas.microsoft.com/office/powerpoint/2010/main" val="79698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greenhouse experiments on fungicide effects on seedling survival</a:t>
            </a:r>
          </a:p>
        </p:txBody>
      </p:sp>
      <p:sp>
        <p:nvSpPr>
          <p:cNvPr id="4" name="Slide Number Placeholder 3"/>
          <p:cNvSpPr>
            <a:spLocks noGrp="1"/>
          </p:cNvSpPr>
          <p:nvPr>
            <p:ph type="sldNum" sz="quarter" idx="5"/>
          </p:nvPr>
        </p:nvSpPr>
        <p:spPr/>
        <p:txBody>
          <a:bodyPr/>
          <a:lstStyle/>
          <a:p>
            <a:fld id="{1D710ACA-FEA4-174F-8D24-4080D6924832}" type="slidenum">
              <a:rPr lang="en-US" smtClean="0"/>
              <a:t>8</a:t>
            </a:fld>
            <a:endParaRPr lang="en-US"/>
          </a:p>
        </p:txBody>
      </p:sp>
    </p:spTree>
    <p:extLst>
      <p:ext uri="{BB962C8B-B14F-4D97-AF65-F5344CB8AC3E}">
        <p14:creationId xmlns:p14="http://schemas.microsoft.com/office/powerpoint/2010/main" val="1503868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710ACA-FEA4-174F-8D24-4080D6924832}" type="slidenum">
              <a:rPr lang="en-US" smtClean="0"/>
              <a:t>9</a:t>
            </a:fld>
            <a:endParaRPr lang="en-US"/>
          </a:p>
        </p:txBody>
      </p:sp>
    </p:spTree>
    <p:extLst>
      <p:ext uri="{BB962C8B-B14F-4D97-AF65-F5344CB8AC3E}">
        <p14:creationId xmlns:p14="http://schemas.microsoft.com/office/powerpoint/2010/main" val="1182971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D710ACA-FEA4-174F-8D24-4080D6924832}" type="slidenum">
              <a:rPr lang="en-US" smtClean="0"/>
              <a:t>11</a:t>
            </a:fld>
            <a:endParaRPr lang="en-US"/>
          </a:p>
        </p:txBody>
      </p:sp>
    </p:spTree>
    <p:extLst>
      <p:ext uri="{BB962C8B-B14F-4D97-AF65-F5344CB8AC3E}">
        <p14:creationId xmlns:p14="http://schemas.microsoft.com/office/powerpoint/2010/main" val="39531457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Meet with Chris and/or Luke to get raw data and figure out how to convert it to needed values. </a:t>
            </a:r>
          </a:p>
          <a:p>
            <a:r>
              <a:rPr lang="en-US" dirty="0"/>
              <a:t>Probably divide by 9 instead of 20</a:t>
            </a:r>
          </a:p>
        </p:txBody>
      </p:sp>
      <p:sp>
        <p:nvSpPr>
          <p:cNvPr id="4" name="Slide Number Placeholder 3"/>
          <p:cNvSpPr>
            <a:spLocks noGrp="1"/>
          </p:cNvSpPr>
          <p:nvPr>
            <p:ph type="sldNum" sz="quarter" idx="5"/>
          </p:nvPr>
        </p:nvSpPr>
        <p:spPr/>
        <p:txBody>
          <a:bodyPr/>
          <a:lstStyle/>
          <a:p>
            <a:fld id="{1D710ACA-FEA4-174F-8D24-4080D6924832}" type="slidenum">
              <a:rPr lang="en-US" smtClean="0"/>
              <a:t>12</a:t>
            </a:fld>
            <a:endParaRPr lang="en-US"/>
          </a:p>
        </p:txBody>
      </p:sp>
    </p:spTree>
    <p:extLst>
      <p:ext uri="{BB962C8B-B14F-4D97-AF65-F5344CB8AC3E}">
        <p14:creationId xmlns:p14="http://schemas.microsoft.com/office/powerpoint/2010/main" val="3344164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add biomass from seed production to a decay rate for the litter so that the litter keeps adding on</a:t>
            </a:r>
          </a:p>
        </p:txBody>
      </p:sp>
      <p:sp>
        <p:nvSpPr>
          <p:cNvPr id="4" name="Slide Number Placeholder 3"/>
          <p:cNvSpPr>
            <a:spLocks noGrp="1"/>
          </p:cNvSpPr>
          <p:nvPr>
            <p:ph type="sldNum" sz="quarter" idx="5"/>
          </p:nvPr>
        </p:nvSpPr>
        <p:spPr/>
        <p:txBody>
          <a:bodyPr/>
          <a:lstStyle/>
          <a:p>
            <a:fld id="{1D710ACA-FEA4-174F-8D24-4080D6924832}" type="slidenum">
              <a:rPr lang="en-US" smtClean="0"/>
              <a:t>18</a:t>
            </a:fld>
            <a:endParaRPr lang="en-US"/>
          </a:p>
        </p:txBody>
      </p:sp>
    </p:spTree>
    <p:extLst>
      <p:ext uri="{BB962C8B-B14F-4D97-AF65-F5344CB8AC3E}">
        <p14:creationId xmlns:p14="http://schemas.microsoft.com/office/powerpoint/2010/main" val="312783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3528E-7776-FE4E-94C9-215B24FE1D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0F04B6D-43B1-5947-B72E-A6EBFF98E0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7AC96C-96F5-324E-B5BC-67FB14AD034A}"/>
              </a:ext>
            </a:extLst>
          </p:cNvPr>
          <p:cNvSpPr>
            <a:spLocks noGrp="1"/>
          </p:cNvSpPr>
          <p:nvPr>
            <p:ph type="dt" sz="half" idx="10"/>
          </p:nvPr>
        </p:nvSpPr>
        <p:spPr/>
        <p:txBody>
          <a:bodyPr/>
          <a:lstStyle/>
          <a:p>
            <a:fld id="{397DFE9D-92A4-4B4C-9416-DA485541F77B}" type="datetimeFigureOut">
              <a:rPr lang="en-US" smtClean="0"/>
              <a:t>2/18/19</a:t>
            </a:fld>
            <a:endParaRPr lang="en-US"/>
          </a:p>
        </p:txBody>
      </p:sp>
      <p:sp>
        <p:nvSpPr>
          <p:cNvPr id="5" name="Footer Placeholder 4">
            <a:extLst>
              <a:ext uri="{FF2B5EF4-FFF2-40B4-BE49-F238E27FC236}">
                <a16:creationId xmlns:a16="http://schemas.microsoft.com/office/drawing/2014/main" id="{E15EC098-EFB5-4542-BC95-EBC3CD907F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B96BEC-E834-F14F-A44E-912443692434}"/>
              </a:ext>
            </a:extLst>
          </p:cNvPr>
          <p:cNvSpPr>
            <a:spLocks noGrp="1"/>
          </p:cNvSpPr>
          <p:nvPr>
            <p:ph type="sldNum" sz="quarter" idx="12"/>
          </p:nvPr>
        </p:nvSpPr>
        <p:spPr/>
        <p:txBody>
          <a:bodyPr/>
          <a:lstStyle/>
          <a:p>
            <a:fld id="{271833C3-5FC3-234D-B59F-A4A83890CD76}" type="slidenum">
              <a:rPr lang="en-US" smtClean="0"/>
              <a:t>‹#›</a:t>
            </a:fld>
            <a:endParaRPr lang="en-US"/>
          </a:p>
        </p:txBody>
      </p:sp>
    </p:spTree>
    <p:extLst>
      <p:ext uri="{BB962C8B-B14F-4D97-AF65-F5344CB8AC3E}">
        <p14:creationId xmlns:p14="http://schemas.microsoft.com/office/powerpoint/2010/main" val="515625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A93CA-65BC-BE42-B620-F484FD4C94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265FD66-56D4-D24C-8061-7714001062F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65BD19-0130-D54C-BF01-96E546A0EE1E}"/>
              </a:ext>
            </a:extLst>
          </p:cNvPr>
          <p:cNvSpPr>
            <a:spLocks noGrp="1"/>
          </p:cNvSpPr>
          <p:nvPr>
            <p:ph type="dt" sz="half" idx="10"/>
          </p:nvPr>
        </p:nvSpPr>
        <p:spPr/>
        <p:txBody>
          <a:bodyPr/>
          <a:lstStyle/>
          <a:p>
            <a:fld id="{397DFE9D-92A4-4B4C-9416-DA485541F77B}" type="datetimeFigureOut">
              <a:rPr lang="en-US" smtClean="0"/>
              <a:t>2/18/19</a:t>
            </a:fld>
            <a:endParaRPr lang="en-US"/>
          </a:p>
        </p:txBody>
      </p:sp>
      <p:sp>
        <p:nvSpPr>
          <p:cNvPr id="5" name="Footer Placeholder 4">
            <a:extLst>
              <a:ext uri="{FF2B5EF4-FFF2-40B4-BE49-F238E27FC236}">
                <a16:creationId xmlns:a16="http://schemas.microsoft.com/office/drawing/2014/main" id="{9B1201AD-781E-2145-B4A9-A30C22AE95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4E7167-2009-D14C-8ECC-6F4815E97621}"/>
              </a:ext>
            </a:extLst>
          </p:cNvPr>
          <p:cNvSpPr>
            <a:spLocks noGrp="1"/>
          </p:cNvSpPr>
          <p:nvPr>
            <p:ph type="sldNum" sz="quarter" idx="12"/>
          </p:nvPr>
        </p:nvSpPr>
        <p:spPr/>
        <p:txBody>
          <a:bodyPr/>
          <a:lstStyle/>
          <a:p>
            <a:fld id="{271833C3-5FC3-234D-B59F-A4A83890CD76}" type="slidenum">
              <a:rPr lang="en-US" smtClean="0"/>
              <a:t>‹#›</a:t>
            </a:fld>
            <a:endParaRPr lang="en-US"/>
          </a:p>
        </p:txBody>
      </p:sp>
    </p:spTree>
    <p:extLst>
      <p:ext uri="{BB962C8B-B14F-4D97-AF65-F5344CB8AC3E}">
        <p14:creationId xmlns:p14="http://schemas.microsoft.com/office/powerpoint/2010/main" val="3442595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FFB7A9-8111-0B4B-B0F3-7F6416F20B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BA47F0-D4C1-D746-912F-9041BB432B1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5BD07A-313B-3541-B3E0-89A0122BDF1D}"/>
              </a:ext>
            </a:extLst>
          </p:cNvPr>
          <p:cNvSpPr>
            <a:spLocks noGrp="1"/>
          </p:cNvSpPr>
          <p:nvPr>
            <p:ph type="dt" sz="half" idx="10"/>
          </p:nvPr>
        </p:nvSpPr>
        <p:spPr/>
        <p:txBody>
          <a:bodyPr/>
          <a:lstStyle/>
          <a:p>
            <a:fld id="{397DFE9D-92A4-4B4C-9416-DA485541F77B}" type="datetimeFigureOut">
              <a:rPr lang="en-US" smtClean="0"/>
              <a:t>2/18/19</a:t>
            </a:fld>
            <a:endParaRPr lang="en-US"/>
          </a:p>
        </p:txBody>
      </p:sp>
      <p:sp>
        <p:nvSpPr>
          <p:cNvPr id="5" name="Footer Placeholder 4">
            <a:extLst>
              <a:ext uri="{FF2B5EF4-FFF2-40B4-BE49-F238E27FC236}">
                <a16:creationId xmlns:a16="http://schemas.microsoft.com/office/drawing/2014/main" id="{2DE7173F-8805-2F4D-A93E-747C1C2CCB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31DC82-0702-E242-9236-F0D8C526C1C1}"/>
              </a:ext>
            </a:extLst>
          </p:cNvPr>
          <p:cNvSpPr>
            <a:spLocks noGrp="1"/>
          </p:cNvSpPr>
          <p:nvPr>
            <p:ph type="sldNum" sz="quarter" idx="12"/>
          </p:nvPr>
        </p:nvSpPr>
        <p:spPr/>
        <p:txBody>
          <a:bodyPr/>
          <a:lstStyle/>
          <a:p>
            <a:fld id="{271833C3-5FC3-234D-B59F-A4A83890CD76}" type="slidenum">
              <a:rPr lang="en-US" smtClean="0"/>
              <a:t>‹#›</a:t>
            </a:fld>
            <a:endParaRPr lang="en-US"/>
          </a:p>
        </p:txBody>
      </p:sp>
    </p:spTree>
    <p:extLst>
      <p:ext uri="{BB962C8B-B14F-4D97-AF65-F5344CB8AC3E}">
        <p14:creationId xmlns:p14="http://schemas.microsoft.com/office/powerpoint/2010/main" val="2761183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0352D-73D9-1B4B-8B10-13E286CE3D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929E38-1A2F-E146-9E6A-81D41AA6C59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7FA016-36A5-E942-AC97-19C0A9E762B0}"/>
              </a:ext>
            </a:extLst>
          </p:cNvPr>
          <p:cNvSpPr>
            <a:spLocks noGrp="1"/>
          </p:cNvSpPr>
          <p:nvPr>
            <p:ph type="dt" sz="half" idx="10"/>
          </p:nvPr>
        </p:nvSpPr>
        <p:spPr/>
        <p:txBody>
          <a:bodyPr/>
          <a:lstStyle/>
          <a:p>
            <a:fld id="{397DFE9D-92A4-4B4C-9416-DA485541F77B}" type="datetimeFigureOut">
              <a:rPr lang="en-US" smtClean="0"/>
              <a:t>2/18/19</a:t>
            </a:fld>
            <a:endParaRPr lang="en-US"/>
          </a:p>
        </p:txBody>
      </p:sp>
      <p:sp>
        <p:nvSpPr>
          <p:cNvPr id="5" name="Footer Placeholder 4">
            <a:extLst>
              <a:ext uri="{FF2B5EF4-FFF2-40B4-BE49-F238E27FC236}">
                <a16:creationId xmlns:a16="http://schemas.microsoft.com/office/drawing/2014/main" id="{D97CD848-EF7C-0341-B0B9-6C83EA34C1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445C5-C42D-B84E-B8B4-7B44F9C525A4}"/>
              </a:ext>
            </a:extLst>
          </p:cNvPr>
          <p:cNvSpPr>
            <a:spLocks noGrp="1"/>
          </p:cNvSpPr>
          <p:nvPr>
            <p:ph type="sldNum" sz="quarter" idx="12"/>
          </p:nvPr>
        </p:nvSpPr>
        <p:spPr/>
        <p:txBody>
          <a:bodyPr/>
          <a:lstStyle/>
          <a:p>
            <a:fld id="{271833C3-5FC3-234D-B59F-A4A83890CD76}" type="slidenum">
              <a:rPr lang="en-US" smtClean="0"/>
              <a:t>‹#›</a:t>
            </a:fld>
            <a:endParaRPr lang="en-US"/>
          </a:p>
        </p:txBody>
      </p:sp>
    </p:spTree>
    <p:extLst>
      <p:ext uri="{BB962C8B-B14F-4D97-AF65-F5344CB8AC3E}">
        <p14:creationId xmlns:p14="http://schemas.microsoft.com/office/powerpoint/2010/main" val="1336686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62B09-A264-744F-AC79-814621A3AB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9639C01-9954-FD43-A4D0-A2E855CEA5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2264675-C936-ED4F-8C3D-FBF87A6CDB6D}"/>
              </a:ext>
            </a:extLst>
          </p:cNvPr>
          <p:cNvSpPr>
            <a:spLocks noGrp="1"/>
          </p:cNvSpPr>
          <p:nvPr>
            <p:ph type="dt" sz="half" idx="10"/>
          </p:nvPr>
        </p:nvSpPr>
        <p:spPr/>
        <p:txBody>
          <a:bodyPr/>
          <a:lstStyle/>
          <a:p>
            <a:fld id="{397DFE9D-92A4-4B4C-9416-DA485541F77B}" type="datetimeFigureOut">
              <a:rPr lang="en-US" smtClean="0"/>
              <a:t>2/18/19</a:t>
            </a:fld>
            <a:endParaRPr lang="en-US"/>
          </a:p>
        </p:txBody>
      </p:sp>
      <p:sp>
        <p:nvSpPr>
          <p:cNvPr id="5" name="Footer Placeholder 4">
            <a:extLst>
              <a:ext uri="{FF2B5EF4-FFF2-40B4-BE49-F238E27FC236}">
                <a16:creationId xmlns:a16="http://schemas.microsoft.com/office/drawing/2014/main" id="{2CA0FB50-E802-0144-AE7C-BB32DBE3D9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525498-BFC8-6144-8F0B-07E3B3FFB433}"/>
              </a:ext>
            </a:extLst>
          </p:cNvPr>
          <p:cNvSpPr>
            <a:spLocks noGrp="1"/>
          </p:cNvSpPr>
          <p:nvPr>
            <p:ph type="sldNum" sz="quarter" idx="12"/>
          </p:nvPr>
        </p:nvSpPr>
        <p:spPr/>
        <p:txBody>
          <a:bodyPr/>
          <a:lstStyle/>
          <a:p>
            <a:fld id="{271833C3-5FC3-234D-B59F-A4A83890CD76}" type="slidenum">
              <a:rPr lang="en-US" smtClean="0"/>
              <a:t>‹#›</a:t>
            </a:fld>
            <a:endParaRPr lang="en-US"/>
          </a:p>
        </p:txBody>
      </p:sp>
    </p:spTree>
    <p:extLst>
      <p:ext uri="{BB962C8B-B14F-4D97-AF65-F5344CB8AC3E}">
        <p14:creationId xmlns:p14="http://schemas.microsoft.com/office/powerpoint/2010/main" val="4279922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89453-078B-8F4A-9583-880B819C5E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45DA11-387C-0C47-B859-58A32AE1444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86383FD-2838-1A4E-ADA7-0F8EA41A3AD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2CC6D1E-3C88-6247-92BB-77AE0EB7B41F}"/>
              </a:ext>
            </a:extLst>
          </p:cNvPr>
          <p:cNvSpPr>
            <a:spLocks noGrp="1"/>
          </p:cNvSpPr>
          <p:nvPr>
            <p:ph type="dt" sz="half" idx="10"/>
          </p:nvPr>
        </p:nvSpPr>
        <p:spPr/>
        <p:txBody>
          <a:bodyPr/>
          <a:lstStyle/>
          <a:p>
            <a:fld id="{397DFE9D-92A4-4B4C-9416-DA485541F77B}" type="datetimeFigureOut">
              <a:rPr lang="en-US" smtClean="0"/>
              <a:t>2/18/19</a:t>
            </a:fld>
            <a:endParaRPr lang="en-US"/>
          </a:p>
        </p:txBody>
      </p:sp>
      <p:sp>
        <p:nvSpPr>
          <p:cNvPr id="6" name="Footer Placeholder 5">
            <a:extLst>
              <a:ext uri="{FF2B5EF4-FFF2-40B4-BE49-F238E27FC236}">
                <a16:creationId xmlns:a16="http://schemas.microsoft.com/office/drawing/2014/main" id="{EA7A4D64-E729-BE4D-AA1C-F0E8CB7047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83B20A-F560-0140-A466-0601E5997689}"/>
              </a:ext>
            </a:extLst>
          </p:cNvPr>
          <p:cNvSpPr>
            <a:spLocks noGrp="1"/>
          </p:cNvSpPr>
          <p:nvPr>
            <p:ph type="sldNum" sz="quarter" idx="12"/>
          </p:nvPr>
        </p:nvSpPr>
        <p:spPr/>
        <p:txBody>
          <a:bodyPr/>
          <a:lstStyle/>
          <a:p>
            <a:fld id="{271833C3-5FC3-234D-B59F-A4A83890CD76}" type="slidenum">
              <a:rPr lang="en-US" smtClean="0"/>
              <a:t>‹#›</a:t>
            </a:fld>
            <a:endParaRPr lang="en-US"/>
          </a:p>
        </p:txBody>
      </p:sp>
    </p:spTree>
    <p:extLst>
      <p:ext uri="{BB962C8B-B14F-4D97-AF65-F5344CB8AC3E}">
        <p14:creationId xmlns:p14="http://schemas.microsoft.com/office/powerpoint/2010/main" val="696060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36E8E-360D-BD49-977C-69BC2D45836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2E1AEB4-D1D6-ED4F-A133-A1E4555CE2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D404272-E065-6549-8663-1CD9A34E8CE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F1DFCF-E133-A245-AE6D-1221BD3992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F794D3D-1F4F-914E-9157-F7FBF89017B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B3F9A3-FFC2-7742-83EB-FADDAA55A3F2}"/>
              </a:ext>
            </a:extLst>
          </p:cNvPr>
          <p:cNvSpPr>
            <a:spLocks noGrp="1"/>
          </p:cNvSpPr>
          <p:nvPr>
            <p:ph type="dt" sz="half" idx="10"/>
          </p:nvPr>
        </p:nvSpPr>
        <p:spPr/>
        <p:txBody>
          <a:bodyPr/>
          <a:lstStyle/>
          <a:p>
            <a:fld id="{397DFE9D-92A4-4B4C-9416-DA485541F77B}" type="datetimeFigureOut">
              <a:rPr lang="en-US" smtClean="0"/>
              <a:t>2/18/19</a:t>
            </a:fld>
            <a:endParaRPr lang="en-US"/>
          </a:p>
        </p:txBody>
      </p:sp>
      <p:sp>
        <p:nvSpPr>
          <p:cNvPr id="8" name="Footer Placeholder 7">
            <a:extLst>
              <a:ext uri="{FF2B5EF4-FFF2-40B4-BE49-F238E27FC236}">
                <a16:creationId xmlns:a16="http://schemas.microsoft.com/office/drawing/2014/main" id="{58AE3DB3-36C0-9D4E-8BC8-2E754FF0D4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4D4634-2E92-C44F-822B-837EB0373CFE}"/>
              </a:ext>
            </a:extLst>
          </p:cNvPr>
          <p:cNvSpPr>
            <a:spLocks noGrp="1"/>
          </p:cNvSpPr>
          <p:nvPr>
            <p:ph type="sldNum" sz="quarter" idx="12"/>
          </p:nvPr>
        </p:nvSpPr>
        <p:spPr/>
        <p:txBody>
          <a:bodyPr/>
          <a:lstStyle/>
          <a:p>
            <a:fld id="{271833C3-5FC3-234D-B59F-A4A83890CD76}" type="slidenum">
              <a:rPr lang="en-US" smtClean="0"/>
              <a:t>‹#›</a:t>
            </a:fld>
            <a:endParaRPr lang="en-US"/>
          </a:p>
        </p:txBody>
      </p:sp>
    </p:spTree>
    <p:extLst>
      <p:ext uri="{BB962C8B-B14F-4D97-AF65-F5344CB8AC3E}">
        <p14:creationId xmlns:p14="http://schemas.microsoft.com/office/powerpoint/2010/main" val="1108873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11EFF-0A03-A24A-AEFF-D3E791B599A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B582E5-DAAC-AC4D-B0BF-EEF7EE10A716}"/>
              </a:ext>
            </a:extLst>
          </p:cNvPr>
          <p:cNvSpPr>
            <a:spLocks noGrp="1"/>
          </p:cNvSpPr>
          <p:nvPr>
            <p:ph type="dt" sz="half" idx="10"/>
          </p:nvPr>
        </p:nvSpPr>
        <p:spPr/>
        <p:txBody>
          <a:bodyPr/>
          <a:lstStyle/>
          <a:p>
            <a:fld id="{397DFE9D-92A4-4B4C-9416-DA485541F77B}" type="datetimeFigureOut">
              <a:rPr lang="en-US" smtClean="0"/>
              <a:t>2/18/19</a:t>
            </a:fld>
            <a:endParaRPr lang="en-US"/>
          </a:p>
        </p:txBody>
      </p:sp>
      <p:sp>
        <p:nvSpPr>
          <p:cNvPr id="4" name="Footer Placeholder 3">
            <a:extLst>
              <a:ext uri="{FF2B5EF4-FFF2-40B4-BE49-F238E27FC236}">
                <a16:creationId xmlns:a16="http://schemas.microsoft.com/office/drawing/2014/main" id="{9B38A8F2-1A1E-1E41-A65A-C8FC9647D7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C40927-4E1D-024B-A75B-15EF67E8E238}"/>
              </a:ext>
            </a:extLst>
          </p:cNvPr>
          <p:cNvSpPr>
            <a:spLocks noGrp="1"/>
          </p:cNvSpPr>
          <p:nvPr>
            <p:ph type="sldNum" sz="quarter" idx="12"/>
          </p:nvPr>
        </p:nvSpPr>
        <p:spPr/>
        <p:txBody>
          <a:bodyPr/>
          <a:lstStyle/>
          <a:p>
            <a:fld id="{271833C3-5FC3-234D-B59F-A4A83890CD76}" type="slidenum">
              <a:rPr lang="en-US" smtClean="0"/>
              <a:t>‹#›</a:t>
            </a:fld>
            <a:endParaRPr lang="en-US"/>
          </a:p>
        </p:txBody>
      </p:sp>
    </p:spTree>
    <p:extLst>
      <p:ext uri="{BB962C8B-B14F-4D97-AF65-F5344CB8AC3E}">
        <p14:creationId xmlns:p14="http://schemas.microsoft.com/office/powerpoint/2010/main" val="3516028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F3F807-9C8A-1A44-95D0-993461A6F584}"/>
              </a:ext>
            </a:extLst>
          </p:cNvPr>
          <p:cNvSpPr>
            <a:spLocks noGrp="1"/>
          </p:cNvSpPr>
          <p:nvPr>
            <p:ph type="dt" sz="half" idx="10"/>
          </p:nvPr>
        </p:nvSpPr>
        <p:spPr/>
        <p:txBody>
          <a:bodyPr/>
          <a:lstStyle/>
          <a:p>
            <a:fld id="{397DFE9D-92A4-4B4C-9416-DA485541F77B}" type="datetimeFigureOut">
              <a:rPr lang="en-US" smtClean="0"/>
              <a:t>2/18/19</a:t>
            </a:fld>
            <a:endParaRPr lang="en-US"/>
          </a:p>
        </p:txBody>
      </p:sp>
      <p:sp>
        <p:nvSpPr>
          <p:cNvPr id="3" name="Footer Placeholder 2">
            <a:extLst>
              <a:ext uri="{FF2B5EF4-FFF2-40B4-BE49-F238E27FC236}">
                <a16:creationId xmlns:a16="http://schemas.microsoft.com/office/drawing/2014/main" id="{19872837-58A2-2D42-A6C7-A0EBFD54CB0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7F3E5D4-4D2D-1F49-8D88-12186B1B6DD4}"/>
              </a:ext>
            </a:extLst>
          </p:cNvPr>
          <p:cNvSpPr>
            <a:spLocks noGrp="1"/>
          </p:cNvSpPr>
          <p:nvPr>
            <p:ph type="sldNum" sz="quarter" idx="12"/>
          </p:nvPr>
        </p:nvSpPr>
        <p:spPr/>
        <p:txBody>
          <a:bodyPr/>
          <a:lstStyle/>
          <a:p>
            <a:fld id="{271833C3-5FC3-234D-B59F-A4A83890CD76}" type="slidenum">
              <a:rPr lang="en-US" smtClean="0"/>
              <a:t>‹#›</a:t>
            </a:fld>
            <a:endParaRPr lang="en-US"/>
          </a:p>
        </p:txBody>
      </p:sp>
    </p:spTree>
    <p:extLst>
      <p:ext uri="{BB962C8B-B14F-4D97-AF65-F5344CB8AC3E}">
        <p14:creationId xmlns:p14="http://schemas.microsoft.com/office/powerpoint/2010/main" val="1826106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A7554-2E6D-8A41-AAF5-7E7E1A3947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8E9796-88C7-5447-B890-E4CC777060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31D315-CAA0-5349-AFA3-3A46F32D12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14C6739-8520-2E42-942C-DAE33F4FF234}"/>
              </a:ext>
            </a:extLst>
          </p:cNvPr>
          <p:cNvSpPr>
            <a:spLocks noGrp="1"/>
          </p:cNvSpPr>
          <p:nvPr>
            <p:ph type="dt" sz="half" idx="10"/>
          </p:nvPr>
        </p:nvSpPr>
        <p:spPr/>
        <p:txBody>
          <a:bodyPr/>
          <a:lstStyle/>
          <a:p>
            <a:fld id="{397DFE9D-92A4-4B4C-9416-DA485541F77B}" type="datetimeFigureOut">
              <a:rPr lang="en-US" smtClean="0"/>
              <a:t>2/18/19</a:t>
            </a:fld>
            <a:endParaRPr lang="en-US"/>
          </a:p>
        </p:txBody>
      </p:sp>
      <p:sp>
        <p:nvSpPr>
          <p:cNvPr id="6" name="Footer Placeholder 5">
            <a:extLst>
              <a:ext uri="{FF2B5EF4-FFF2-40B4-BE49-F238E27FC236}">
                <a16:creationId xmlns:a16="http://schemas.microsoft.com/office/drawing/2014/main" id="{51290458-6577-FC44-9506-A29C4FCBE4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673BDB-56E8-AE48-8EE4-5CAC3F5421F1}"/>
              </a:ext>
            </a:extLst>
          </p:cNvPr>
          <p:cNvSpPr>
            <a:spLocks noGrp="1"/>
          </p:cNvSpPr>
          <p:nvPr>
            <p:ph type="sldNum" sz="quarter" idx="12"/>
          </p:nvPr>
        </p:nvSpPr>
        <p:spPr/>
        <p:txBody>
          <a:bodyPr/>
          <a:lstStyle/>
          <a:p>
            <a:fld id="{271833C3-5FC3-234D-B59F-A4A83890CD76}" type="slidenum">
              <a:rPr lang="en-US" smtClean="0"/>
              <a:t>‹#›</a:t>
            </a:fld>
            <a:endParaRPr lang="en-US"/>
          </a:p>
        </p:txBody>
      </p:sp>
    </p:spTree>
    <p:extLst>
      <p:ext uri="{BB962C8B-B14F-4D97-AF65-F5344CB8AC3E}">
        <p14:creationId xmlns:p14="http://schemas.microsoft.com/office/powerpoint/2010/main" val="1135068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6009A-18CB-BB4C-9F7B-83B74E836C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B0ECF6B-B8D1-3A45-BB68-54BF909943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C2F0D8-4451-0240-9B19-E4DEA193AC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B84848B-1F1E-EB44-93F6-834E3B22E07B}"/>
              </a:ext>
            </a:extLst>
          </p:cNvPr>
          <p:cNvSpPr>
            <a:spLocks noGrp="1"/>
          </p:cNvSpPr>
          <p:nvPr>
            <p:ph type="dt" sz="half" idx="10"/>
          </p:nvPr>
        </p:nvSpPr>
        <p:spPr/>
        <p:txBody>
          <a:bodyPr/>
          <a:lstStyle/>
          <a:p>
            <a:fld id="{397DFE9D-92A4-4B4C-9416-DA485541F77B}" type="datetimeFigureOut">
              <a:rPr lang="en-US" smtClean="0"/>
              <a:t>2/18/19</a:t>
            </a:fld>
            <a:endParaRPr lang="en-US"/>
          </a:p>
        </p:txBody>
      </p:sp>
      <p:sp>
        <p:nvSpPr>
          <p:cNvPr id="6" name="Footer Placeholder 5">
            <a:extLst>
              <a:ext uri="{FF2B5EF4-FFF2-40B4-BE49-F238E27FC236}">
                <a16:creationId xmlns:a16="http://schemas.microsoft.com/office/drawing/2014/main" id="{705E5C53-343B-3047-AB6C-0D7F2A3C65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896B7C-09A6-7245-B6DC-1D29398D7907}"/>
              </a:ext>
            </a:extLst>
          </p:cNvPr>
          <p:cNvSpPr>
            <a:spLocks noGrp="1"/>
          </p:cNvSpPr>
          <p:nvPr>
            <p:ph type="sldNum" sz="quarter" idx="12"/>
          </p:nvPr>
        </p:nvSpPr>
        <p:spPr/>
        <p:txBody>
          <a:bodyPr/>
          <a:lstStyle/>
          <a:p>
            <a:fld id="{271833C3-5FC3-234D-B59F-A4A83890CD76}" type="slidenum">
              <a:rPr lang="en-US" smtClean="0"/>
              <a:t>‹#›</a:t>
            </a:fld>
            <a:endParaRPr lang="en-US"/>
          </a:p>
        </p:txBody>
      </p:sp>
    </p:spTree>
    <p:extLst>
      <p:ext uri="{BB962C8B-B14F-4D97-AF65-F5344CB8AC3E}">
        <p14:creationId xmlns:p14="http://schemas.microsoft.com/office/powerpoint/2010/main" val="3593717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0BED9B-F451-B041-BEDE-B516C8804F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5D8EBA4D-E1AE-DF48-A413-8B6E043606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77E7A11-D987-EA4A-82C4-357FB5AF80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7DFE9D-92A4-4B4C-9416-DA485541F77B}" type="datetimeFigureOut">
              <a:rPr lang="en-US" smtClean="0"/>
              <a:t>2/18/19</a:t>
            </a:fld>
            <a:endParaRPr lang="en-US"/>
          </a:p>
        </p:txBody>
      </p:sp>
      <p:sp>
        <p:nvSpPr>
          <p:cNvPr id="5" name="Footer Placeholder 4">
            <a:extLst>
              <a:ext uri="{FF2B5EF4-FFF2-40B4-BE49-F238E27FC236}">
                <a16:creationId xmlns:a16="http://schemas.microsoft.com/office/drawing/2014/main" id="{F3F6D881-8A67-0443-AF52-F42B52A599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6488BEA-0499-8A42-9800-1256DD343D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1833C3-5FC3-234D-B59F-A4A83890CD76}" type="slidenum">
              <a:rPr lang="en-US" smtClean="0"/>
              <a:t>‹#›</a:t>
            </a:fld>
            <a:endParaRPr lang="en-US"/>
          </a:p>
        </p:txBody>
      </p:sp>
    </p:spTree>
    <p:extLst>
      <p:ext uri="{BB962C8B-B14F-4D97-AF65-F5344CB8AC3E}">
        <p14:creationId xmlns:p14="http://schemas.microsoft.com/office/powerpoint/2010/main" val="2674918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Helvetica"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Helvetica"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Helvetica"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image" Target="../media/image240.png"/><Relationship Id="rId1" Type="http://schemas.openxmlformats.org/officeDocument/2006/relationships/slideLayout" Target="../slideLayouts/slideLayout8.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svg"/><Relationship Id="rId7" Type="http://schemas.openxmlformats.org/officeDocument/2006/relationships/image" Target="../media/image33.svg"/><Relationship Id="rId2"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svg"/><Relationship Id="rId4" Type="http://schemas.openxmlformats.org/officeDocument/2006/relationships/image" Target="../media/image30.png"/><Relationship Id="rId9" Type="http://schemas.openxmlformats.org/officeDocument/2006/relationships/image" Target="../media/image35.sv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39.png"/><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40.png"/><Relationship Id="rId4" Type="http://schemas.openxmlformats.org/officeDocument/2006/relationships/image" Target="../media/image39.png"/></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39.png"/><Relationship Id="rId4" Type="http://schemas.openxmlformats.org/officeDocument/2006/relationships/image" Target="../media/image41.png"/></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emf"/></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4.emf"/></Relationships>
</file>

<file path=ppt/slides/_rels/slide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emf"/><Relationship Id="rId7"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DD833820-0485-0248-B50D-0F684E74D878}"/>
              </a:ext>
            </a:extLst>
          </p:cNvPr>
          <p:cNvGraphicFramePr>
            <a:graphicFrameLocks noGrp="1"/>
          </p:cNvGraphicFramePr>
          <p:nvPr>
            <p:extLst>
              <p:ext uri="{D42A27DB-BD31-4B8C-83A1-F6EECF244321}">
                <p14:modId xmlns:p14="http://schemas.microsoft.com/office/powerpoint/2010/main" val="501205089"/>
              </p:ext>
            </p:extLst>
          </p:nvPr>
        </p:nvGraphicFramePr>
        <p:xfrm>
          <a:off x="444500" y="419100"/>
          <a:ext cx="11303000" cy="6019800"/>
        </p:xfrm>
        <a:graphic>
          <a:graphicData uri="http://schemas.openxmlformats.org/drawingml/2006/table">
            <a:tbl>
              <a:tblPr firstRow="1" bandRow="1">
                <a:tableStyleId>{5940675A-B579-460E-94D1-54222C63F5DA}</a:tableStyleId>
              </a:tblPr>
              <a:tblGrid>
                <a:gridCol w="1520224">
                  <a:extLst>
                    <a:ext uri="{9D8B030D-6E8A-4147-A177-3AD203B41FA5}">
                      <a16:colId xmlns:a16="http://schemas.microsoft.com/office/drawing/2014/main" val="3984874201"/>
                    </a:ext>
                  </a:extLst>
                </a:gridCol>
                <a:gridCol w="5795319">
                  <a:extLst>
                    <a:ext uri="{9D8B030D-6E8A-4147-A177-3AD203B41FA5}">
                      <a16:colId xmlns:a16="http://schemas.microsoft.com/office/drawing/2014/main" val="3516427030"/>
                    </a:ext>
                  </a:extLst>
                </a:gridCol>
                <a:gridCol w="1322173">
                  <a:extLst>
                    <a:ext uri="{9D8B030D-6E8A-4147-A177-3AD203B41FA5}">
                      <a16:colId xmlns:a16="http://schemas.microsoft.com/office/drawing/2014/main" val="4137684790"/>
                    </a:ext>
                  </a:extLst>
                </a:gridCol>
                <a:gridCol w="2665284">
                  <a:extLst>
                    <a:ext uri="{9D8B030D-6E8A-4147-A177-3AD203B41FA5}">
                      <a16:colId xmlns:a16="http://schemas.microsoft.com/office/drawing/2014/main" val="3222571552"/>
                    </a:ext>
                  </a:extLst>
                </a:gridCol>
              </a:tblGrid>
              <a:tr h="370840">
                <a:tc>
                  <a:txBody>
                    <a:bodyPr/>
                    <a:lstStyle/>
                    <a:p>
                      <a:r>
                        <a:rPr lang="en-US" sz="2200" dirty="0">
                          <a:latin typeface="Helvetica" pitchFamily="2" charset="0"/>
                        </a:rPr>
                        <a:t>Parameter</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200" dirty="0">
                          <a:latin typeface="Helvetica" pitchFamily="2" charset="0"/>
                        </a:rPr>
                        <a:t>Meaning</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200" dirty="0">
                          <a:latin typeface="Helvetica" pitchFamily="2" charset="0"/>
                        </a:rPr>
                        <a:t>Units</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200" dirty="0">
                          <a:latin typeface="Helvetica" pitchFamily="2" charset="0"/>
                        </a:rPr>
                        <a:t>Source</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55516787"/>
                  </a:ext>
                </a:extLst>
              </a:tr>
              <a:tr h="370840">
                <a:tc>
                  <a:txBody>
                    <a:bodyPr/>
                    <a:lstStyle/>
                    <a:p>
                      <a:r>
                        <a:rPr lang="en-US" i="1" dirty="0" err="1">
                          <a:latin typeface="Helvetica" pitchFamily="2" charset="0"/>
                        </a:rPr>
                        <a:t>m</a:t>
                      </a:r>
                      <a:r>
                        <a:rPr lang="en-US" i="1" baseline="-25000" dirty="0" err="1">
                          <a:latin typeface="Helvetica" pitchFamily="2" charset="0"/>
                        </a:rPr>
                        <a:t>p</a:t>
                      </a:r>
                      <a:endParaRPr lang="en-US" i="1" dirty="0">
                        <a:latin typeface="Helvetica" pitchFamily="2"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Helvetica" pitchFamily="2" charset="0"/>
                        </a:rPr>
                        <a:t>Proportion of perennial adults that survive for a year</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latin typeface="Helvetica" pitchFamily="2"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Helvetica" pitchFamily="2" charset="0"/>
                        </a:rPr>
                        <a:t>Literature</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49970656"/>
                  </a:ext>
                </a:extLst>
              </a:tr>
              <a:tr h="370840">
                <a:tc>
                  <a:txBody>
                    <a:bodyPr/>
                    <a:lstStyle/>
                    <a:p>
                      <a:r>
                        <a:rPr lang="en-US" i="1" dirty="0" err="1">
                          <a:latin typeface="Helvetica" pitchFamily="2" charset="0"/>
                        </a:rPr>
                        <a:t>s</a:t>
                      </a:r>
                      <a:r>
                        <a:rPr lang="en-US" i="1" baseline="-25000" dirty="0" err="1">
                          <a:latin typeface="Helvetica" pitchFamily="2" charset="0"/>
                        </a:rPr>
                        <a:t>i</a:t>
                      </a:r>
                      <a:endParaRPr lang="en-US" i="1" dirty="0">
                        <a:latin typeface="Helvetica" pitchFamily="2" charset="0"/>
                      </a:endParaRP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Helvetica" pitchFamily="2" charset="0"/>
                        </a:rPr>
                        <a:t>Proportion of dormant seeds of species </a:t>
                      </a:r>
                      <a:r>
                        <a:rPr lang="en-US" dirty="0" err="1">
                          <a:latin typeface="Helvetica" pitchFamily="2" charset="0"/>
                        </a:rPr>
                        <a:t>i</a:t>
                      </a:r>
                      <a:r>
                        <a:rPr lang="en-US" dirty="0">
                          <a:latin typeface="Helvetica" pitchFamily="2" charset="0"/>
                        </a:rPr>
                        <a:t> that survive for a year</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latin typeface="Helvetica" pitchFamily="2" charset="0"/>
                      </a:endParaRP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Helvetica" pitchFamily="2" charset="0"/>
                        </a:rPr>
                        <a:t>Literature</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18092847"/>
                  </a:ext>
                </a:extLst>
              </a:tr>
              <a:tr h="370840">
                <a:tc>
                  <a:txBody>
                    <a:bodyPr/>
                    <a:lstStyle/>
                    <a:p>
                      <a:r>
                        <a:rPr lang="en-US" i="1" baseline="0" dirty="0" err="1">
                          <a:latin typeface="Helvetica" pitchFamily="2" charset="0"/>
                        </a:rPr>
                        <a:t>g</a:t>
                      </a:r>
                      <a:r>
                        <a:rPr lang="en-US" i="1" baseline="-25000" dirty="0" err="1">
                          <a:latin typeface="Helvetica" pitchFamily="2" charset="0"/>
                        </a:rPr>
                        <a:t>i</a:t>
                      </a:r>
                      <a:endParaRPr lang="en-US" i="1" dirty="0">
                        <a:latin typeface="Helvetica" pitchFamily="2" charset="0"/>
                      </a:endParaRP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Helvetica" pitchFamily="2" charset="0"/>
                        </a:rPr>
                        <a:t>Germination rate of species </a:t>
                      </a:r>
                      <a:r>
                        <a:rPr lang="en-US" dirty="0" err="1">
                          <a:latin typeface="Helvetica" pitchFamily="2" charset="0"/>
                        </a:rPr>
                        <a:t>i</a:t>
                      </a:r>
                      <a:endParaRPr lang="en-US" dirty="0">
                        <a:latin typeface="Helvetica" pitchFamily="2" charset="0"/>
                      </a:endParaRP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Helvetica" pitchFamily="2" charset="0"/>
                        </a:rPr>
                        <a:t>seedlings/seed</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Helvetica" pitchFamily="2" charset="0"/>
                        </a:rPr>
                        <a:t>Composite parameter</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23705756"/>
                  </a:ext>
                </a:extLst>
              </a:tr>
              <a:tr h="370840">
                <a:tc>
                  <a:txBody>
                    <a:bodyPr/>
                    <a:lstStyle/>
                    <a:p>
                      <a:r>
                        <a:rPr lang="en-US" baseline="0" dirty="0">
                          <a:latin typeface="Helvetica" pitchFamily="2" charset="0"/>
                        </a:rPr>
                        <a:t>𝛾</a:t>
                      </a:r>
                      <a:r>
                        <a:rPr lang="en-US" baseline="-25000" dirty="0">
                          <a:latin typeface="Helvetica" pitchFamily="2" charset="0"/>
                        </a:rPr>
                        <a:t>I</a:t>
                      </a:r>
                      <a:endParaRPr lang="en-US" i="1" dirty="0">
                        <a:latin typeface="Helvetica" pitchFamily="2" charset="0"/>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2"/>
                    </a:solidFill>
                  </a:tcPr>
                </a:tc>
                <a:tc>
                  <a:txBody>
                    <a:bodyPr/>
                    <a:lstStyle/>
                    <a:p>
                      <a:r>
                        <a:rPr lang="en-US" dirty="0">
                          <a:latin typeface="Helvetica" pitchFamily="2" charset="0"/>
                        </a:rPr>
                        <a:t>Germination rate in the absence of competition for species </a:t>
                      </a:r>
                      <a:r>
                        <a:rPr lang="en-US" dirty="0" err="1">
                          <a:latin typeface="Helvetica" pitchFamily="2" charset="0"/>
                        </a:rPr>
                        <a:t>i</a:t>
                      </a:r>
                      <a:endParaRPr lang="en-US" dirty="0">
                        <a:latin typeface="Helvetica" pitchFamily="2" charset="0"/>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2"/>
                    </a:solidFill>
                  </a:tcPr>
                </a:tc>
                <a:tc>
                  <a:txBody>
                    <a:bodyPr/>
                    <a:lstStyle/>
                    <a:p>
                      <a:r>
                        <a:rPr lang="en-US" dirty="0">
                          <a:latin typeface="Helvetica" pitchFamily="2" charset="0"/>
                        </a:rPr>
                        <a:t>seedlings/</a:t>
                      </a:r>
                    </a:p>
                    <a:p>
                      <a:r>
                        <a:rPr lang="en-US" dirty="0">
                          <a:latin typeface="Helvetica" pitchFamily="2" charset="0"/>
                        </a:rPr>
                        <a:t>seed</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2"/>
                    </a:solidFill>
                  </a:tcPr>
                </a:tc>
                <a:tc>
                  <a:txBody>
                    <a:bodyPr/>
                    <a:lstStyle/>
                    <a:p>
                      <a:r>
                        <a:rPr lang="en-US" dirty="0">
                          <a:latin typeface="Helvetica" pitchFamily="2" charset="0"/>
                        </a:rPr>
                        <a:t>Greenhouse experiment</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540615003"/>
                  </a:ext>
                </a:extLst>
              </a:tr>
              <a:tr h="370840">
                <a:tc>
                  <a:txBody>
                    <a:bodyPr/>
                    <a:lstStyle/>
                    <a:p>
                      <a:r>
                        <a:rPr lang="en-US" baseline="0" dirty="0">
                          <a:latin typeface="Helvetica" pitchFamily="2" charset="0"/>
                        </a:rPr>
                        <a:t>𝛼</a:t>
                      </a:r>
                      <a:r>
                        <a:rPr lang="en-US" baseline="-25000" dirty="0" err="1">
                          <a:latin typeface="Helvetica" pitchFamily="2" charset="0"/>
                        </a:rPr>
                        <a:t>iL</a:t>
                      </a:r>
                      <a:endParaRPr lang="en-US" dirty="0">
                        <a:latin typeface="Helvetica"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dirty="0">
                          <a:latin typeface="Helvetica" pitchFamily="2" charset="0"/>
                        </a:rPr>
                        <a:t>Competitive effect of litter on germination rate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dirty="0">
                          <a:latin typeface="Helvetica" pitchFamily="2" charset="0"/>
                        </a:rPr>
                        <a:t>g</a:t>
                      </a:r>
                      <a:r>
                        <a:rPr lang="en-US" baseline="30000" dirty="0">
                          <a:latin typeface="Helvetica" pitchFamily="2" charset="0"/>
                        </a:rPr>
                        <a:t>-1</a:t>
                      </a:r>
                      <a:endParaRPr lang="en-US" dirty="0">
                        <a:latin typeface="Helvetica"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dirty="0">
                          <a:latin typeface="Helvetica" pitchFamily="2" charset="0"/>
                        </a:rPr>
                        <a:t>Greenhouse experiment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242822790"/>
                  </a:ext>
                </a:extLst>
              </a:tr>
              <a:tr h="370840">
                <a:tc>
                  <a:txBody>
                    <a:bodyPr/>
                    <a:lstStyle/>
                    <a:p>
                      <a:r>
                        <a:rPr lang="en-US" i="1" dirty="0">
                          <a:latin typeface="Helvetica" pitchFamily="2" charset="0"/>
                        </a:rPr>
                        <a:t>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latin typeface="Helvetica" pitchFamily="2" charset="0"/>
                        </a:rPr>
                        <a:t>Proportion of litter biomass remaining after one year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latin typeface="Helvetica" pitchFamily="2" charset="0"/>
                        </a:rPr>
                        <a:t>g</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latin typeface="Helvetica" pitchFamily="2" charset="0"/>
                        </a:rPr>
                        <a:t>Literature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27236596"/>
                  </a:ext>
                </a:extLst>
              </a:tr>
              <a:tr h="370840">
                <a:tc>
                  <a:txBody>
                    <a:bodyPr/>
                    <a:lstStyle/>
                    <a:p>
                      <a:r>
                        <a:rPr lang="en-US" i="1" dirty="0">
                          <a:latin typeface="Helvetica" pitchFamily="2" charset="0"/>
                        </a:rPr>
                        <a:t>h</a:t>
                      </a:r>
                      <a:r>
                        <a:rPr lang="en-US" i="1" baseline="-25000" dirty="0">
                          <a:latin typeface="Helvetica" pitchFamily="2" charset="0"/>
                        </a:rPr>
                        <a:t>i</a:t>
                      </a:r>
                      <a:endParaRPr lang="en-US" i="1" dirty="0">
                        <a:latin typeface="Helvetica"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latin typeface="Helvetica" pitchFamily="2" charset="0"/>
                        </a:rPr>
                        <a:t>Proportion of seedlings of species </a:t>
                      </a:r>
                      <a:r>
                        <a:rPr lang="en-US" dirty="0" err="1">
                          <a:latin typeface="Helvetica" pitchFamily="2" charset="0"/>
                        </a:rPr>
                        <a:t>i</a:t>
                      </a:r>
                      <a:r>
                        <a:rPr lang="en-US" dirty="0">
                          <a:latin typeface="Helvetica" pitchFamily="2" charset="0"/>
                        </a:rPr>
                        <a:t> that survive through the growing season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dirty="0">
                        <a:latin typeface="Helvetica"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latin typeface="Helvetica" pitchFamily="2" charset="0"/>
                        </a:rPr>
                        <a:t>Field experiment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10220755"/>
                  </a:ext>
                </a:extLst>
              </a:tr>
              <a:tr h="370840">
                <a:tc>
                  <a:txBody>
                    <a:bodyPr/>
                    <a:lstStyle/>
                    <a:p>
                      <a:r>
                        <a:rPr lang="en-US" i="1" dirty="0">
                          <a:latin typeface="Helvetica" pitchFamily="2" charset="0"/>
                        </a:rPr>
                        <a:t>f</a:t>
                      </a:r>
                      <a:r>
                        <a:rPr lang="en-US" i="1" baseline="-25000" dirty="0">
                          <a:latin typeface="Helvetica" pitchFamily="2" charset="0"/>
                        </a:rPr>
                        <a:t>i</a:t>
                      </a:r>
                      <a:endParaRPr lang="en-US" i="1" dirty="0">
                        <a:latin typeface="Helvetica"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latin typeface="Helvetica" pitchFamily="2" charset="0"/>
                        </a:rPr>
                        <a:t>Seed production of species </a:t>
                      </a:r>
                      <a:r>
                        <a:rPr lang="en-US" dirty="0" err="1">
                          <a:latin typeface="Helvetica" pitchFamily="2" charset="0"/>
                        </a:rPr>
                        <a:t>i</a:t>
                      </a:r>
                      <a:endParaRPr lang="en-US" dirty="0">
                        <a:latin typeface="Helvetica"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latin typeface="Helvetica" pitchFamily="2" charset="0"/>
                        </a:rPr>
                        <a:t>Seeds/</a:t>
                      </a:r>
                    </a:p>
                    <a:p>
                      <a:r>
                        <a:rPr lang="en-US" dirty="0">
                          <a:latin typeface="Helvetica" pitchFamily="2" charset="0"/>
                        </a:rPr>
                        <a:t>individual</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latin typeface="Helvetica" pitchFamily="2" charset="0"/>
                        </a:rPr>
                        <a:t>Composite parameter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29462828"/>
                  </a:ext>
                </a:extLst>
              </a:tr>
              <a:tr h="370840">
                <a:tc>
                  <a:txBody>
                    <a:bodyPr/>
                    <a:lstStyle/>
                    <a:p>
                      <a:r>
                        <a:rPr lang="en-US" dirty="0">
                          <a:latin typeface="Helvetica" pitchFamily="2" charset="0"/>
                        </a:rPr>
                        <a:t>𝜆</a:t>
                      </a:r>
                      <a:r>
                        <a:rPr lang="en-US" baseline="-25000" dirty="0" err="1">
                          <a:latin typeface="Helvetica" pitchFamily="2" charset="0"/>
                        </a:rPr>
                        <a:t>i</a:t>
                      </a:r>
                      <a:endParaRPr lang="en-US" dirty="0">
                        <a:latin typeface="Helvetica"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dirty="0">
                          <a:latin typeface="Helvetica" pitchFamily="2" charset="0"/>
                        </a:rPr>
                        <a:t>Seeds produced by species </a:t>
                      </a:r>
                      <a:r>
                        <a:rPr lang="en-US" dirty="0" err="1">
                          <a:latin typeface="Helvetica" pitchFamily="2" charset="0"/>
                        </a:rPr>
                        <a:t>i</a:t>
                      </a:r>
                      <a:r>
                        <a:rPr lang="en-US" dirty="0">
                          <a:latin typeface="Helvetica" pitchFamily="2" charset="0"/>
                        </a:rPr>
                        <a:t> in the absence of competition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dirty="0">
                          <a:latin typeface="Helvetica" pitchFamily="2" charset="0"/>
                        </a:rPr>
                        <a:t>seeds/</a:t>
                      </a:r>
                    </a:p>
                    <a:p>
                      <a:r>
                        <a:rPr lang="en-US" dirty="0">
                          <a:latin typeface="Helvetica" pitchFamily="2" charset="0"/>
                        </a:rPr>
                        <a:t>individual</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dirty="0">
                          <a:latin typeface="Helvetica" pitchFamily="2" charset="0"/>
                        </a:rPr>
                        <a:t>Field experiment (currently literature)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0942483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latin typeface="Helvetica" pitchFamily="2" charset="0"/>
                        </a:rPr>
                        <a:t>𝛼</a:t>
                      </a:r>
                      <a:r>
                        <a:rPr lang="en-US" baseline="-25000" dirty="0" err="1">
                          <a:latin typeface="Helvetica" pitchFamily="2" charset="0"/>
                        </a:rPr>
                        <a:t>ij</a:t>
                      </a:r>
                      <a:endParaRPr lang="en-US" dirty="0">
                        <a:latin typeface="Helvetica" pitchFamily="2"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dirty="0">
                          <a:latin typeface="Helvetica" pitchFamily="2" charset="0"/>
                        </a:rPr>
                        <a:t>Competitive effect of species j on seed production of species </a:t>
                      </a:r>
                      <a:r>
                        <a:rPr lang="en-US" dirty="0" err="1">
                          <a:latin typeface="Helvetica" pitchFamily="2" charset="0"/>
                        </a:rPr>
                        <a:t>i</a:t>
                      </a:r>
                      <a:endParaRPr lang="en-US" dirty="0">
                        <a:latin typeface="Helvetica" pitchFamily="2"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dirty="0">
                          <a:latin typeface="Helvetica" pitchFamily="2" charset="0"/>
                        </a:rPr>
                        <a:t>individuals</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dirty="0">
                          <a:latin typeface="Helvetica" pitchFamily="2" charset="0"/>
                        </a:rPr>
                        <a:t>Field experiment (currently estimated)</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695392703"/>
                  </a:ext>
                </a:extLst>
              </a:tr>
            </a:tbl>
          </a:graphicData>
        </a:graphic>
      </p:graphicFrame>
    </p:spTree>
    <p:extLst>
      <p:ext uri="{BB962C8B-B14F-4D97-AF65-F5344CB8AC3E}">
        <p14:creationId xmlns:p14="http://schemas.microsoft.com/office/powerpoint/2010/main" val="2326895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950A1274-EFE7-CF41-814B-0BB7D58AE1A4}"/>
                  </a:ext>
                </a:extLst>
              </p:cNvPr>
              <p:cNvSpPr txBox="1"/>
              <p:nvPr/>
            </p:nvSpPr>
            <p:spPr>
              <a:xfrm>
                <a:off x="1732507" y="1565563"/>
                <a:ext cx="8726986" cy="1005403"/>
              </a:xfrm>
              <a:prstGeom prst="rect">
                <a:avLst/>
              </a:prstGeom>
              <a:noFill/>
              <a:ln>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000" i="1" smtClean="0">
                              <a:latin typeface="Cambria Math" panose="02040503050406030204" pitchFamily="18" charset="0"/>
                            </a:rPr>
                          </m:ctrlPr>
                        </m:sSubPr>
                        <m:e>
                          <m:r>
                            <a:rPr lang="en-US" sz="3000" b="0" i="1" smtClean="0">
                              <a:latin typeface="Cambria Math" panose="02040503050406030204" pitchFamily="18" charset="0"/>
                            </a:rPr>
                            <m:t>𝑓</m:t>
                          </m:r>
                        </m:e>
                        <m:sub>
                          <m:r>
                            <a:rPr lang="en-US" sz="3000" b="0" i="1" smtClean="0">
                              <a:latin typeface="Cambria Math" panose="02040503050406030204" pitchFamily="18" charset="0"/>
                              <a:ea typeface="Cambria Math" panose="02040503050406030204" pitchFamily="18" charset="0"/>
                            </a:rPr>
                            <m:t>𝑖</m:t>
                          </m:r>
                        </m:sub>
                      </m:sSub>
                      <m:r>
                        <a:rPr lang="en-US" sz="3000" b="0" i="1" smtClean="0">
                          <a:latin typeface="Cambria Math" panose="02040503050406030204" pitchFamily="18" charset="0"/>
                        </a:rPr>
                        <m:t>(</m:t>
                      </m:r>
                      <m:r>
                        <a:rPr lang="en-US" sz="3000" b="0" i="1" smtClean="0">
                          <a:latin typeface="Cambria Math" panose="02040503050406030204" pitchFamily="18" charset="0"/>
                        </a:rPr>
                        <m:t>𝑡</m:t>
                      </m:r>
                      <m:r>
                        <a:rPr lang="en-US" sz="3000" b="0" i="1" smtClean="0">
                          <a:latin typeface="Cambria Math" panose="02040503050406030204" pitchFamily="18" charset="0"/>
                        </a:rPr>
                        <m:t>)=</m:t>
                      </m:r>
                      <m:f>
                        <m:fPr>
                          <m:ctrlPr>
                            <a:rPr lang="en-US" sz="3000" b="0" i="1" smtClean="0">
                              <a:solidFill>
                                <a:schemeClr val="tx1"/>
                              </a:solidFill>
                              <a:latin typeface="Cambria Math" panose="02040503050406030204" pitchFamily="18" charset="0"/>
                            </a:rPr>
                          </m:ctrlPr>
                        </m:fPr>
                        <m:num>
                          <m:sSub>
                            <m:sSubPr>
                              <m:ctrlPr>
                                <a:rPr lang="en-US" sz="3000" b="0" i="1" smtClean="0">
                                  <a:solidFill>
                                    <a:schemeClr val="tx1"/>
                                  </a:solidFill>
                                  <a:latin typeface="Cambria Math" panose="02040503050406030204" pitchFamily="18" charset="0"/>
                                </a:rPr>
                              </m:ctrlPr>
                            </m:sSubPr>
                            <m:e>
                              <m:r>
                                <a:rPr lang="en-US" sz="3000" i="1" smtClean="0">
                                  <a:latin typeface="Cambria Math" panose="02040503050406030204" pitchFamily="18" charset="0"/>
                                  <a:ea typeface="Cambria Math" panose="02040503050406030204" pitchFamily="18" charset="0"/>
                                </a:rPr>
                                <m:t>𝜆</m:t>
                              </m:r>
                            </m:e>
                            <m:sub>
                              <m:r>
                                <a:rPr lang="en-US" sz="3000" b="0" i="1" smtClean="0">
                                  <a:solidFill>
                                    <a:schemeClr val="tx1"/>
                                  </a:solidFill>
                                  <a:latin typeface="Cambria Math" panose="02040503050406030204" pitchFamily="18" charset="0"/>
                                </a:rPr>
                                <m:t>𝑖</m:t>
                              </m:r>
                            </m:sub>
                          </m:sSub>
                        </m:num>
                        <m:den>
                          <m:r>
                            <a:rPr lang="en-US" sz="3000" b="0" i="1" smtClean="0">
                              <a:solidFill>
                                <a:schemeClr val="tx1"/>
                              </a:solidFill>
                              <a:latin typeface="Cambria Math" panose="02040503050406030204" pitchFamily="18" charset="0"/>
                            </a:rPr>
                            <m:t>1+</m:t>
                          </m:r>
                          <m:sSub>
                            <m:sSubPr>
                              <m:ctrlPr>
                                <a:rPr lang="en-US" sz="3000" i="1">
                                  <a:solidFill>
                                    <a:schemeClr val="tx1"/>
                                  </a:solidFill>
                                  <a:latin typeface="Cambria Math" panose="02040503050406030204" pitchFamily="18" charset="0"/>
                                </a:rPr>
                              </m:ctrlPr>
                            </m:sSubPr>
                            <m:e>
                              <m:r>
                                <a:rPr lang="en-US" sz="3000" b="0" i="1" smtClean="0">
                                  <a:solidFill>
                                    <a:schemeClr val="tx1"/>
                                  </a:solidFill>
                                  <a:latin typeface="Cambria Math" panose="02040503050406030204" pitchFamily="18" charset="0"/>
                                  <a:ea typeface="Cambria Math" panose="02040503050406030204" pitchFamily="18" charset="0"/>
                                </a:rPr>
                                <m:t>𝛼</m:t>
                              </m:r>
                            </m:e>
                            <m:sub>
                              <m:r>
                                <a:rPr lang="en-US" sz="3000" b="0" i="1" smtClean="0">
                                  <a:solidFill>
                                    <a:schemeClr val="tx1"/>
                                  </a:solidFill>
                                  <a:latin typeface="Cambria Math" panose="02040503050406030204" pitchFamily="18" charset="0"/>
                                </a:rPr>
                                <m:t>𝑖𝑎</m:t>
                              </m:r>
                            </m:sub>
                          </m:sSub>
                          <m:sSub>
                            <m:sSubPr>
                              <m:ctrlPr>
                                <a:rPr lang="en-US" sz="3000" i="1" smtClean="0">
                                  <a:solidFill>
                                    <a:schemeClr val="tx1"/>
                                  </a:solidFill>
                                  <a:latin typeface="Cambria Math" panose="02040503050406030204" pitchFamily="18" charset="0"/>
                                </a:rPr>
                              </m:ctrlPr>
                            </m:sSubPr>
                            <m:e>
                              <m:r>
                                <a:rPr lang="en-US" sz="3000" b="0" i="1" smtClean="0">
                                  <a:solidFill>
                                    <a:schemeClr val="tx1"/>
                                  </a:solidFill>
                                  <a:latin typeface="Cambria Math" panose="02040503050406030204" pitchFamily="18" charset="0"/>
                                </a:rPr>
                                <m:t>𝑔</m:t>
                              </m:r>
                            </m:e>
                            <m:sub>
                              <m:r>
                                <a:rPr lang="en-US" sz="3000" b="0" i="1" smtClean="0">
                                  <a:solidFill>
                                    <a:schemeClr val="tx1"/>
                                  </a:solidFill>
                                  <a:latin typeface="Cambria Math" panose="02040503050406030204" pitchFamily="18" charset="0"/>
                                </a:rPr>
                                <m:t>𝑎</m:t>
                              </m:r>
                            </m:sub>
                          </m:sSub>
                          <m:sSub>
                            <m:sSubPr>
                              <m:ctrlPr>
                                <a:rPr lang="en-US" sz="3000" i="1" smtClean="0">
                                  <a:solidFill>
                                    <a:schemeClr val="tx1"/>
                                  </a:solidFill>
                                  <a:latin typeface="Cambria Math" panose="02040503050406030204" pitchFamily="18" charset="0"/>
                                </a:rPr>
                              </m:ctrlPr>
                            </m:sSubPr>
                            <m:e>
                              <m:sSub>
                                <m:sSubPr>
                                  <m:ctrlPr>
                                    <a:rPr lang="en-US" sz="3000" b="0" i="1" smtClean="0">
                                      <a:solidFill>
                                        <a:schemeClr val="tx1"/>
                                      </a:solidFill>
                                      <a:latin typeface="Cambria Math" panose="02040503050406030204" pitchFamily="18" charset="0"/>
                                    </a:rPr>
                                  </m:ctrlPr>
                                </m:sSubPr>
                                <m:e>
                                  <m:r>
                                    <a:rPr lang="en-US" sz="3000" b="0" i="1" smtClean="0">
                                      <a:solidFill>
                                        <a:schemeClr val="tx1"/>
                                      </a:solidFill>
                                      <a:latin typeface="Cambria Math" panose="02040503050406030204" pitchFamily="18" charset="0"/>
                                    </a:rPr>
                                    <m:t>h</m:t>
                                  </m:r>
                                </m:e>
                                <m:sub>
                                  <m:r>
                                    <a:rPr lang="en-US" sz="3000" b="0" i="1" smtClean="0">
                                      <a:solidFill>
                                        <a:schemeClr val="tx1"/>
                                      </a:solidFill>
                                      <a:latin typeface="Cambria Math" panose="02040503050406030204" pitchFamily="18" charset="0"/>
                                    </a:rPr>
                                    <m:t>𝑎</m:t>
                                  </m:r>
                                </m:sub>
                              </m:sSub>
                              <m:r>
                                <a:rPr lang="en-US" sz="3000" b="0" i="1" smtClean="0">
                                  <a:solidFill>
                                    <a:schemeClr val="tx1"/>
                                  </a:solidFill>
                                  <a:latin typeface="Cambria Math" panose="02040503050406030204" pitchFamily="18" charset="0"/>
                                </a:rPr>
                                <m:t>𝑁</m:t>
                              </m:r>
                            </m:e>
                            <m:sub>
                              <m:r>
                                <a:rPr lang="en-US" sz="3000" b="0" i="1" smtClean="0">
                                  <a:solidFill>
                                    <a:schemeClr val="tx1"/>
                                  </a:solidFill>
                                  <a:latin typeface="Cambria Math" panose="02040503050406030204" pitchFamily="18" charset="0"/>
                                </a:rPr>
                                <m:t>𝑎</m:t>
                              </m:r>
                            </m:sub>
                          </m:sSub>
                          <m:d>
                            <m:dPr>
                              <m:ctrlPr>
                                <a:rPr lang="en-US" sz="3000" b="0" i="1" smtClean="0">
                                  <a:solidFill>
                                    <a:schemeClr val="tx1"/>
                                  </a:solidFill>
                                  <a:latin typeface="Cambria Math" panose="02040503050406030204" pitchFamily="18" charset="0"/>
                                </a:rPr>
                              </m:ctrlPr>
                            </m:dPr>
                            <m:e>
                              <m:r>
                                <a:rPr lang="en-US" sz="3000" b="0" i="1" smtClean="0">
                                  <a:solidFill>
                                    <a:schemeClr val="tx1"/>
                                  </a:solidFill>
                                  <a:latin typeface="Cambria Math" panose="02040503050406030204" pitchFamily="18" charset="0"/>
                                </a:rPr>
                                <m:t>𝑡</m:t>
                              </m:r>
                            </m:e>
                          </m:d>
                          <m:r>
                            <a:rPr lang="en-US" sz="3000" b="0" i="1" smtClean="0">
                              <a:solidFill>
                                <a:schemeClr val="tx1"/>
                              </a:solidFill>
                              <a:latin typeface="Cambria Math" panose="02040503050406030204" pitchFamily="18" charset="0"/>
                            </a:rPr>
                            <m:t>+</m:t>
                          </m:r>
                          <m:sSub>
                            <m:sSubPr>
                              <m:ctrlPr>
                                <a:rPr lang="en-US" sz="3000" i="1" smtClean="0">
                                  <a:solidFill>
                                    <a:schemeClr val="tx1"/>
                                  </a:solidFill>
                                  <a:latin typeface="Cambria Math" panose="02040503050406030204" pitchFamily="18" charset="0"/>
                                </a:rPr>
                              </m:ctrlPr>
                            </m:sSubPr>
                            <m:e>
                              <m:r>
                                <a:rPr lang="en-US" sz="3000" b="0" i="1" smtClean="0">
                                  <a:solidFill>
                                    <a:schemeClr val="tx1"/>
                                  </a:solidFill>
                                  <a:latin typeface="Cambria Math" panose="02040503050406030204" pitchFamily="18" charset="0"/>
                                  <a:ea typeface="Cambria Math" panose="02040503050406030204" pitchFamily="18" charset="0"/>
                                </a:rPr>
                                <m:t>𝛼</m:t>
                              </m:r>
                            </m:e>
                            <m:sub>
                              <m:r>
                                <a:rPr lang="en-US" sz="3000" b="0" i="1" smtClean="0">
                                  <a:solidFill>
                                    <a:schemeClr val="tx1"/>
                                  </a:solidFill>
                                  <a:latin typeface="Cambria Math" panose="02040503050406030204" pitchFamily="18" charset="0"/>
                                </a:rPr>
                                <m:t>𝑖𝑠</m:t>
                              </m:r>
                            </m:sub>
                          </m:sSub>
                          <m:sSub>
                            <m:sSubPr>
                              <m:ctrlPr>
                                <a:rPr lang="en-US" sz="3000" i="1" smtClean="0">
                                  <a:solidFill>
                                    <a:schemeClr val="tx1"/>
                                  </a:solidFill>
                                  <a:latin typeface="Cambria Math" panose="02040503050406030204" pitchFamily="18" charset="0"/>
                                </a:rPr>
                              </m:ctrlPr>
                            </m:sSubPr>
                            <m:e>
                              <m:r>
                                <a:rPr lang="en-US" sz="3000" b="0" i="1" smtClean="0">
                                  <a:solidFill>
                                    <a:schemeClr val="tx1"/>
                                  </a:solidFill>
                                  <a:latin typeface="Cambria Math" panose="02040503050406030204" pitchFamily="18" charset="0"/>
                                </a:rPr>
                                <m:t>𝑔</m:t>
                              </m:r>
                            </m:e>
                            <m:sub>
                              <m:r>
                                <a:rPr lang="en-US" sz="3000" b="0" i="1" smtClean="0">
                                  <a:solidFill>
                                    <a:schemeClr val="tx1"/>
                                  </a:solidFill>
                                  <a:latin typeface="Cambria Math" panose="02040503050406030204" pitchFamily="18" charset="0"/>
                                </a:rPr>
                                <m:t>𝑠</m:t>
                              </m:r>
                            </m:sub>
                          </m:sSub>
                          <m:sSub>
                            <m:sSubPr>
                              <m:ctrlPr>
                                <a:rPr lang="en-US" sz="3000" b="0" i="1" smtClean="0">
                                  <a:solidFill>
                                    <a:schemeClr val="tx1"/>
                                  </a:solidFill>
                                  <a:latin typeface="Cambria Math" panose="02040503050406030204" pitchFamily="18" charset="0"/>
                                </a:rPr>
                              </m:ctrlPr>
                            </m:sSubPr>
                            <m:e>
                              <m:r>
                                <a:rPr lang="en-US" sz="3000" b="0" i="1" smtClean="0">
                                  <a:solidFill>
                                    <a:schemeClr val="tx1"/>
                                  </a:solidFill>
                                  <a:latin typeface="Cambria Math" panose="02040503050406030204" pitchFamily="18" charset="0"/>
                                </a:rPr>
                                <m:t>h</m:t>
                              </m:r>
                            </m:e>
                            <m:sub>
                              <m:r>
                                <a:rPr lang="en-US" sz="3000" b="0" i="1" smtClean="0">
                                  <a:solidFill>
                                    <a:schemeClr val="tx1"/>
                                  </a:solidFill>
                                  <a:latin typeface="Cambria Math" panose="02040503050406030204" pitchFamily="18" charset="0"/>
                                </a:rPr>
                                <m:t>𝑠</m:t>
                              </m:r>
                            </m:sub>
                          </m:sSub>
                          <m:sSub>
                            <m:sSubPr>
                              <m:ctrlPr>
                                <a:rPr lang="en-US" sz="3000" i="1" smtClean="0">
                                  <a:solidFill>
                                    <a:schemeClr val="tx1"/>
                                  </a:solidFill>
                                  <a:latin typeface="Cambria Math" panose="02040503050406030204" pitchFamily="18" charset="0"/>
                                </a:rPr>
                              </m:ctrlPr>
                            </m:sSubPr>
                            <m:e>
                              <m:r>
                                <a:rPr lang="en-US" sz="3000" b="0" i="1" smtClean="0">
                                  <a:solidFill>
                                    <a:schemeClr val="tx1"/>
                                  </a:solidFill>
                                  <a:latin typeface="Cambria Math" panose="02040503050406030204" pitchFamily="18" charset="0"/>
                                </a:rPr>
                                <m:t>𝑁</m:t>
                              </m:r>
                            </m:e>
                            <m:sub>
                              <m:r>
                                <a:rPr lang="en-US" sz="3000" b="0" i="1" smtClean="0">
                                  <a:solidFill>
                                    <a:schemeClr val="tx1"/>
                                  </a:solidFill>
                                  <a:latin typeface="Cambria Math" panose="02040503050406030204" pitchFamily="18" charset="0"/>
                                </a:rPr>
                                <m:t>𝑠</m:t>
                              </m:r>
                            </m:sub>
                          </m:sSub>
                          <m:d>
                            <m:dPr>
                              <m:ctrlPr>
                                <a:rPr lang="en-US" sz="3000" b="0" i="1" smtClean="0">
                                  <a:solidFill>
                                    <a:schemeClr val="tx1"/>
                                  </a:solidFill>
                                  <a:latin typeface="Cambria Math" panose="02040503050406030204" pitchFamily="18" charset="0"/>
                                </a:rPr>
                              </m:ctrlPr>
                            </m:dPr>
                            <m:e>
                              <m:r>
                                <a:rPr lang="en-US" sz="3000" b="0" i="1" smtClean="0">
                                  <a:solidFill>
                                    <a:schemeClr val="tx1"/>
                                  </a:solidFill>
                                  <a:latin typeface="Cambria Math" panose="02040503050406030204" pitchFamily="18" charset="0"/>
                                </a:rPr>
                                <m:t>𝑡</m:t>
                              </m:r>
                            </m:e>
                          </m:d>
                          <m:r>
                            <a:rPr lang="en-US" sz="3000" b="0" i="1" smtClean="0">
                              <a:solidFill>
                                <a:schemeClr val="tx1"/>
                              </a:solidFill>
                              <a:latin typeface="Cambria Math" panose="02040503050406030204" pitchFamily="18" charset="0"/>
                            </a:rPr>
                            <m:t>+</m:t>
                          </m:r>
                          <m:sSub>
                            <m:sSubPr>
                              <m:ctrlPr>
                                <a:rPr lang="en-US" sz="3000" i="1" smtClean="0">
                                  <a:solidFill>
                                    <a:schemeClr val="tx1"/>
                                  </a:solidFill>
                                  <a:latin typeface="Cambria Math" panose="02040503050406030204" pitchFamily="18" charset="0"/>
                                </a:rPr>
                              </m:ctrlPr>
                            </m:sSubPr>
                            <m:e>
                              <m:r>
                                <a:rPr lang="en-US" sz="3000" b="0" i="1" smtClean="0">
                                  <a:solidFill>
                                    <a:schemeClr val="tx1"/>
                                  </a:solidFill>
                                  <a:latin typeface="Cambria Math" panose="02040503050406030204" pitchFamily="18" charset="0"/>
                                  <a:ea typeface="Cambria Math" panose="02040503050406030204" pitchFamily="18" charset="0"/>
                                </a:rPr>
                                <m:t>𝛼</m:t>
                              </m:r>
                            </m:e>
                            <m:sub>
                              <m:r>
                                <a:rPr lang="en-US" sz="3000" b="0" i="1" smtClean="0">
                                  <a:solidFill>
                                    <a:schemeClr val="tx1"/>
                                  </a:solidFill>
                                  <a:latin typeface="Cambria Math" panose="02040503050406030204" pitchFamily="18" charset="0"/>
                                </a:rPr>
                                <m:t>𝑖𝑝</m:t>
                              </m:r>
                            </m:sub>
                          </m:sSub>
                          <m:sSub>
                            <m:sSubPr>
                              <m:ctrlPr>
                                <a:rPr lang="en-US" sz="3000" i="1" smtClean="0">
                                  <a:solidFill>
                                    <a:schemeClr val="tx1"/>
                                  </a:solidFill>
                                  <a:latin typeface="Cambria Math" panose="02040503050406030204" pitchFamily="18" charset="0"/>
                                </a:rPr>
                              </m:ctrlPr>
                            </m:sSubPr>
                            <m:e>
                              <m:r>
                                <a:rPr lang="en-US" sz="3000" b="0" i="1" smtClean="0">
                                  <a:solidFill>
                                    <a:schemeClr val="tx1"/>
                                  </a:solidFill>
                                  <a:latin typeface="Cambria Math" panose="02040503050406030204" pitchFamily="18" charset="0"/>
                                </a:rPr>
                                <m:t>𝑁</m:t>
                              </m:r>
                            </m:e>
                            <m:sub>
                              <m:r>
                                <a:rPr lang="en-US" sz="3000" b="0" i="1" smtClean="0">
                                  <a:solidFill>
                                    <a:schemeClr val="tx1"/>
                                  </a:solidFill>
                                  <a:latin typeface="Cambria Math" panose="02040503050406030204" pitchFamily="18" charset="0"/>
                                </a:rPr>
                                <m:t>𝑝</m:t>
                              </m:r>
                            </m:sub>
                          </m:sSub>
                          <m:d>
                            <m:dPr>
                              <m:ctrlPr>
                                <a:rPr lang="en-US" sz="3000" b="0" i="1" smtClean="0">
                                  <a:solidFill>
                                    <a:schemeClr val="tx1"/>
                                  </a:solidFill>
                                  <a:latin typeface="Cambria Math" panose="02040503050406030204" pitchFamily="18" charset="0"/>
                                </a:rPr>
                              </m:ctrlPr>
                            </m:dPr>
                            <m:e>
                              <m:r>
                                <a:rPr lang="en-US" sz="3000" b="0" i="1" smtClean="0">
                                  <a:solidFill>
                                    <a:schemeClr val="tx1"/>
                                  </a:solidFill>
                                  <a:latin typeface="Cambria Math" panose="02040503050406030204" pitchFamily="18" charset="0"/>
                                </a:rPr>
                                <m:t>𝑡</m:t>
                              </m:r>
                            </m:e>
                          </m:d>
                        </m:den>
                      </m:f>
                    </m:oMath>
                  </m:oMathPara>
                </a14:m>
                <a:endParaRPr lang="en-US" sz="3000" dirty="0"/>
              </a:p>
            </p:txBody>
          </p:sp>
        </mc:Choice>
        <mc:Fallback xmlns="">
          <p:sp>
            <p:nvSpPr>
              <p:cNvPr id="2" name="TextBox 1">
                <a:extLst>
                  <a:ext uri="{FF2B5EF4-FFF2-40B4-BE49-F238E27FC236}">
                    <a16:creationId xmlns:a16="http://schemas.microsoft.com/office/drawing/2014/main" id="{950A1274-EFE7-CF41-814B-0BB7D58AE1A4}"/>
                  </a:ext>
                </a:extLst>
              </p:cNvPr>
              <p:cNvSpPr txBox="1">
                <a:spLocks noRot="1" noChangeAspect="1" noMove="1" noResize="1" noEditPoints="1" noAdjustHandles="1" noChangeArrowheads="1" noChangeShapeType="1" noTextEdit="1"/>
              </p:cNvSpPr>
              <p:nvPr/>
            </p:nvSpPr>
            <p:spPr>
              <a:xfrm>
                <a:off x="1732507" y="1565563"/>
                <a:ext cx="8726986" cy="1005403"/>
              </a:xfrm>
              <a:prstGeom prst="rect">
                <a:avLst/>
              </a:prstGeom>
              <a:blipFill>
                <a:blip r:embed="rId2"/>
                <a:stretch>
                  <a:fillRect l="-1306" t="-1250" b="-8750"/>
                </a:stretch>
              </a:blipFill>
              <a:ln>
                <a:noFill/>
              </a:ln>
            </p:spPr>
            <p:txBody>
              <a:bodyPr/>
              <a:lstStyle/>
              <a:p>
                <a:r>
                  <a:rPr lang="en-US">
                    <a:noFill/>
                  </a:rPr>
                  <a:t> </a:t>
                </a:r>
              </a:p>
            </p:txBody>
          </p:sp>
        </mc:Fallback>
      </mc:AlternateContent>
      <p:sp>
        <p:nvSpPr>
          <p:cNvPr id="3" name="Title 1">
            <a:extLst>
              <a:ext uri="{FF2B5EF4-FFF2-40B4-BE49-F238E27FC236}">
                <a16:creationId xmlns:a16="http://schemas.microsoft.com/office/drawing/2014/main" id="{A9A5AEA7-06D6-7F4D-B34A-76EEF4FFDCF4}"/>
              </a:ext>
            </a:extLst>
          </p:cNvPr>
          <p:cNvSpPr txBox="1">
            <a:spLocks/>
          </p:cNvSpPr>
          <p:nvPr/>
        </p:nvSpPr>
        <p:spPr>
          <a:xfrm>
            <a:off x="839788" y="457200"/>
            <a:ext cx="5437444" cy="5302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Helvetica" pitchFamily="2" charset="0"/>
                <a:ea typeface="+mj-ea"/>
                <a:cs typeface="+mj-cs"/>
              </a:defRPr>
            </a:lvl1pPr>
          </a:lstStyle>
          <a:p>
            <a:r>
              <a:rPr lang="en-US" sz="3000" dirty="0"/>
              <a:t>Seed production</a:t>
            </a:r>
          </a:p>
        </p:txBody>
      </p:sp>
      <p:graphicFrame>
        <p:nvGraphicFramePr>
          <p:cNvPr id="4" name="Table 3">
            <a:extLst>
              <a:ext uri="{FF2B5EF4-FFF2-40B4-BE49-F238E27FC236}">
                <a16:creationId xmlns:a16="http://schemas.microsoft.com/office/drawing/2014/main" id="{40978203-CDA7-C94E-97E5-5B70512A043A}"/>
              </a:ext>
            </a:extLst>
          </p:cNvPr>
          <p:cNvGraphicFramePr>
            <a:graphicFrameLocks noGrp="1"/>
          </p:cNvGraphicFramePr>
          <p:nvPr>
            <p:extLst>
              <p:ext uri="{D42A27DB-BD31-4B8C-83A1-F6EECF244321}">
                <p14:modId xmlns:p14="http://schemas.microsoft.com/office/powerpoint/2010/main" val="3613611484"/>
              </p:ext>
            </p:extLst>
          </p:nvPr>
        </p:nvGraphicFramePr>
        <p:xfrm>
          <a:off x="2032000" y="4520322"/>
          <a:ext cx="8128000" cy="1854200"/>
        </p:xfrm>
        <a:graphic>
          <a:graphicData uri="http://schemas.openxmlformats.org/drawingml/2006/table">
            <a:tbl>
              <a:tblPr firstRow="1" bandRow="1">
                <a:tableStyleId>{5940675A-B579-460E-94D1-54222C63F5DA}</a:tableStyleId>
              </a:tblPr>
              <a:tblGrid>
                <a:gridCol w="1625600">
                  <a:extLst>
                    <a:ext uri="{9D8B030D-6E8A-4147-A177-3AD203B41FA5}">
                      <a16:colId xmlns:a16="http://schemas.microsoft.com/office/drawing/2014/main" val="1521415439"/>
                    </a:ext>
                  </a:extLst>
                </a:gridCol>
                <a:gridCol w="1625600">
                  <a:extLst>
                    <a:ext uri="{9D8B030D-6E8A-4147-A177-3AD203B41FA5}">
                      <a16:colId xmlns:a16="http://schemas.microsoft.com/office/drawing/2014/main" val="32425163"/>
                    </a:ext>
                  </a:extLst>
                </a:gridCol>
                <a:gridCol w="1625600">
                  <a:extLst>
                    <a:ext uri="{9D8B030D-6E8A-4147-A177-3AD203B41FA5}">
                      <a16:colId xmlns:a16="http://schemas.microsoft.com/office/drawing/2014/main" val="4162162882"/>
                    </a:ext>
                  </a:extLst>
                </a:gridCol>
                <a:gridCol w="1625600">
                  <a:extLst>
                    <a:ext uri="{9D8B030D-6E8A-4147-A177-3AD203B41FA5}">
                      <a16:colId xmlns:a16="http://schemas.microsoft.com/office/drawing/2014/main" val="3121849515"/>
                    </a:ext>
                  </a:extLst>
                </a:gridCol>
                <a:gridCol w="1625600">
                  <a:extLst>
                    <a:ext uri="{9D8B030D-6E8A-4147-A177-3AD203B41FA5}">
                      <a16:colId xmlns:a16="http://schemas.microsoft.com/office/drawing/2014/main" val="2068894396"/>
                    </a:ext>
                  </a:extLst>
                </a:gridCol>
              </a:tblGrid>
              <a:tr h="370840">
                <a:tc>
                  <a:txBody>
                    <a:bodyPr/>
                    <a:lstStyle/>
                    <a:p>
                      <a:endParaRPr lang="en-US" dirty="0"/>
                    </a:p>
                  </a:txBody>
                  <a:tcPr/>
                </a:tc>
                <a:tc gridSpan="4">
                  <a:txBody>
                    <a:bodyPr/>
                    <a:lstStyle/>
                    <a:p>
                      <a:pPr algn="ctr"/>
                      <a:r>
                        <a:rPr lang="en-US" dirty="0"/>
                        <a:t>Species j</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4086454608"/>
                  </a:ext>
                </a:extLst>
              </a:tr>
              <a:tr h="370840">
                <a:tc rowSpan="4">
                  <a:txBody>
                    <a:bodyPr/>
                    <a:lstStyle/>
                    <a:p>
                      <a:pPr algn="ctr"/>
                      <a:r>
                        <a:rPr lang="en-US" dirty="0"/>
                        <a:t>Species </a:t>
                      </a:r>
                      <a:r>
                        <a:rPr lang="en-US" dirty="0" err="1"/>
                        <a:t>i</a:t>
                      </a:r>
                      <a:endParaRPr lang="en-US" dirty="0"/>
                    </a:p>
                  </a:txBody>
                  <a:tcPr/>
                </a:tc>
                <a:tc>
                  <a:txBody>
                    <a:bodyPr/>
                    <a:lstStyle/>
                    <a:p>
                      <a:endParaRPr lang="en-US" dirty="0"/>
                    </a:p>
                  </a:txBody>
                  <a:tcPr/>
                </a:tc>
                <a:tc>
                  <a:txBody>
                    <a:bodyPr/>
                    <a:lstStyle/>
                    <a:p>
                      <a:r>
                        <a:rPr lang="en-US" dirty="0" err="1"/>
                        <a:t>Mv</a:t>
                      </a:r>
                      <a:r>
                        <a:rPr lang="en-US" dirty="0"/>
                        <a:t> (a)</a:t>
                      </a:r>
                    </a:p>
                  </a:txBody>
                  <a:tcPr/>
                </a:tc>
                <a:tc>
                  <a:txBody>
                    <a:bodyPr/>
                    <a:lstStyle/>
                    <a:p>
                      <a:r>
                        <a:rPr lang="en-US" dirty="0" err="1"/>
                        <a:t>Ev</a:t>
                      </a:r>
                      <a:r>
                        <a:rPr lang="en-US" dirty="0"/>
                        <a:t> seedling (s)</a:t>
                      </a:r>
                    </a:p>
                  </a:txBody>
                  <a:tcPr/>
                </a:tc>
                <a:tc>
                  <a:txBody>
                    <a:bodyPr/>
                    <a:lstStyle/>
                    <a:p>
                      <a:r>
                        <a:rPr lang="en-US" dirty="0" err="1"/>
                        <a:t>Ev</a:t>
                      </a:r>
                      <a:r>
                        <a:rPr lang="en-US" dirty="0"/>
                        <a:t> adult (p)</a:t>
                      </a:r>
                    </a:p>
                  </a:txBody>
                  <a:tcPr/>
                </a:tc>
                <a:extLst>
                  <a:ext uri="{0D108BD9-81ED-4DB2-BD59-A6C34878D82A}">
                    <a16:rowId xmlns:a16="http://schemas.microsoft.com/office/drawing/2014/main" val="383069631"/>
                  </a:ext>
                </a:extLst>
              </a:tr>
              <a:tr h="370840">
                <a:tc vMerge="1">
                  <a:txBody>
                    <a:bodyPr/>
                    <a:lstStyle/>
                    <a:p>
                      <a:endParaRPr lang="en-US" dirty="0"/>
                    </a:p>
                  </a:txBody>
                  <a:tcPr/>
                </a:tc>
                <a:tc>
                  <a:txBody>
                    <a:bodyPr/>
                    <a:lstStyle/>
                    <a:p>
                      <a:r>
                        <a:rPr lang="en-US" dirty="0" err="1"/>
                        <a:t>Mv</a:t>
                      </a:r>
                      <a:r>
                        <a:rPr lang="en-US" dirty="0"/>
                        <a:t> (a)</a:t>
                      </a:r>
                    </a:p>
                  </a:txBody>
                  <a:tcPr/>
                </a:tc>
                <a:tc>
                  <a:txBody>
                    <a:bodyPr/>
                    <a:lstStyle/>
                    <a:p>
                      <a:r>
                        <a:rPr lang="en-US" dirty="0"/>
                        <a:t>0.05, 0.15</a:t>
                      </a:r>
                    </a:p>
                  </a:txBody>
                  <a:tcPr/>
                </a:tc>
                <a:tc>
                  <a:txBody>
                    <a:bodyPr/>
                    <a:lstStyle/>
                    <a:p>
                      <a:r>
                        <a:rPr lang="en-US" dirty="0"/>
                        <a:t>0.0037</a:t>
                      </a:r>
                    </a:p>
                  </a:txBody>
                  <a:tcPr/>
                </a:tc>
                <a:tc>
                  <a:txBody>
                    <a:bodyPr/>
                    <a:lstStyle/>
                    <a:p>
                      <a:r>
                        <a:rPr lang="en-US" dirty="0"/>
                        <a:t>0.037</a:t>
                      </a:r>
                    </a:p>
                  </a:txBody>
                  <a:tcPr/>
                </a:tc>
                <a:extLst>
                  <a:ext uri="{0D108BD9-81ED-4DB2-BD59-A6C34878D82A}">
                    <a16:rowId xmlns:a16="http://schemas.microsoft.com/office/drawing/2014/main" val="879149630"/>
                  </a:ext>
                </a:extLst>
              </a:tr>
              <a:tr h="370840">
                <a:tc vMerge="1">
                  <a:txBody>
                    <a:bodyPr/>
                    <a:lstStyle/>
                    <a:p>
                      <a:endParaRPr lang="en-US" dirty="0"/>
                    </a:p>
                  </a:txBody>
                  <a:tcPr/>
                </a:tc>
                <a:tc>
                  <a:txBody>
                    <a:bodyPr/>
                    <a:lstStyle/>
                    <a:p>
                      <a:r>
                        <a:rPr lang="en-US" dirty="0" err="1"/>
                        <a:t>Ev</a:t>
                      </a:r>
                      <a:r>
                        <a:rPr lang="en-US" dirty="0"/>
                        <a:t> seedling (s)</a:t>
                      </a:r>
                    </a:p>
                  </a:txBody>
                  <a:tcPr/>
                </a:tc>
                <a:tc>
                  <a:txBody>
                    <a:bodyPr/>
                    <a:lstStyle/>
                    <a:p>
                      <a:r>
                        <a:rPr lang="en-US" dirty="0"/>
                        <a:t>0.091</a:t>
                      </a:r>
                    </a:p>
                  </a:txBody>
                  <a:tcPr/>
                </a:tc>
                <a:tc>
                  <a:txBody>
                    <a:bodyPr/>
                    <a:lstStyle/>
                    <a:p>
                      <a:r>
                        <a:rPr lang="en-US" dirty="0"/>
                        <a:t>0.0037</a:t>
                      </a:r>
                    </a:p>
                  </a:txBody>
                  <a:tcPr/>
                </a:tc>
                <a:tc>
                  <a:txBody>
                    <a:bodyPr/>
                    <a:lstStyle/>
                    <a:p>
                      <a:r>
                        <a:rPr lang="en-US" dirty="0"/>
                        <a:t>0.037</a:t>
                      </a:r>
                    </a:p>
                  </a:txBody>
                  <a:tcPr/>
                </a:tc>
                <a:extLst>
                  <a:ext uri="{0D108BD9-81ED-4DB2-BD59-A6C34878D82A}">
                    <a16:rowId xmlns:a16="http://schemas.microsoft.com/office/drawing/2014/main" val="243633975"/>
                  </a:ext>
                </a:extLst>
              </a:tr>
              <a:tr h="370840">
                <a:tc vMerge="1">
                  <a:txBody>
                    <a:bodyPr/>
                    <a:lstStyle/>
                    <a:p>
                      <a:pPr algn="ctr"/>
                      <a:endParaRPr lang="en-US" dirty="0"/>
                    </a:p>
                  </a:txBody>
                  <a:tcPr/>
                </a:tc>
                <a:tc>
                  <a:txBody>
                    <a:bodyPr/>
                    <a:lstStyle/>
                    <a:p>
                      <a:r>
                        <a:rPr lang="en-US" dirty="0" err="1"/>
                        <a:t>Ev</a:t>
                      </a:r>
                      <a:r>
                        <a:rPr lang="en-US" dirty="0"/>
                        <a:t> adult (p)</a:t>
                      </a:r>
                    </a:p>
                  </a:txBody>
                  <a:tcPr/>
                </a:tc>
                <a:tc>
                  <a:txBody>
                    <a:bodyPr/>
                    <a:lstStyle/>
                    <a:p>
                      <a:r>
                        <a:rPr lang="en-US" dirty="0"/>
                        <a:t>0.0091</a:t>
                      </a:r>
                    </a:p>
                  </a:txBody>
                  <a:tcPr/>
                </a:tc>
                <a:tc>
                  <a:txBody>
                    <a:bodyPr/>
                    <a:lstStyle/>
                    <a:p>
                      <a:r>
                        <a:rPr lang="en-US" dirty="0"/>
                        <a:t>0</a:t>
                      </a:r>
                    </a:p>
                  </a:txBody>
                  <a:tcPr/>
                </a:tc>
                <a:tc>
                  <a:txBody>
                    <a:bodyPr/>
                    <a:lstStyle/>
                    <a:p>
                      <a:r>
                        <a:rPr lang="en-US" dirty="0"/>
                        <a:t>0.02,0.06</a:t>
                      </a:r>
                    </a:p>
                  </a:txBody>
                  <a:tcPr/>
                </a:tc>
                <a:extLst>
                  <a:ext uri="{0D108BD9-81ED-4DB2-BD59-A6C34878D82A}">
                    <a16:rowId xmlns:a16="http://schemas.microsoft.com/office/drawing/2014/main" val="3432902863"/>
                  </a:ext>
                </a:extLst>
              </a:tr>
            </a:tbl>
          </a:graphicData>
        </a:graphic>
      </p:graphicFrame>
      <p:sp>
        <p:nvSpPr>
          <p:cNvPr id="5" name="Title 1">
            <a:extLst>
              <a:ext uri="{FF2B5EF4-FFF2-40B4-BE49-F238E27FC236}">
                <a16:creationId xmlns:a16="http://schemas.microsoft.com/office/drawing/2014/main" id="{7BCEA9B9-9F82-DA4A-AC1E-E325486E1023}"/>
              </a:ext>
            </a:extLst>
          </p:cNvPr>
          <p:cNvSpPr txBox="1">
            <a:spLocks/>
          </p:cNvSpPr>
          <p:nvPr/>
        </p:nvSpPr>
        <p:spPr>
          <a:xfrm>
            <a:off x="3377278" y="3834713"/>
            <a:ext cx="5437444" cy="5302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Helvetica" pitchFamily="2" charset="0"/>
                <a:ea typeface="+mj-ea"/>
                <a:cs typeface="+mj-cs"/>
              </a:defRPr>
            </a:lvl1pPr>
          </a:lstStyle>
          <a:p>
            <a:pPr algn="ctr"/>
            <a:r>
              <a:rPr lang="en-US" sz="2600" dirty="0"/>
              <a:t>Current 𝛼 assumptions:</a:t>
            </a:r>
          </a:p>
        </p:txBody>
      </p:sp>
    </p:spTree>
    <p:extLst>
      <p:ext uri="{BB962C8B-B14F-4D97-AF65-F5344CB8AC3E}">
        <p14:creationId xmlns:p14="http://schemas.microsoft.com/office/powerpoint/2010/main" val="2731463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F20487-7C91-E642-B849-BE5E583906AF}"/>
              </a:ext>
            </a:extLst>
          </p:cNvPr>
          <p:cNvPicPr>
            <a:picLocks noChangeAspect="1"/>
          </p:cNvPicPr>
          <p:nvPr/>
        </p:nvPicPr>
        <p:blipFill>
          <a:blip r:embed="rId3"/>
          <a:stretch>
            <a:fillRect/>
          </a:stretch>
        </p:blipFill>
        <p:spPr>
          <a:xfrm>
            <a:off x="1753213" y="1829333"/>
            <a:ext cx="8685571" cy="4291452"/>
          </a:xfrm>
          <a:prstGeom prst="rect">
            <a:avLst/>
          </a:prstGeom>
        </p:spPr>
      </p:pic>
      <p:sp>
        <p:nvSpPr>
          <p:cNvPr id="4" name="Rectangle 3">
            <a:extLst>
              <a:ext uri="{FF2B5EF4-FFF2-40B4-BE49-F238E27FC236}">
                <a16:creationId xmlns:a16="http://schemas.microsoft.com/office/drawing/2014/main" id="{3B6214A8-E8D7-E64A-9F9F-124A0990D134}"/>
              </a:ext>
            </a:extLst>
          </p:cNvPr>
          <p:cNvSpPr/>
          <p:nvPr/>
        </p:nvSpPr>
        <p:spPr>
          <a:xfrm>
            <a:off x="6066502" y="3273514"/>
            <a:ext cx="716293" cy="236602"/>
          </a:xfrm>
          <a:prstGeom prst="rect">
            <a:avLst/>
          </a:prstGeom>
          <a:solidFill>
            <a:srgbClr val="FFFF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53CB57A-5E6A-B349-A35D-FBF60F550162}"/>
              </a:ext>
            </a:extLst>
          </p:cNvPr>
          <p:cNvSpPr/>
          <p:nvPr/>
        </p:nvSpPr>
        <p:spPr>
          <a:xfrm>
            <a:off x="6081250" y="4207579"/>
            <a:ext cx="716293" cy="236602"/>
          </a:xfrm>
          <a:prstGeom prst="rect">
            <a:avLst/>
          </a:prstGeom>
          <a:solidFill>
            <a:srgbClr val="FFFF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4E90A02-C481-9A4E-B201-A259EFA08FD8}"/>
              </a:ext>
            </a:extLst>
          </p:cNvPr>
          <p:cNvSpPr txBox="1"/>
          <p:nvPr/>
        </p:nvSpPr>
        <p:spPr>
          <a:xfrm>
            <a:off x="2349909" y="412751"/>
            <a:ext cx="7492181" cy="1292662"/>
          </a:xfrm>
          <a:prstGeom prst="rect">
            <a:avLst/>
          </a:prstGeom>
          <a:noFill/>
        </p:spPr>
        <p:txBody>
          <a:bodyPr wrap="square" rtlCol="0">
            <a:spAutoFit/>
          </a:bodyPr>
          <a:lstStyle/>
          <a:p>
            <a:r>
              <a:rPr lang="en-US" sz="2600" dirty="0"/>
              <a:t>For a constant intraspecific competition coefficient for </a:t>
            </a:r>
            <a:r>
              <a:rPr lang="en-US" sz="2600" i="1" dirty="0"/>
              <a:t>Microstegium</a:t>
            </a:r>
            <a:r>
              <a:rPr lang="en-US" sz="2600" dirty="0"/>
              <a:t>, I too the mean of the two coefficients measured under high light (0.008).</a:t>
            </a:r>
          </a:p>
        </p:txBody>
      </p:sp>
      <p:sp>
        <p:nvSpPr>
          <p:cNvPr id="7" name="TextBox 6">
            <a:extLst>
              <a:ext uri="{FF2B5EF4-FFF2-40B4-BE49-F238E27FC236}">
                <a16:creationId xmlns:a16="http://schemas.microsoft.com/office/drawing/2014/main" id="{452D28E8-5B48-1742-BA22-B7DD0E9E74E6}"/>
              </a:ext>
            </a:extLst>
          </p:cNvPr>
          <p:cNvSpPr txBox="1"/>
          <p:nvPr/>
        </p:nvSpPr>
        <p:spPr>
          <a:xfrm>
            <a:off x="10259961" y="6244705"/>
            <a:ext cx="1932039" cy="369332"/>
          </a:xfrm>
          <a:prstGeom prst="rect">
            <a:avLst/>
          </a:prstGeom>
          <a:noFill/>
        </p:spPr>
        <p:txBody>
          <a:bodyPr wrap="square" rtlCol="0">
            <a:spAutoFit/>
          </a:bodyPr>
          <a:lstStyle/>
          <a:p>
            <a:pPr algn="r"/>
            <a:r>
              <a:rPr lang="en-US" dirty="0" err="1"/>
              <a:t>Leicht</a:t>
            </a:r>
            <a:r>
              <a:rPr lang="en-US" dirty="0"/>
              <a:t> et al. 2005</a:t>
            </a:r>
          </a:p>
        </p:txBody>
      </p:sp>
    </p:spTree>
    <p:extLst>
      <p:ext uri="{BB962C8B-B14F-4D97-AF65-F5344CB8AC3E}">
        <p14:creationId xmlns:p14="http://schemas.microsoft.com/office/powerpoint/2010/main" val="720323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81D2D1-CE1D-4841-AFF2-9177053EC576}"/>
              </a:ext>
            </a:extLst>
          </p:cNvPr>
          <p:cNvPicPr>
            <a:picLocks noChangeAspect="1"/>
          </p:cNvPicPr>
          <p:nvPr/>
        </p:nvPicPr>
        <p:blipFill>
          <a:blip r:embed="rId3"/>
          <a:stretch>
            <a:fillRect/>
          </a:stretch>
        </p:blipFill>
        <p:spPr>
          <a:xfrm>
            <a:off x="0" y="0"/>
            <a:ext cx="9327578" cy="2428102"/>
          </a:xfrm>
          <a:prstGeom prst="rect">
            <a:avLst/>
          </a:prstGeom>
        </p:spPr>
      </p:pic>
      <p:pic>
        <p:nvPicPr>
          <p:cNvPr id="5" name="Picture 4">
            <a:extLst>
              <a:ext uri="{FF2B5EF4-FFF2-40B4-BE49-F238E27FC236}">
                <a16:creationId xmlns:a16="http://schemas.microsoft.com/office/drawing/2014/main" id="{12D0820A-460F-6645-A4EF-98788DE4EA56}"/>
              </a:ext>
            </a:extLst>
          </p:cNvPr>
          <p:cNvPicPr>
            <a:picLocks noChangeAspect="1"/>
          </p:cNvPicPr>
          <p:nvPr/>
        </p:nvPicPr>
        <p:blipFill>
          <a:blip r:embed="rId4"/>
          <a:stretch>
            <a:fillRect/>
          </a:stretch>
        </p:blipFill>
        <p:spPr>
          <a:xfrm>
            <a:off x="186037" y="2428102"/>
            <a:ext cx="5342212" cy="4312510"/>
          </a:xfrm>
          <a:prstGeom prst="rect">
            <a:avLst/>
          </a:prstGeom>
        </p:spPr>
      </p:pic>
      <p:sp>
        <p:nvSpPr>
          <p:cNvPr id="11" name="TextBox 10">
            <a:extLst>
              <a:ext uri="{FF2B5EF4-FFF2-40B4-BE49-F238E27FC236}">
                <a16:creationId xmlns:a16="http://schemas.microsoft.com/office/drawing/2014/main" id="{E26B4AAF-8B12-D341-92DB-B5F46D8BAB3C}"/>
              </a:ext>
            </a:extLst>
          </p:cNvPr>
          <p:cNvSpPr txBox="1"/>
          <p:nvPr/>
        </p:nvSpPr>
        <p:spPr>
          <a:xfrm>
            <a:off x="5857102" y="2921168"/>
            <a:ext cx="5511114" cy="3170099"/>
          </a:xfrm>
          <a:prstGeom prst="rect">
            <a:avLst/>
          </a:prstGeom>
          <a:noFill/>
        </p:spPr>
        <p:txBody>
          <a:bodyPr wrap="square" rtlCol="0">
            <a:spAutoFit/>
          </a:bodyPr>
          <a:lstStyle/>
          <a:p>
            <a:r>
              <a:rPr lang="en-US" sz="2000" dirty="0">
                <a:latin typeface="Helvetica" pitchFamily="2" charset="0"/>
              </a:rPr>
              <a:t>“At peak biomass observed in the mesocosm experiment (~30 g), seed production per plant is between 6000-7000 seeds”</a:t>
            </a:r>
          </a:p>
          <a:p>
            <a:endParaRPr lang="en-US" sz="2000" dirty="0">
              <a:latin typeface="Helvetica" pitchFamily="2" charset="0"/>
            </a:endParaRPr>
          </a:p>
          <a:p>
            <a:r>
              <a:rPr lang="en-US" sz="2000" dirty="0" err="1">
                <a:latin typeface="Helvetica" pitchFamily="2" charset="0"/>
              </a:rPr>
              <a:t>Mv</a:t>
            </a:r>
            <a:r>
              <a:rPr lang="en-US" sz="2000" dirty="0">
                <a:latin typeface="Helvetica" pitchFamily="2" charset="0"/>
              </a:rPr>
              <a:t> seed production:</a:t>
            </a:r>
          </a:p>
          <a:p>
            <a:r>
              <a:rPr lang="en-US" sz="2000" dirty="0">
                <a:latin typeface="Helvetica" pitchFamily="2" charset="0"/>
              </a:rPr>
              <a:t>𝜆</a:t>
            </a:r>
            <a:r>
              <a:rPr lang="en-US" sz="2000" baseline="-25000" dirty="0">
                <a:latin typeface="Helvetica" pitchFamily="2" charset="0"/>
              </a:rPr>
              <a:t>a</a:t>
            </a:r>
            <a:r>
              <a:rPr lang="en-US" sz="2000" dirty="0">
                <a:latin typeface="Helvetica" pitchFamily="2" charset="0"/>
              </a:rPr>
              <a:t> = 6500</a:t>
            </a:r>
          </a:p>
          <a:p>
            <a:endParaRPr lang="en-US" sz="2000" dirty="0">
              <a:latin typeface="Helvetica" pitchFamily="2" charset="0"/>
            </a:endParaRPr>
          </a:p>
          <a:p>
            <a:r>
              <a:rPr lang="en-US" sz="2000" dirty="0">
                <a:latin typeface="Helvetica" pitchFamily="2" charset="0"/>
              </a:rPr>
              <a:t>Notes:</a:t>
            </a:r>
          </a:p>
          <a:p>
            <a:r>
              <a:rPr lang="en-US" sz="2000" dirty="0">
                <a:latin typeface="Helvetica" pitchFamily="2" charset="0"/>
              </a:rPr>
              <a:t>Assumed the values above are on a per plant basis</a:t>
            </a:r>
          </a:p>
        </p:txBody>
      </p:sp>
    </p:spTree>
    <p:extLst>
      <p:ext uri="{BB962C8B-B14F-4D97-AF65-F5344CB8AC3E}">
        <p14:creationId xmlns:p14="http://schemas.microsoft.com/office/powerpoint/2010/main" val="2664243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A16D8D-A209-594D-88B3-F50FD833CBB6}"/>
              </a:ext>
            </a:extLst>
          </p:cNvPr>
          <p:cNvPicPr>
            <a:picLocks noChangeAspect="1"/>
          </p:cNvPicPr>
          <p:nvPr/>
        </p:nvPicPr>
        <p:blipFill rotWithShape="1">
          <a:blip r:embed="rId2"/>
          <a:srcRect l="12695" r="8399"/>
          <a:stretch/>
        </p:blipFill>
        <p:spPr>
          <a:xfrm>
            <a:off x="580767" y="0"/>
            <a:ext cx="6203092" cy="1384300"/>
          </a:xfrm>
          <a:prstGeom prst="rect">
            <a:avLst/>
          </a:prstGeom>
        </p:spPr>
      </p:pic>
      <p:sp>
        <p:nvSpPr>
          <p:cNvPr id="4" name="TextBox 3">
            <a:extLst>
              <a:ext uri="{FF2B5EF4-FFF2-40B4-BE49-F238E27FC236}">
                <a16:creationId xmlns:a16="http://schemas.microsoft.com/office/drawing/2014/main" id="{D59803B4-9E80-C344-9DF6-5603341F3BAB}"/>
              </a:ext>
            </a:extLst>
          </p:cNvPr>
          <p:cNvSpPr txBox="1"/>
          <p:nvPr/>
        </p:nvSpPr>
        <p:spPr>
          <a:xfrm>
            <a:off x="580767" y="1460500"/>
            <a:ext cx="2038865" cy="400110"/>
          </a:xfrm>
          <a:prstGeom prst="rect">
            <a:avLst/>
          </a:prstGeom>
          <a:noFill/>
        </p:spPr>
        <p:txBody>
          <a:bodyPr wrap="square" rtlCol="0">
            <a:spAutoFit/>
          </a:bodyPr>
          <a:lstStyle/>
          <a:p>
            <a:r>
              <a:rPr lang="en-US" sz="2000" i="1" dirty="0">
                <a:latin typeface="Helvetica" pitchFamily="2" charset="0"/>
              </a:rPr>
              <a:t>Weeds</a:t>
            </a:r>
            <a:r>
              <a:rPr lang="en-US" sz="2000" dirty="0">
                <a:latin typeface="Helvetica" pitchFamily="2" charset="0"/>
              </a:rPr>
              <a:t>, 1957</a:t>
            </a:r>
            <a:endParaRPr lang="en-US" sz="2000" i="1" dirty="0">
              <a:latin typeface="Helvetica" pitchFamily="2" charset="0"/>
            </a:endParaRPr>
          </a:p>
        </p:txBody>
      </p:sp>
      <p:pic>
        <p:nvPicPr>
          <p:cNvPr id="6" name="Picture 5">
            <a:extLst>
              <a:ext uri="{FF2B5EF4-FFF2-40B4-BE49-F238E27FC236}">
                <a16:creationId xmlns:a16="http://schemas.microsoft.com/office/drawing/2014/main" id="{052A95FE-59E4-A44D-BA49-6488A919B366}"/>
              </a:ext>
            </a:extLst>
          </p:cNvPr>
          <p:cNvPicPr>
            <a:picLocks noChangeAspect="1"/>
          </p:cNvPicPr>
          <p:nvPr/>
        </p:nvPicPr>
        <p:blipFill>
          <a:blip r:embed="rId3"/>
          <a:stretch>
            <a:fillRect/>
          </a:stretch>
        </p:blipFill>
        <p:spPr>
          <a:xfrm>
            <a:off x="3793524" y="1460500"/>
            <a:ext cx="8305800" cy="5397500"/>
          </a:xfrm>
          <a:prstGeom prst="rect">
            <a:avLst/>
          </a:prstGeom>
        </p:spPr>
      </p:pic>
      <p:sp>
        <p:nvSpPr>
          <p:cNvPr id="7" name="Rectangle 6">
            <a:extLst>
              <a:ext uri="{FF2B5EF4-FFF2-40B4-BE49-F238E27FC236}">
                <a16:creationId xmlns:a16="http://schemas.microsoft.com/office/drawing/2014/main" id="{77E08DB2-1C7F-A14E-A070-710F3F7AD07B}"/>
              </a:ext>
            </a:extLst>
          </p:cNvPr>
          <p:cNvSpPr/>
          <p:nvPr/>
        </p:nvSpPr>
        <p:spPr>
          <a:xfrm>
            <a:off x="3929448" y="6153665"/>
            <a:ext cx="6870357" cy="185351"/>
          </a:xfrm>
          <a:prstGeom prst="rect">
            <a:avLst/>
          </a:prstGeom>
          <a:solidFill>
            <a:srgbClr val="FFFF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53815B9-C3D4-964A-BBE8-DE87C5F4E0B8}"/>
              </a:ext>
            </a:extLst>
          </p:cNvPr>
          <p:cNvSpPr txBox="1"/>
          <p:nvPr/>
        </p:nvSpPr>
        <p:spPr>
          <a:xfrm>
            <a:off x="359436" y="3013501"/>
            <a:ext cx="3126259" cy="2308324"/>
          </a:xfrm>
          <a:prstGeom prst="rect">
            <a:avLst/>
          </a:prstGeom>
          <a:noFill/>
        </p:spPr>
        <p:txBody>
          <a:bodyPr wrap="square" rtlCol="0">
            <a:spAutoFit/>
          </a:bodyPr>
          <a:lstStyle/>
          <a:p>
            <a:r>
              <a:rPr lang="en-US" sz="2400" dirty="0" err="1">
                <a:latin typeface="Helvetica" pitchFamily="2" charset="0"/>
              </a:rPr>
              <a:t>Ev</a:t>
            </a:r>
            <a:r>
              <a:rPr lang="en-US" sz="2400" dirty="0">
                <a:latin typeface="Helvetica" pitchFamily="2" charset="0"/>
              </a:rPr>
              <a:t> seed production by adults:</a:t>
            </a:r>
          </a:p>
          <a:p>
            <a:r>
              <a:rPr lang="en-US" sz="2400" dirty="0">
                <a:latin typeface="Helvetica" pitchFamily="2" charset="0"/>
              </a:rPr>
              <a:t>𝜆</a:t>
            </a:r>
            <a:r>
              <a:rPr lang="en-US" sz="2400" baseline="-25000" dirty="0">
                <a:latin typeface="Helvetica" pitchFamily="2" charset="0"/>
              </a:rPr>
              <a:t>p</a:t>
            </a:r>
            <a:r>
              <a:rPr lang="en-US" sz="2400" dirty="0">
                <a:latin typeface="Helvetica" pitchFamily="2" charset="0"/>
              </a:rPr>
              <a:t> = 435</a:t>
            </a:r>
          </a:p>
          <a:p>
            <a:r>
              <a:rPr lang="en-US" sz="2400" dirty="0">
                <a:latin typeface="Helvetica" pitchFamily="2" charset="0"/>
              </a:rPr>
              <a:t>Assume for first-years:</a:t>
            </a:r>
          </a:p>
          <a:p>
            <a:r>
              <a:rPr lang="en-US" sz="2400" dirty="0">
                <a:latin typeface="Helvetica" pitchFamily="2" charset="0"/>
              </a:rPr>
              <a:t>𝜆</a:t>
            </a:r>
            <a:r>
              <a:rPr lang="en-US" sz="2400" baseline="-25000" dirty="0">
                <a:latin typeface="Helvetica" pitchFamily="2" charset="0"/>
              </a:rPr>
              <a:t>s</a:t>
            </a:r>
            <a:r>
              <a:rPr lang="en-US" sz="2400" dirty="0">
                <a:latin typeface="Helvetica" pitchFamily="2" charset="0"/>
              </a:rPr>
              <a:t> = 43.5</a:t>
            </a:r>
          </a:p>
        </p:txBody>
      </p:sp>
    </p:spTree>
    <p:extLst>
      <p:ext uri="{BB962C8B-B14F-4D97-AF65-F5344CB8AC3E}">
        <p14:creationId xmlns:p14="http://schemas.microsoft.com/office/powerpoint/2010/main" val="1753925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9A0F1-81E6-9145-943C-17A7A159C4B1}"/>
              </a:ext>
            </a:extLst>
          </p:cNvPr>
          <p:cNvSpPr>
            <a:spLocks noGrp="1"/>
          </p:cNvSpPr>
          <p:nvPr>
            <p:ph type="title"/>
          </p:nvPr>
        </p:nvSpPr>
        <p:spPr>
          <a:xfrm>
            <a:off x="839788" y="457200"/>
            <a:ext cx="10515600" cy="530225"/>
          </a:xfrm>
        </p:spPr>
        <p:txBody>
          <a:bodyPr>
            <a:normAutofit/>
          </a:bodyPr>
          <a:lstStyle/>
          <a:p>
            <a:r>
              <a:rPr lang="en-US" sz="3000" dirty="0"/>
              <a:t>Baseline seed production rates from field experiment</a:t>
            </a:r>
          </a:p>
        </p:txBody>
      </p:sp>
      <p:sp>
        <p:nvSpPr>
          <p:cNvPr id="4" name="Text Placeholder 3">
            <a:extLst>
              <a:ext uri="{FF2B5EF4-FFF2-40B4-BE49-F238E27FC236}">
                <a16:creationId xmlns:a16="http://schemas.microsoft.com/office/drawing/2014/main" id="{6BB400D0-65B6-944A-BB1B-B915B0C9F91E}"/>
              </a:ext>
            </a:extLst>
          </p:cNvPr>
          <p:cNvSpPr>
            <a:spLocks noGrp="1"/>
          </p:cNvSpPr>
          <p:nvPr>
            <p:ph type="body" sz="half" idx="2"/>
          </p:nvPr>
        </p:nvSpPr>
        <p:spPr>
          <a:xfrm>
            <a:off x="836612" y="1328350"/>
            <a:ext cx="4649788" cy="4910328"/>
          </a:xfrm>
        </p:spPr>
        <p:txBody>
          <a:bodyPr>
            <a:normAutofit/>
          </a:bodyPr>
          <a:lstStyle/>
          <a:p>
            <a:r>
              <a:rPr lang="en-US" sz="2400" b="1" dirty="0" err="1"/>
              <a:t>Mv</a:t>
            </a:r>
            <a:r>
              <a:rPr lang="en-US" sz="2400" b="1" dirty="0"/>
              <a:t> (𝜆</a:t>
            </a:r>
            <a:r>
              <a:rPr lang="en-US" sz="2400" b="1" baseline="-25000" dirty="0"/>
              <a:t>a</a:t>
            </a:r>
            <a:r>
              <a:rPr lang="en-US" sz="2400" b="1" dirty="0"/>
              <a:t>)</a:t>
            </a:r>
          </a:p>
          <a:p>
            <a:r>
              <a:rPr lang="en-US" sz="2400" dirty="0"/>
              <a:t>Plots with 3 </a:t>
            </a:r>
            <a:r>
              <a:rPr lang="en-US" sz="2400" dirty="0" err="1"/>
              <a:t>Mv</a:t>
            </a:r>
            <a:r>
              <a:rPr lang="en-US" sz="2400" dirty="0"/>
              <a:t> planted (7 plants total) and fungicide (n = 4 plots)</a:t>
            </a:r>
          </a:p>
          <a:p>
            <a:pPr marL="342900" indent="-342900">
              <a:buFont typeface="Arial" panose="020B0604020202020204" pitchFamily="34" charset="0"/>
              <a:buChar char="•"/>
            </a:pPr>
            <a:r>
              <a:rPr lang="en-US" sz="2400" dirty="0"/>
              <a:t>Seeds/tiller x tillers/plant</a:t>
            </a:r>
          </a:p>
          <a:p>
            <a:pPr marL="800100" lvl="1" indent="-342900">
              <a:buFont typeface="Arial" panose="020B0604020202020204" pitchFamily="34" charset="0"/>
              <a:buChar char="•"/>
            </a:pPr>
            <a:r>
              <a:rPr lang="en-US" sz="2200" dirty="0"/>
              <a:t>Assumes all tillers produce seeds</a:t>
            </a:r>
          </a:p>
          <a:p>
            <a:pPr marL="800100" lvl="1" indent="-342900">
              <a:buFont typeface="Arial" panose="020B0604020202020204" pitchFamily="34" charset="0"/>
              <a:buChar char="•"/>
            </a:pPr>
            <a:r>
              <a:rPr lang="en-US" sz="2200" dirty="0"/>
              <a:t>Ignores cleistogamous seeds</a:t>
            </a:r>
          </a:p>
          <a:p>
            <a:pPr marL="342900" indent="-342900">
              <a:buFont typeface="Arial" panose="020B0604020202020204" pitchFamily="34" charset="0"/>
              <a:buChar char="•"/>
            </a:pPr>
            <a:r>
              <a:rPr lang="en-US" sz="2400" dirty="0"/>
              <a:t>Seeds/g</a:t>
            </a:r>
          </a:p>
          <a:p>
            <a:pPr marL="800100" lvl="1" indent="-342900">
              <a:buFont typeface="Arial" panose="020B0604020202020204" pitchFamily="34" charset="0"/>
              <a:buChar char="•"/>
            </a:pPr>
            <a:r>
              <a:rPr lang="en-US" sz="2200" dirty="0"/>
              <a:t>Includes ~1-3 plants</a:t>
            </a:r>
          </a:p>
          <a:p>
            <a:pPr marL="800100" lvl="1" indent="-342900">
              <a:buFont typeface="Arial" panose="020B0604020202020204" pitchFamily="34" charset="0"/>
              <a:buChar char="•"/>
            </a:pPr>
            <a:r>
              <a:rPr lang="en-US" sz="2200" dirty="0"/>
              <a:t>Need to convert to plant</a:t>
            </a:r>
            <a:r>
              <a:rPr lang="en-US" sz="2200" baseline="30000" dirty="0"/>
              <a:t>-1</a:t>
            </a:r>
            <a:endParaRPr lang="en-US" sz="2200" dirty="0"/>
          </a:p>
          <a:p>
            <a:pPr marL="800100" lvl="1" indent="-342900">
              <a:buFont typeface="Arial" panose="020B0604020202020204" pitchFamily="34" charset="0"/>
              <a:buChar char="•"/>
            </a:pPr>
            <a:endParaRPr lang="en-US" sz="2200" dirty="0"/>
          </a:p>
          <a:p>
            <a:pPr marL="342900" indent="-342900">
              <a:buFont typeface="Arial" panose="020B0604020202020204" pitchFamily="34" charset="0"/>
              <a:buChar char="•"/>
            </a:pPr>
            <a:endParaRPr lang="en-US" sz="2400" dirty="0"/>
          </a:p>
        </p:txBody>
      </p:sp>
      <p:sp>
        <p:nvSpPr>
          <p:cNvPr id="5" name="Text Placeholder 3">
            <a:extLst>
              <a:ext uri="{FF2B5EF4-FFF2-40B4-BE49-F238E27FC236}">
                <a16:creationId xmlns:a16="http://schemas.microsoft.com/office/drawing/2014/main" id="{8FB033BA-7F65-3A4F-A7C2-CF0177F6D94E}"/>
              </a:ext>
            </a:extLst>
          </p:cNvPr>
          <p:cNvSpPr txBox="1">
            <a:spLocks/>
          </p:cNvSpPr>
          <p:nvPr/>
        </p:nvSpPr>
        <p:spPr>
          <a:xfrm>
            <a:off x="6705600" y="1328351"/>
            <a:ext cx="4649788" cy="491032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Helvetica" pitchFamily="2"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Helvetica" pitchFamily="2"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Helvetica" pitchFamily="2"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Helvetica" pitchFamily="2"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Helvetica" pitchFamily="2" charset="0"/>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2400" b="1" dirty="0" err="1"/>
              <a:t>Ev</a:t>
            </a:r>
            <a:r>
              <a:rPr lang="en-US" sz="2400" b="1" dirty="0"/>
              <a:t> (𝜆</a:t>
            </a:r>
            <a:r>
              <a:rPr lang="en-US" sz="2400" b="1" baseline="-25000" dirty="0"/>
              <a:t>p</a:t>
            </a:r>
            <a:r>
              <a:rPr lang="en-US" sz="2400" b="1" dirty="0"/>
              <a:t>)</a:t>
            </a:r>
          </a:p>
          <a:p>
            <a:r>
              <a:rPr lang="en-US" sz="2400" dirty="0"/>
              <a:t>Plots with 1 adult </a:t>
            </a:r>
            <a:r>
              <a:rPr lang="en-US" sz="2400" dirty="0" err="1"/>
              <a:t>Ev</a:t>
            </a:r>
            <a:r>
              <a:rPr lang="en-US" sz="2400" dirty="0"/>
              <a:t> and 3 </a:t>
            </a:r>
            <a:r>
              <a:rPr lang="en-US" sz="2400" dirty="0" err="1"/>
              <a:t>Ev</a:t>
            </a:r>
            <a:r>
              <a:rPr lang="en-US" sz="2400" dirty="0"/>
              <a:t> seedlings planted (7 plants total) and fungicide (n = 4 plots)</a:t>
            </a:r>
          </a:p>
          <a:p>
            <a:pPr marL="342900" indent="-342900">
              <a:buFont typeface="Arial" panose="020B0604020202020204" pitchFamily="34" charset="0"/>
              <a:buChar char="•"/>
            </a:pPr>
            <a:r>
              <a:rPr lang="en-US" sz="2400" dirty="0"/>
              <a:t>Seeds/plant</a:t>
            </a:r>
            <a:endParaRPr lang="en-US" sz="2200" dirty="0"/>
          </a:p>
          <a:p>
            <a:r>
              <a:rPr lang="en-US" sz="2400" dirty="0"/>
              <a:t>Plots with 1 adult </a:t>
            </a:r>
            <a:r>
              <a:rPr lang="en-US" sz="2400" dirty="0" err="1"/>
              <a:t>Ev</a:t>
            </a:r>
            <a:r>
              <a:rPr lang="en-US" sz="2400" dirty="0"/>
              <a:t> planted, </a:t>
            </a:r>
            <a:r>
              <a:rPr lang="en-US" sz="2400" dirty="0" err="1"/>
              <a:t>Mv</a:t>
            </a:r>
            <a:r>
              <a:rPr lang="en-US" sz="2400" dirty="0"/>
              <a:t> seeds, and litter treatment (n = 25 plots)</a:t>
            </a:r>
          </a:p>
          <a:p>
            <a:pPr marL="342900" indent="-342900">
              <a:buFont typeface="Arial" panose="020B0604020202020204" pitchFamily="34" charset="0"/>
              <a:buChar char="•"/>
            </a:pPr>
            <a:r>
              <a:rPr lang="en-US" sz="2400" dirty="0"/>
              <a:t>Seeds/plant</a:t>
            </a:r>
            <a:endParaRPr lang="en-US" sz="2200" dirty="0"/>
          </a:p>
          <a:p>
            <a:endParaRPr lang="en-US" sz="2400" dirty="0"/>
          </a:p>
          <a:p>
            <a:pPr marL="342900" indent="-342900">
              <a:buFont typeface="Arial" panose="020B0604020202020204" pitchFamily="34" charset="0"/>
              <a:buChar char="•"/>
            </a:pPr>
            <a:endParaRPr lang="en-US" sz="2400"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44B4934-6ABD-8C48-A73A-C9B5B3FD2C65}"/>
                  </a:ext>
                </a:extLst>
              </p:cNvPr>
              <p:cNvSpPr txBox="1"/>
              <p:nvPr/>
            </p:nvSpPr>
            <p:spPr>
              <a:xfrm>
                <a:off x="7047470" y="5720529"/>
                <a:ext cx="3698789" cy="763799"/>
              </a:xfrm>
              <a:prstGeom prst="rect">
                <a:avLst/>
              </a:prstGeom>
              <a:noFill/>
              <a:ln>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𝑓</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f>
                        <m:fPr>
                          <m:ctrlPr>
                            <a:rPr lang="en-US" sz="2400" b="0" i="1" smtClean="0">
                              <a:solidFill>
                                <a:schemeClr val="tx1"/>
                              </a:solidFill>
                              <a:latin typeface="Cambria Math" panose="02040503050406030204" pitchFamily="18" charset="0"/>
                            </a:rPr>
                          </m:ctrlPr>
                        </m:fPr>
                        <m:num>
                          <m:sSub>
                            <m:sSubPr>
                              <m:ctrlPr>
                                <a:rPr lang="en-US" sz="2400" b="0" i="1" smtClean="0">
                                  <a:solidFill>
                                    <a:schemeClr val="tx1"/>
                                  </a:solidFill>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𝜆</m:t>
                              </m:r>
                            </m:e>
                            <m:sub>
                              <m:r>
                                <a:rPr lang="en-US" sz="2400" b="0" i="1" smtClean="0">
                                  <a:solidFill>
                                    <a:schemeClr val="tx1"/>
                                  </a:solidFill>
                                  <a:latin typeface="Cambria Math" panose="02040503050406030204" pitchFamily="18" charset="0"/>
                                </a:rPr>
                                <m:t>𝑖</m:t>
                              </m:r>
                            </m:sub>
                          </m:sSub>
                        </m:num>
                        <m:den>
                          <m:r>
                            <a:rPr lang="en-US" sz="2400" b="0" i="1" smtClean="0">
                              <a:solidFill>
                                <a:schemeClr val="tx1"/>
                              </a:solidFill>
                              <a:latin typeface="Cambria Math" panose="02040503050406030204" pitchFamily="18" charset="0"/>
                            </a:rPr>
                            <m:t>1+</m:t>
                          </m:r>
                          <m:sSub>
                            <m:sSubPr>
                              <m:ctrlPr>
                                <a:rPr lang="en-US" sz="240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ea typeface="Cambria Math" panose="02040503050406030204" pitchFamily="18" charset="0"/>
                                </a:rPr>
                                <m:t>𝛼</m:t>
                              </m:r>
                            </m:e>
                            <m:sub>
                              <m:r>
                                <a:rPr lang="en-US" sz="2400" b="0" i="1" smtClean="0">
                                  <a:solidFill>
                                    <a:schemeClr val="tx1"/>
                                  </a:solidFill>
                                  <a:latin typeface="Cambria Math" panose="02040503050406030204" pitchFamily="18" charset="0"/>
                                </a:rPr>
                                <m:t>𝑖𝐵</m:t>
                              </m:r>
                            </m:sub>
                          </m:sSub>
                          <m:r>
                            <a:rPr lang="en-US" sz="2400" b="0" i="1" smtClean="0">
                              <a:solidFill>
                                <a:schemeClr val="tx1"/>
                              </a:solidFill>
                              <a:latin typeface="Cambria Math" panose="02040503050406030204" pitchFamily="18" charset="0"/>
                            </a:rPr>
                            <m:t>𝐵</m:t>
                          </m:r>
                        </m:den>
                      </m:f>
                    </m:oMath>
                  </m:oMathPara>
                </a14:m>
                <a:endParaRPr lang="en-US" sz="2400" dirty="0"/>
              </a:p>
            </p:txBody>
          </p:sp>
        </mc:Choice>
        <mc:Fallback xmlns="">
          <p:sp>
            <p:nvSpPr>
              <p:cNvPr id="6" name="TextBox 5">
                <a:extLst>
                  <a:ext uri="{FF2B5EF4-FFF2-40B4-BE49-F238E27FC236}">
                    <a16:creationId xmlns:a16="http://schemas.microsoft.com/office/drawing/2014/main" id="{144B4934-6ABD-8C48-A73A-C9B5B3FD2C65}"/>
                  </a:ext>
                </a:extLst>
              </p:cNvPr>
              <p:cNvSpPr txBox="1">
                <a:spLocks noRot="1" noChangeAspect="1" noMove="1" noResize="1" noEditPoints="1" noAdjustHandles="1" noChangeArrowheads="1" noChangeShapeType="1" noTextEdit="1"/>
              </p:cNvSpPr>
              <p:nvPr/>
            </p:nvSpPr>
            <p:spPr>
              <a:xfrm>
                <a:off x="7047470" y="5720529"/>
                <a:ext cx="3698789" cy="763799"/>
              </a:xfrm>
              <a:prstGeom prst="rect">
                <a:avLst/>
              </a:prstGeom>
              <a:blipFill>
                <a:blip r:embed="rId2"/>
                <a:stretch>
                  <a:fillRect t="-1613" b="-6452"/>
                </a:stretch>
              </a:blipFill>
              <a:ln>
                <a:noFill/>
              </a:ln>
            </p:spPr>
            <p:txBody>
              <a:bodyPr/>
              <a:lstStyle/>
              <a:p>
                <a:r>
                  <a:rPr lang="en-US">
                    <a:noFill/>
                  </a:rPr>
                  <a:t> </a:t>
                </a:r>
              </a:p>
            </p:txBody>
          </p:sp>
        </mc:Fallback>
      </mc:AlternateContent>
      <p:sp>
        <p:nvSpPr>
          <p:cNvPr id="7" name="TextBox 6">
            <a:extLst>
              <a:ext uri="{FF2B5EF4-FFF2-40B4-BE49-F238E27FC236}">
                <a16:creationId xmlns:a16="http://schemas.microsoft.com/office/drawing/2014/main" id="{9175462C-D6BF-5141-9010-163CD3EDBD2A}"/>
              </a:ext>
            </a:extLst>
          </p:cNvPr>
          <p:cNvSpPr txBox="1"/>
          <p:nvPr/>
        </p:nvSpPr>
        <p:spPr>
          <a:xfrm>
            <a:off x="1445741" y="5529649"/>
            <a:ext cx="5968313" cy="1200329"/>
          </a:xfrm>
          <a:prstGeom prst="rect">
            <a:avLst/>
          </a:prstGeom>
          <a:noFill/>
        </p:spPr>
        <p:txBody>
          <a:bodyPr wrap="square" rtlCol="0">
            <a:spAutoFit/>
          </a:bodyPr>
          <a:lstStyle/>
          <a:p>
            <a:r>
              <a:rPr lang="en-US" sz="2400" dirty="0">
                <a:latin typeface="Helvetica" pitchFamily="2" charset="0"/>
              </a:rPr>
              <a:t>Correct for background </a:t>
            </a:r>
            <a:r>
              <a:rPr lang="en-US" sz="2400" dirty="0" err="1">
                <a:latin typeface="Helvetica" pitchFamily="2" charset="0"/>
              </a:rPr>
              <a:t>Mv</a:t>
            </a:r>
            <a:r>
              <a:rPr lang="en-US" sz="2400" dirty="0">
                <a:latin typeface="Helvetica" pitchFamily="2" charset="0"/>
              </a:rPr>
              <a:t> biomass collected at one of four time points (choose one with the most variation in B):</a:t>
            </a:r>
          </a:p>
        </p:txBody>
      </p:sp>
    </p:spTree>
    <p:extLst>
      <p:ext uri="{BB962C8B-B14F-4D97-AF65-F5344CB8AC3E}">
        <p14:creationId xmlns:p14="http://schemas.microsoft.com/office/powerpoint/2010/main" val="2910569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9A0F1-81E6-9145-943C-17A7A159C4B1}"/>
              </a:ext>
            </a:extLst>
          </p:cNvPr>
          <p:cNvSpPr>
            <a:spLocks noGrp="1"/>
          </p:cNvSpPr>
          <p:nvPr>
            <p:ph type="title"/>
          </p:nvPr>
        </p:nvSpPr>
        <p:spPr>
          <a:xfrm>
            <a:off x="839788" y="457200"/>
            <a:ext cx="10515600" cy="530225"/>
          </a:xfrm>
        </p:spPr>
        <p:txBody>
          <a:bodyPr>
            <a:normAutofit/>
          </a:bodyPr>
          <a:lstStyle/>
          <a:p>
            <a:r>
              <a:rPr lang="en-US" sz="3000" dirty="0"/>
              <a:t>Competition coefficients</a:t>
            </a:r>
          </a:p>
        </p:txBody>
      </p:sp>
      <p:sp>
        <p:nvSpPr>
          <p:cNvPr id="4" name="Text Placeholder 3">
            <a:extLst>
              <a:ext uri="{FF2B5EF4-FFF2-40B4-BE49-F238E27FC236}">
                <a16:creationId xmlns:a16="http://schemas.microsoft.com/office/drawing/2014/main" id="{6BB400D0-65B6-944A-BB1B-B915B0C9F91E}"/>
              </a:ext>
            </a:extLst>
          </p:cNvPr>
          <p:cNvSpPr>
            <a:spLocks noGrp="1"/>
          </p:cNvSpPr>
          <p:nvPr>
            <p:ph type="body" sz="half" idx="2"/>
          </p:nvPr>
        </p:nvSpPr>
        <p:spPr>
          <a:xfrm>
            <a:off x="839788" y="1184831"/>
            <a:ext cx="10024977" cy="2205682"/>
          </a:xfrm>
        </p:spPr>
        <p:txBody>
          <a:bodyPr>
            <a:normAutofit/>
          </a:bodyPr>
          <a:lstStyle/>
          <a:p>
            <a:r>
              <a:rPr lang="en-US" sz="2400" dirty="0"/>
              <a:t>Same metrics for seed number as previous slide (fungicide plots)</a:t>
            </a:r>
          </a:p>
          <a:p>
            <a:pPr marL="342900" indent="-342900">
              <a:buFont typeface="Arial" panose="020B0604020202020204" pitchFamily="34" charset="0"/>
              <a:buChar char="•"/>
            </a:pPr>
            <a:r>
              <a:rPr lang="en-US" sz="2200" dirty="0"/>
              <a:t>j = </a:t>
            </a:r>
            <a:r>
              <a:rPr lang="en-US" sz="2200" dirty="0" err="1"/>
              <a:t>Mv</a:t>
            </a:r>
            <a:r>
              <a:rPr lang="en-US" sz="2200" dirty="0"/>
              <a:t>: planted density + background </a:t>
            </a:r>
            <a:r>
              <a:rPr lang="en-US" sz="2200" dirty="0" err="1"/>
              <a:t>Mv</a:t>
            </a:r>
            <a:r>
              <a:rPr lang="en-US" sz="2200" dirty="0"/>
              <a:t> biomass</a:t>
            </a:r>
          </a:p>
          <a:p>
            <a:pPr marL="342900" indent="-342900">
              <a:buFont typeface="Arial" panose="020B0604020202020204" pitchFamily="34" charset="0"/>
              <a:buChar char="•"/>
            </a:pPr>
            <a:r>
              <a:rPr lang="en-US" sz="2200" dirty="0"/>
              <a:t>j = </a:t>
            </a:r>
            <a:r>
              <a:rPr lang="en-US" sz="2200" dirty="0" err="1"/>
              <a:t>Ev</a:t>
            </a:r>
            <a:r>
              <a:rPr lang="en-US" sz="2200" dirty="0"/>
              <a:t> seedling: live density + background </a:t>
            </a:r>
            <a:r>
              <a:rPr lang="en-US" sz="2200" dirty="0" err="1"/>
              <a:t>Mv</a:t>
            </a:r>
            <a:r>
              <a:rPr lang="en-US" sz="2200" dirty="0"/>
              <a:t> biomass</a:t>
            </a:r>
          </a:p>
          <a:p>
            <a:pPr marL="342900" indent="-342900">
              <a:buFont typeface="Arial" panose="020B0604020202020204" pitchFamily="34" charset="0"/>
              <a:buChar char="•"/>
            </a:pPr>
            <a:r>
              <a:rPr lang="en-US" sz="2200" dirty="0"/>
              <a:t>j = </a:t>
            </a:r>
            <a:r>
              <a:rPr lang="en-US" sz="2200" dirty="0" err="1"/>
              <a:t>Ev</a:t>
            </a:r>
            <a:r>
              <a:rPr lang="en-US" sz="2200" dirty="0"/>
              <a:t> adult: live density + background </a:t>
            </a:r>
            <a:r>
              <a:rPr lang="en-US" sz="2200" dirty="0" err="1"/>
              <a:t>Mv</a:t>
            </a:r>
            <a:r>
              <a:rPr lang="en-US" sz="2200" dirty="0"/>
              <a:t> biomass</a:t>
            </a:r>
          </a:p>
          <a:p>
            <a:r>
              <a:rPr lang="en-US" sz="2200" dirty="0"/>
              <a:t>Use 𝛼</a:t>
            </a:r>
            <a:r>
              <a:rPr lang="en-US" sz="2200" baseline="-25000" dirty="0" err="1"/>
              <a:t>iB</a:t>
            </a:r>
            <a:r>
              <a:rPr lang="en-US" sz="2200" dirty="0"/>
              <a:t>, 𝜆</a:t>
            </a:r>
            <a:r>
              <a:rPr lang="en-US" sz="2200" baseline="-25000" dirty="0" err="1"/>
              <a:t>i</a:t>
            </a:r>
            <a:r>
              <a:rPr lang="en-US" sz="2200" dirty="0"/>
              <a:t>, </a:t>
            </a:r>
            <a:r>
              <a:rPr lang="en-US" sz="2200" i="1" dirty="0" err="1"/>
              <a:t>h</a:t>
            </a:r>
            <a:r>
              <a:rPr lang="en-US" sz="2200" i="1" baseline="-25000" dirty="0" err="1"/>
              <a:t>j</a:t>
            </a:r>
            <a:r>
              <a:rPr lang="en-US" sz="2200" i="1" dirty="0"/>
              <a:t>,</a:t>
            </a:r>
            <a:r>
              <a:rPr lang="en-US" sz="2200" dirty="0"/>
              <a:t> </a:t>
            </a:r>
            <a:r>
              <a:rPr lang="en-US" sz="2200" i="1" dirty="0" err="1"/>
              <a:t>m</a:t>
            </a:r>
            <a:r>
              <a:rPr lang="en-US" sz="2200" i="1" baseline="-25000" dirty="0" err="1"/>
              <a:t>p</a:t>
            </a:r>
            <a:r>
              <a:rPr lang="en-US" sz="2200" i="1" dirty="0"/>
              <a:t>,</a:t>
            </a:r>
            <a:r>
              <a:rPr lang="en-US" sz="2200" dirty="0"/>
              <a:t> and </a:t>
            </a:r>
            <a:r>
              <a:rPr lang="en-US" sz="2200" i="1" dirty="0" err="1"/>
              <a:t>g</a:t>
            </a:r>
            <a:r>
              <a:rPr lang="en-US" sz="2200" i="1" baseline="-25000" dirty="0" err="1"/>
              <a:t>j</a:t>
            </a:r>
            <a:r>
              <a:rPr lang="en-US" sz="2200" i="1" dirty="0"/>
              <a:t> </a:t>
            </a:r>
            <a:r>
              <a:rPr lang="en-US" sz="2200" dirty="0"/>
              <a:t>from previous analyses</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412D26A-9919-BF4B-99A5-C538BAB37304}"/>
                  </a:ext>
                </a:extLst>
              </p:cNvPr>
              <p:cNvSpPr txBox="1"/>
              <p:nvPr/>
            </p:nvSpPr>
            <p:spPr>
              <a:xfrm>
                <a:off x="743966" y="3534033"/>
                <a:ext cx="6033351" cy="957634"/>
              </a:xfrm>
              <a:prstGeom prst="rect">
                <a:avLst/>
              </a:prstGeom>
              <a:noFill/>
              <a:ln>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000" i="1" smtClean="0">
                              <a:latin typeface="Cambria Math" panose="02040503050406030204" pitchFamily="18" charset="0"/>
                            </a:rPr>
                          </m:ctrlPr>
                        </m:sSubPr>
                        <m:e>
                          <m:r>
                            <a:rPr lang="en-US" sz="3000" b="0" i="1" smtClean="0">
                              <a:latin typeface="Cambria Math" panose="02040503050406030204" pitchFamily="18" charset="0"/>
                            </a:rPr>
                            <m:t>𝑓</m:t>
                          </m:r>
                        </m:e>
                        <m:sub>
                          <m:r>
                            <a:rPr lang="en-US" sz="3000" b="0" i="1" smtClean="0">
                              <a:latin typeface="Cambria Math" panose="02040503050406030204" pitchFamily="18" charset="0"/>
                              <a:ea typeface="Cambria Math" panose="02040503050406030204" pitchFamily="18" charset="0"/>
                            </a:rPr>
                            <m:t>𝑖</m:t>
                          </m:r>
                        </m:sub>
                      </m:sSub>
                      <m:r>
                        <a:rPr lang="en-US" sz="3000" b="0" i="1" smtClean="0">
                          <a:latin typeface="Cambria Math" panose="02040503050406030204" pitchFamily="18" charset="0"/>
                        </a:rPr>
                        <m:t>(</m:t>
                      </m:r>
                      <m:r>
                        <a:rPr lang="en-US" sz="3000" b="0" i="1" smtClean="0">
                          <a:latin typeface="Cambria Math" panose="02040503050406030204" pitchFamily="18" charset="0"/>
                        </a:rPr>
                        <m:t>𝑡</m:t>
                      </m:r>
                      <m:r>
                        <a:rPr lang="en-US" sz="3000" b="0" i="1" smtClean="0">
                          <a:latin typeface="Cambria Math" panose="02040503050406030204" pitchFamily="18" charset="0"/>
                        </a:rPr>
                        <m:t>)=</m:t>
                      </m:r>
                      <m:f>
                        <m:fPr>
                          <m:ctrlPr>
                            <a:rPr lang="en-US" sz="3000" b="0" i="1" smtClean="0">
                              <a:solidFill>
                                <a:schemeClr val="tx1"/>
                              </a:solidFill>
                              <a:latin typeface="Cambria Math" panose="02040503050406030204" pitchFamily="18" charset="0"/>
                            </a:rPr>
                          </m:ctrlPr>
                        </m:fPr>
                        <m:num>
                          <m:sSub>
                            <m:sSubPr>
                              <m:ctrlPr>
                                <a:rPr lang="en-US" sz="3000" b="0" i="1" smtClean="0">
                                  <a:solidFill>
                                    <a:schemeClr val="tx1"/>
                                  </a:solidFill>
                                  <a:latin typeface="Cambria Math" panose="02040503050406030204" pitchFamily="18" charset="0"/>
                                </a:rPr>
                              </m:ctrlPr>
                            </m:sSubPr>
                            <m:e>
                              <m:r>
                                <a:rPr lang="en-US" sz="3000" i="1" smtClean="0">
                                  <a:latin typeface="Cambria Math" panose="02040503050406030204" pitchFamily="18" charset="0"/>
                                  <a:ea typeface="Cambria Math" panose="02040503050406030204" pitchFamily="18" charset="0"/>
                                </a:rPr>
                                <m:t>𝜆</m:t>
                              </m:r>
                            </m:e>
                            <m:sub>
                              <m:r>
                                <a:rPr lang="en-US" sz="3000" b="0" i="1" smtClean="0">
                                  <a:solidFill>
                                    <a:schemeClr val="tx1"/>
                                  </a:solidFill>
                                  <a:latin typeface="Cambria Math" panose="02040503050406030204" pitchFamily="18" charset="0"/>
                                </a:rPr>
                                <m:t>𝑖</m:t>
                              </m:r>
                            </m:sub>
                          </m:sSub>
                        </m:num>
                        <m:den>
                          <m:r>
                            <a:rPr lang="en-US" sz="3000" b="0" i="1" smtClean="0">
                              <a:solidFill>
                                <a:schemeClr val="tx1"/>
                              </a:solidFill>
                              <a:latin typeface="Cambria Math" panose="02040503050406030204" pitchFamily="18" charset="0"/>
                            </a:rPr>
                            <m:t>1+</m:t>
                          </m:r>
                          <m:sSub>
                            <m:sSubPr>
                              <m:ctrlPr>
                                <a:rPr lang="en-US" sz="3000" i="1">
                                  <a:solidFill>
                                    <a:schemeClr val="tx1"/>
                                  </a:solidFill>
                                  <a:latin typeface="Cambria Math" panose="02040503050406030204" pitchFamily="18" charset="0"/>
                                </a:rPr>
                              </m:ctrlPr>
                            </m:sSubPr>
                            <m:e>
                              <m:r>
                                <a:rPr lang="en-US" sz="3000" b="0" i="1" smtClean="0">
                                  <a:solidFill>
                                    <a:schemeClr val="tx1"/>
                                  </a:solidFill>
                                  <a:latin typeface="Cambria Math" panose="02040503050406030204" pitchFamily="18" charset="0"/>
                                  <a:ea typeface="Cambria Math" panose="02040503050406030204" pitchFamily="18" charset="0"/>
                                </a:rPr>
                                <m:t>𝛼</m:t>
                              </m:r>
                            </m:e>
                            <m:sub>
                              <m:r>
                                <a:rPr lang="en-US" sz="3000" b="0" i="1" smtClean="0">
                                  <a:solidFill>
                                    <a:schemeClr val="tx1"/>
                                  </a:solidFill>
                                  <a:latin typeface="Cambria Math" panose="02040503050406030204" pitchFamily="18" charset="0"/>
                                </a:rPr>
                                <m:t>𝑖𝑎</m:t>
                              </m:r>
                            </m:sub>
                          </m:sSub>
                          <m:sSub>
                            <m:sSubPr>
                              <m:ctrlPr>
                                <a:rPr lang="en-US" sz="3000" i="1" smtClean="0">
                                  <a:solidFill>
                                    <a:schemeClr val="tx1"/>
                                  </a:solidFill>
                                  <a:latin typeface="Cambria Math" panose="02040503050406030204" pitchFamily="18" charset="0"/>
                                </a:rPr>
                              </m:ctrlPr>
                            </m:sSubPr>
                            <m:e>
                              <m:r>
                                <a:rPr lang="en-US" sz="3000" b="0" i="1" smtClean="0">
                                  <a:solidFill>
                                    <a:schemeClr val="tx1"/>
                                  </a:solidFill>
                                  <a:latin typeface="Cambria Math" panose="02040503050406030204" pitchFamily="18" charset="0"/>
                                </a:rPr>
                                <m:t>𝑔</m:t>
                              </m:r>
                            </m:e>
                            <m:sub>
                              <m:r>
                                <a:rPr lang="en-US" sz="3000" b="0" i="1" smtClean="0">
                                  <a:solidFill>
                                    <a:schemeClr val="tx1"/>
                                  </a:solidFill>
                                  <a:latin typeface="Cambria Math" panose="02040503050406030204" pitchFamily="18" charset="0"/>
                                </a:rPr>
                                <m:t>𝑎</m:t>
                              </m:r>
                            </m:sub>
                          </m:sSub>
                          <m:sSub>
                            <m:sSubPr>
                              <m:ctrlPr>
                                <a:rPr lang="en-US" sz="3000" i="1" smtClean="0">
                                  <a:solidFill>
                                    <a:schemeClr val="tx1"/>
                                  </a:solidFill>
                                  <a:latin typeface="Cambria Math" panose="02040503050406030204" pitchFamily="18" charset="0"/>
                                </a:rPr>
                              </m:ctrlPr>
                            </m:sSubPr>
                            <m:e>
                              <m:sSub>
                                <m:sSubPr>
                                  <m:ctrlPr>
                                    <a:rPr lang="en-US" sz="3000" b="0" i="1" smtClean="0">
                                      <a:solidFill>
                                        <a:schemeClr val="tx1"/>
                                      </a:solidFill>
                                      <a:latin typeface="Cambria Math" panose="02040503050406030204" pitchFamily="18" charset="0"/>
                                    </a:rPr>
                                  </m:ctrlPr>
                                </m:sSubPr>
                                <m:e>
                                  <m:r>
                                    <a:rPr lang="en-US" sz="3000" b="0" i="1" smtClean="0">
                                      <a:solidFill>
                                        <a:schemeClr val="tx1"/>
                                      </a:solidFill>
                                      <a:latin typeface="Cambria Math" panose="02040503050406030204" pitchFamily="18" charset="0"/>
                                    </a:rPr>
                                    <m:t>h</m:t>
                                  </m:r>
                                </m:e>
                                <m:sub>
                                  <m:r>
                                    <a:rPr lang="en-US" sz="3000" b="0" i="1" smtClean="0">
                                      <a:solidFill>
                                        <a:schemeClr val="tx1"/>
                                      </a:solidFill>
                                      <a:latin typeface="Cambria Math" panose="02040503050406030204" pitchFamily="18" charset="0"/>
                                    </a:rPr>
                                    <m:t>𝑎</m:t>
                                  </m:r>
                                </m:sub>
                              </m:sSub>
                              <m:r>
                                <a:rPr lang="en-US" sz="3000" b="0" i="1" smtClean="0">
                                  <a:solidFill>
                                    <a:schemeClr val="tx1"/>
                                  </a:solidFill>
                                  <a:latin typeface="Cambria Math" panose="02040503050406030204" pitchFamily="18" charset="0"/>
                                </a:rPr>
                                <m:t>𝑁</m:t>
                              </m:r>
                            </m:e>
                            <m:sub>
                              <m:r>
                                <a:rPr lang="en-US" sz="3000" b="0" i="1" smtClean="0">
                                  <a:solidFill>
                                    <a:schemeClr val="tx1"/>
                                  </a:solidFill>
                                  <a:latin typeface="Cambria Math" panose="02040503050406030204" pitchFamily="18" charset="0"/>
                                </a:rPr>
                                <m:t>𝑎</m:t>
                              </m:r>
                            </m:sub>
                          </m:sSub>
                          <m:d>
                            <m:dPr>
                              <m:ctrlPr>
                                <a:rPr lang="en-US" sz="3000" b="0" i="1" smtClean="0">
                                  <a:solidFill>
                                    <a:schemeClr val="tx1"/>
                                  </a:solidFill>
                                  <a:latin typeface="Cambria Math" panose="02040503050406030204" pitchFamily="18" charset="0"/>
                                </a:rPr>
                              </m:ctrlPr>
                            </m:dPr>
                            <m:e>
                              <m:r>
                                <a:rPr lang="en-US" sz="3000" b="0" i="1" smtClean="0">
                                  <a:solidFill>
                                    <a:schemeClr val="tx1"/>
                                  </a:solidFill>
                                  <a:latin typeface="Cambria Math" panose="02040503050406030204" pitchFamily="18" charset="0"/>
                                </a:rPr>
                                <m:t>𝑡</m:t>
                              </m:r>
                            </m:e>
                          </m:d>
                          <m:r>
                            <a:rPr lang="en-US" sz="3000" b="0" i="1" smtClean="0">
                              <a:solidFill>
                                <a:schemeClr val="tx1"/>
                              </a:solidFill>
                              <a:latin typeface="Cambria Math" panose="02040503050406030204" pitchFamily="18" charset="0"/>
                            </a:rPr>
                            <m:t>+</m:t>
                          </m:r>
                          <m:sSub>
                            <m:sSubPr>
                              <m:ctrlPr>
                                <a:rPr lang="en-US" sz="3000" i="1" smtClean="0">
                                  <a:solidFill>
                                    <a:schemeClr val="tx1"/>
                                  </a:solidFill>
                                  <a:latin typeface="Cambria Math" panose="02040503050406030204" pitchFamily="18" charset="0"/>
                                </a:rPr>
                              </m:ctrlPr>
                            </m:sSubPr>
                            <m:e>
                              <m:r>
                                <a:rPr lang="en-US" sz="3000" b="0" i="1" smtClean="0">
                                  <a:solidFill>
                                    <a:schemeClr val="tx1"/>
                                  </a:solidFill>
                                  <a:latin typeface="Cambria Math" panose="02040503050406030204" pitchFamily="18" charset="0"/>
                                  <a:ea typeface="Cambria Math" panose="02040503050406030204" pitchFamily="18" charset="0"/>
                                </a:rPr>
                                <m:t>𝛼</m:t>
                              </m:r>
                            </m:e>
                            <m:sub>
                              <m:r>
                                <a:rPr lang="en-US" sz="3000" b="0" i="1" smtClean="0">
                                  <a:solidFill>
                                    <a:schemeClr val="tx1"/>
                                  </a:solidFill>
                                  <a:latin typeface="Cambria Math" panose="02040503050406030204" pitchFamily="18" charset="0"/>
                                </a:rPr>
                                <m:t>𝑖𝐵</m:t>
                              </m:r>
                            </m:sub>
                          </m:sSub>
                          <m:r>
                            <a:rPr lang="en-US" sz="3000" i="1" smtClean="0">
                              <a:solidFill>
                                <a:schemeClr val="tx1"/>
                              </a:solidFill>
                              <a:latin typeface="Cambria Math" panose="02040503050406030204" pitchFamily="18" charset="0"/>
                            </a:rPr>
                            <m:t>𝐵</m:t>
                          </m:r>
                          <m:d>
                            <m:dPr>
                              <m:ctrlPr>
                                <a:rPr lang="en-US" sz="3000" b="0" i="1" smtClean="0">
                                  <a:solidFill>
                                    <a:schemeClr val="tx1"/>
                                  </a:solidFill>
                                  <a:latin typeface="Cambria Math" panose="02040503050406030204" pitchFamily="18" charset="0"/>
                                </a:rPr>
                              </m:ctrlPr>
                            </m:dPr>
                            <m:e>
                              <m:r>
                                <a:rPr lang="en-US" sz="3000" b="0" i="1" smtClean="0">
                                  <a:solidFill>
                                    <a:schemeClr val="tx1"/>
                                  </a:solidFill>
                                  <a:latin typeface="Cambria Math" panose="02040503050406030204" pitchFamily="18" charset="0"/>
                                </a:rPr>
                                <m:t>𝑡</m:t>
                              </m:r>
                            </m:e>
                          </m:d>
                        </m:den>
                      </m:f>
                    </m:oMath>
                  </m:oMathPara>
                </a14:m>
                <a:endParaRPr lang="en-US" sz="3000" dirty="0"/>
              </a:p>
            </p:txBody>
          </p:sp>
        </mc:Choice>
        <mc:Fallback xmlns="">
          <p:sp>
            <p:nvSpPr>
              <p:cNvPr id="6" name="TextBox 5">
                <a:extLst>
                  <a:ext uri="{FF2B5EF4-FFF2-40B4-BE49-F238E27FC236}">
                    <a16:creationId xmlns:a16="http://schemas.microsoft.com/office/drawing/2014/main" id="{9412D26A-9919-BF4B-99A5-C538BAB37304}"/>
                  </a:ext>
                </a:extLst>
              </p:cNvPr>
              <p:cNvSpPr txBox="1">
                <a:spLocks noRot="1" noChangeAspect="1" noMove="1" noResize="1" noEditPoints="1" noAdjustHandles="1" noChangeArrowheads="1" noChangeShapeType="1" noTextEdit="1"/>
              </p:cNvSpPr>
              <p:nvPr/>
            </p:nvSpPr>
            <p:spPr>
              <a:xfrm>
                <a:off x="743966" y="3534033"/>
                <a:ext cx="6033351" cy="957634"/>
              </a:xfrm>
              <a:prstGeom prst="rect">
                <a:avLst/>
              </a:prstGeom>
              <a:blipFill>
                <a:blip r:embed="rId2"/>
                <a:stretch>
                  <a:fillRect l="-1891" t="-1299" b="-10390"/>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4BFBC9E-B4C3-9B48-98DB-D6201BD2DBC1}"/>
                  </a:ext>
                </a:extLst>
              </p:cNvPr>
              <p:cNvSpPr txBox="1"/>
              <p:nvPr/>
            </p:nvSpPr>
            <p:spPr>
              <a:xfrm>
                <a:off x="743967" y="5615635"/>
                <a:ext cx="6033350" cy="1005403"/>
              </a:xfrm>
              <a:prstGeom prst="rect">
                <a:avLst/>
              </a:prstGeom>
              <a:noFill/>
              <a:ln>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000" i="1" smtClean="0">
                              <a:latin typeface="Cambria Math" panose="02040503050406030204" pitchFamily="18" charset="0"/>
                            </a:rPr>
                          </m:ctrlPr>
                        </m:sSubPr>
                        <m:e>
                          <m:r>
                            <a:rPr lang="en-US" sz="3000" b="0" i="1" smtClean="0">
                              <a:latin typeface="Cambria Math" panose="02040503050406030204" pitchFamily="18" charset="0"/>
                            </a:rPr>
                            <m:t>𝑓</m:t>
                          </m:r>
                        </m:e>
                        <m:sub>
                          <m:r>
                            <a:rPr lang="en-US" sz="3000" b="0" i="1" smtClean="0">
                              <a:latin typeface="Cambria Math" panose="02040503050406030204" pitchFamily="18" charset="0"/>
                              <a:ea typeface="Cambria Math" panose="02040503050406030204" pitchFamily="18" charset="0"/>
                            </a:rPr>
                            <m:t>𝑖</m:t>
                          </m:r>
                        </m:sub>
                      </m:sSub>
                      <m:r>
                        <a:rPr lang="en-US" sz="3000" b="0" i="1" smtClean="0">
                          <a:latin typeface="Cambria Math" panose="02040503050406030204" pitchFamily="18" charset="0"/>
                        </a:rPr>
                        <m:t>(</m:t>
                      </m:r>
                      <m:r>
                        <a:rPr lang="en-US" sz="3000" b="0" i="1" smtClean="0">
                          <a:latin typeface="Cambria Math" panose="02040503050406030204" pitchFamily="18" charset="0"/>
                        </a:rPr>
                        <m:t>𝑡</m:t>
                      </m:r>
                      <m:r>
                        <a:rPr lang="en-US" sz="3000" b="0" i="1" smtClean="0">
                          <a:latin typeface="Cambria Math" panose="02040503050406030204" pitchFamily="18" charset="0"/>
                        </a:rPr>
                        <m:t>)=</m:t>
                      </m:r>
                      <m:f>
                        <m:fPr>
                          <m:ctrlPr>
                            <a:rPr lang="en-US" sz="3000" b="0" i="1" smtClean="0">
                              <a:solidFill>
                                <a:schemeClr val="tx1"/>
                              </a:solidFill>
                              <a:latin typeface="Cambria Math" panose="02040503050406030204" pitchFamily="18" charset="0"/>
                            </a:rPr>
                          </m:ctrlPr>
                        </m:fPr>
                        <m:num>
                          <m:sSub>
                            <m:sSubPr>
                              <m:ctrlPr>
                                <a:rPr lang="en-US" sz="3000" b="0" i="1" smtClean="0">
                                  <a:solidFill>
                                    <a:schemeClr val="tx1"/>
                                  </a:solidFill>
                                  <a:latin typeface="Cambria Math" panose="02040503050406030204" pitchFamily="18" charset="0"/>
                                </a:rPr>
                              </m:ctrlPr>
                            </m:sSubPr>
                            <m:e>
                              <m:r>
                                <a:rPr lang="en-US" sz="3000" i="1" smtClean="0">
                                  <a:latin typeface="Cambria Math" panose="02040503050406030204" pitchFamily="18" charset="0"/>
                                  <a:ea typeface="Cambria Math" panose="02040503050406030204" pitchFamily="18" charset="0"/>
                                </a:rPr>
                                <m:t>𝜆</m:t>
                              </m:r>
                            </m:e>
                            <m:sub>
                              <m:r>
                                <a:rPr lang="en-US" sz="3000" b="0" i="1" smtClean="0">
                                  <a:solidFill>
                                    <a:schemeClr val="tx1"/>
                                  </a:solidFill>
                                  <a:latin typeface="Cambria Math" panose="02040503050406030204" pitchFamily="18" charset="0"/>
                                </a:rPr>
                                <m:t>𝑖</m:t>
                              </m:r>
                            </m:sub>
                          </m:sSub>
                        </m:num>
                        <m:den>
                          <m:r>
                            <a:rPr lang="en-US" sz="3000" b="0" i="1" smtClean="0">
                              <a:solidFill>
                                <a:schemeClr val="tx1"/>
                              </a:solidFill>
                              <a:latin typeface="Cambria Math" panose="02040503050406030204" pitchFamily="18" charset="0"/>
                            </a:rPr>
                            <m:t>1+</m:t>
                          </m:r>
                          <m:sSub>
                            <m:sSubPr>
                              <m:ctrlPr>
                                <a:rPr lang="en-US" sz="3000" i="1" smtClean="0">
                                  <a:solidFill>
                                    <a:schemeClr val="tx1"/>
                                  </a:solidFill>
                                  <a:latin typeface="Cambria Math" panose="02040503050406030204" pitchFamily="18" charset="0"/>
                                </a:rPr>
                              </m:ctrlPr>
                            </m:sSubPr>
                            <m:e>
                              <m:r>
                                <a:rPr lang="en-US" sz="3000" b="0" i="1" smtClean="0">
                                  <a:solidFill>
                                    <a:schemeClr val="tx1"/>
                                  </a:solidFill>
                                  <a:latin typeface="Cambria Math" panose="02040503050406030204" pitchFamily="18" charset="0"/>
                                  <a:ea typeface="Cambria Math" panose="02040503050406030204" pitchFamily="18" charset="0"/>
                                </a:rPr>
                                <m:t>𝛼</m:t>
                              </m:r>
                            </m:e>
                            <m:sub>
                              <m:r>
                                <a:rPr lang="en-US" sz="3000" b="0" i="1" smtClean="0">
                                  <a:solidFill>
                                    <a:schemeClr val="tx1"/>
                                  </a:solidFill>
                                  <a:latin typeface="Cambria Math" panose="02040503050406030204" pitchFamily="18" charset="0"/>
                                </a:rPr>
                                <m:t>𝑖𝑝</m:t>
                              </m:r>
                            </m:sub>
                          </m:sSub>
                          <m:sSub>
                            <m:sSubPr>
                              <m:ctrlPr>
                                <a:rPr lang="en-US" sz="3000" b="0" i="1" smtClean="0">
                                  <a:solidFill>
                                    <a:schemeClr val="tx1"/>
                                  </a:solidFill>
                                  <a:latin typeface="Cambria Math" panose="02040503050406030204" pitchFamily="18" charset="0"/>
                                </a:rPr>
                              </m:ctrlPr>
                            </m:sSubPr>
                            <m:e>
                              <m:r>
                                <a:rPr lang="en-US" sz="3000" b="0" i="1" smtClean="0">
                                  <a:solidFill>
                                    <a:schemeClr val="tx1"/>
                                  </a:solidFill>
                                  <a:latin typeface="Cambria Math" panose="02040503050406030204" pitchFamily="18" charset="0"/>
                                </a:rPr>
                                <m:t>𝑚</m:t>
                              </m:r>
                            </m:e>
                            <m:sub>
                              <m:r>
                                <a:rPr lang="en-US" sz="3000" b="0" i="1" smtClean="0">
                                  <a:solidFill>
                                    <a:schemeClr val="tx1"/>
                                  </a:solidFill>
                                  <a:latin typeface="Cambria Math" panose="02040503050406030204" pitchFamily="18" charset="0"/>
                                </a:rPr>
                                <m:t>𝑝</m:t>
                              </m:r>
                            </m:sub>
                          </m:sSub>
                          <m:sSub>
                            <m:sSubPr>
                              <m:ctrlPr>
                                <a:rPr lang="en-US" sz="3000" i="1" smtClean="0">
                                  <a:solidFill>
                                    <a:schemeClr val="tx1"/>
                                  </a:solidFill>
                                  <a:latin typeface="Cambria Math" panose="02040503050406030204" pitchFamily="18" charset="0"/>
                                </a:rPr>
                              </m:ctrlPr>
                            </m:sSubPr>
                            <m:e>
                              <m:r>
                                <a:rPr lang="en-US" sz="3000" b="0" i="1" smtClean="0">
                                  <a:solidFill>
                                    <a:schemeClr val="tx1"/>
                                  </a:solidFill>
                                  <a:latin typeface="Cambria Math" panose="02040503050406030204" pitchFamily="18" charset="0"/>
                                </a:rPr>
                                <m:t>𝑁</m:t>
                              </m:r>
                            </m:e>
                            <m:sub>
                              <m:r>
                                <a:rPr lang="en-US" sz="3000" b="0" i="1" smtClean="0">
                                  <a:solidFill>
                                    <a:schemeClr val="tx1"/>
                                  </a:solidFill>
                                  <a:latin typeface="Cambria Math" panose="02040503050406030204" pitchFamily="18" charset="0"/>
                                </a:rPr>
                                <m:t>𝑝</m:t>
                              </m:r>
                            </m:sub>
                          </m:sSub>
                          <m:d>
                            <m:dPr>
                              <m:ctrlPr>
                                <a:rPr lang="en-US" sz="3000" b="0" i="1" smtClean="0">
                                  <a:solidFill>
                                    <a:schemeClr val="tx1"/>
                                  </a:solidFill>
                                  <a:latin typeface="Cambria Math" panose="02040503050406030204" pitchFamily="18" charset="0"/>
                                </a:rPr>
                              </m:ctrlPr>
                            </m:dPr>
                            <m:e>
                              <m:r>
                                <a:rPr lang="en-US" sz="3000" b="0" i="1" smtClean="0">
                                  <a:solidFill>
                                    <a:schemeClr val="tx1"/>
                                  </a:solidFill>
                                  <a:latin typeface="Cambria Math" panose="02040503050406030204" pitchFamily="18" charset="0"/>
                                </a:rPr>
                                <m:t>𝑡</m:t>
                              </m:r>
                            </m:e>
                          </m:d>
                          <m:r>
                            <a:rPr lang="en-US" sz="3000" b="0" i="1" smtClean="0">
                              <a:solidFill>
                                <a:schemeClr val="tx1"/>
                              </a:solidFill>
                              <a:latin typeface="Cambria Math" panose="02040503050406030204" pitchFamily="18" charset="0"/>
                            </a:rPr>
                            <m:t>+</m:t>
                          </m:r>
                          <m:sSub>
                            <m:sSubPr>
                              <m:ctrlPr>
                                <a:rPr lang="en-US" sz="3000" i="1" smtClean="0">
                                  <a:solidFill>
                                    <a:schemeClr val="tx1"/>
                                  </a:solidFill>
                                  <a:latin typeface="Cambria Math" panose="02040503050406030204" pitchFamily="18" charset="0"/>
                                </a:rPr>
                              </m:ctrlPr>
                            </m:sSubPr>
                            <m:e>
                              <m:r>
                                <a:rPr lang="en-US" sz="3000" b="0" i="1" smtClean="0">
                                  <a:solidFill>
                                    <a:schemeClr val="tx1"/>
                                  </a:solidFill>
                                  <a:latin typeface="Cambria Math" panose="02040503050406030204" pitchFamily="18" charset="0"/>
                                  <a:ea typeface="Cambria Math" panose="02040503050406030204" pitchFamily="18" charset="0"/>
                                </a:rPr>
                                <m:t>𝛼</m:t>
                              </m:r>
                            </m:e>
                            <m:sub>
                              <m:r>
                                <a:rPr lang="en-US" sz="3000" b="0" i="1" smtClean="0">
                                  <a:solidFill>
                                    <a:schemeClr val="tx1"/>
                                  </a:solidFill>
                                  <a:latin typeface="Cambria Math" panose="02040503050406030204" pitchFamily="18" charset="0"/>
                                </a:rPr>
                                <m:t>𝑖𝐵</m:t>
                              </m:r>
                            </m:sub>
                          </m:sSub>
                          <m:r>
                            <a:rPr lang="en-US" sz="3000" i="1" smtClean="0">
                              <a:solidFill>
                                <a:schemeClr val="tx1"/>
                              </a:solidFill>
                              <a:latin typeface="Cambria Math" panose="02040503050406030204" pitchFamily="18" charset="0"/>
                            </a:rPr>
                            <m:t>𝐵</m:t>
                          </m:r>
                          <m:d>
                            <m:dPr>
                              <m:ctrlPr>
                                <a:rPr lang="en-US" sz="3000" b="0" i="1" smtClean="0">
                                  <a:solidFill>
                                    <a:schemeClr val="tx1"/>
                                  </a:solidFill>
                                  <a:latin typeface="Cambria Math" panose="02040503050406030204" pitchFamily="18" charset="0"/>
                                </a:rPr>
                              </m:ctrlPr>
                            </m:dPr>
                            <m:e>
                              <m:r>
                                <a:rPr lang="en-US" sz="3000" b="0" i="1" smtClean="0">
                                  <a:solidFill>
                                    <a:schemeClr val="tx1"/>
                                  </a:solidFill>
                                  <a:latin typeface="Cambria Math" panose="02040503050406030204" pitchFamily="18" charset="0"/>
                                </a:rPr>
                                <m:t>𝑡</m:t>
                              </m:r>
                            </m:e>
                          </m:d>
                        </m:den>
                      </m:f>
                    </m:oMath>
                  </m:oMathPara>
                </a14:m>
                <a:endParaRPr lang="en-US" sz="3000" dirty="0"/>
              </a:p>
            </p:txBody>
          </p:sp>
        </mc:Choice>
        <mc:Fallback xmlns="">
          <p:sp>
            <p:nvSpPr>
              <p:cNvPr id="7" name="TextBox 6">
                <a:extLst>
                  <a:ext uri="{FF2B5EF4-FFF2-40B4-BE49-F238E27FC236}">
                    <a16:creationId xmlns:a16="http://schemas.microsoft.com/office/drawing/2014/main" id="{74BFBC9E-B4C3-9B48-98DB-D6201BD2DBC1}"/>
                  </a:ext>
                </a:extLst>
              </p:cNvPr>
              <p:cNvSpPr txBox="1">
                <a:spLocks noRot="1" noChangeAspect="1" noMove="1" noResize="1" noEditPoints="1" noAdjustHandles="1" noChangeArrowheads="1" noChangeShapeType="1" noTextEdit="1"/>
              </p:cNvSpPr>
              <p:nvPr/>
            </p:nvSpPr>
            <p:spPr>
              <a:xfrm>
                <a:off x="743967" y="5615635"/>
                <a:ext cx="6033350" cy="1005403"/>
              </a:xfrm>
              <a:prstGeom prst="rect">
                <a:avLst/>
              </a:prstGeom>
              <a:blipFill>
                <a:blip r:embed="rId3"/>
                <a:stretch>
                  <a:fillRect b="-8750"/>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2E48740-F61B-9F48-B4DC-D74E108D176A}"/>
                  </a:ext>
                </a:extLst>
              </p:cNvPr>
              <p:cNvSpPr txBox="1"/>
              <p:nvPr/>
            </p:nvSpPr>
            <p:spPr>
              <a:xfrm>
                <a:off x="743967" y="4570328"/>
                <a:ext cx="6033350" cy="957634"/>
              </a:xfrm>
              <a:prstGeom prst="rect">
                <a:avLst/>
              </a:prstGeom>
              <a:noFill/>
              <a:ln>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000" i="1" smtClean="0">
                              <a:latin typeface="Cambria Math" panose="02040503050406030204" pitchFamily="18" charset="0"/>
                            </a:rPr>
                          </m:ctrlPr>
                        </m:sSubPr>
                        <m:e>
                          <m:r>
                            <a:rPr lang="en-US" sz="3000" b="0" i="1" smtClean="0">
                              <a:latin typeface="Cambria Math" panose="02040503050406030204" pitchFamily="18" charset="0"/>
                            </a:rPr>
                            <m:t>𝑓</m:t>
                          </m:r>
                        </m:e>
                        <m:sub>
                          <m:r>
                            <a:rPr lang="en-US" sz="3000" b="0" i="1" smtClean="0">
                              <a:latin typeface="Cambria Math" panose="02040503050406030204" pitchFamily="18" charset="0"/>
                              <a:ea typeface="Cambria Math" panose="02040503050406030204" pitchFamily="18" charset="0"/>
                            </a:rPr>
                            <m:t>𝑖</m:t>
                          </m:r>
                        </m:sub>
                      </m:sSub>
                      <m:r>
                        <a:rPr lang="en-US" sz="3000" b="0" i="1" smtClean="0">
                          <a:latin typeface="Cambria Math" panose="02040503050406030204" pitchFamily="18" charset="0"/>
                        </a:rPr>
                        <m:t>(</m:t>
                      </m:r>
                      <m:r>
                        <a:rPr lang="en-US" sz="3000" b="0" i="1" smtClean="0">
                          <a:latin typeface="Cambria Math" panose="02040503050406030204" pitchFamily="18" charset="0"/>
                        </a:rPr>
                        <m:t>𝑡</m:t>
                      </m:r>
                      <m:r>
                        <a:rPr lang="en-US" sz="3000" b="0" i="1" smtClean="0">
                          <a:latin typeface="Cambria Math" panose="02040503050406030204" pitchFamily="18" charset="0"/>
                        </a:rPr>
                        <m:t>)=</m:t>
                      </m:r>
                      <m:f>
                        <m:fPr>
                          <m:ctrlPr>
                            <a:rPr lang="en-US" sz="3000" b="0" i="1" smtClean="0">
                              <a:solidFill>
                                <a:schemeClr val="tx1"/>
                              </a:solidFill>
                              <a:latin typeface="Cambria Math" panose="02040503050406030204" pitchFamily="18" charset="0"/>
                            </a:rPr>
                          </m:ctrlPr>
                        </m:fPr>
                        <m:num>
                          <m:sSub>
                            <m:sSubPr>
                              <m:ctrlPr>
                                <a:rPr lang="en-US" sz="3000" b="0" i="1" smtClean="0">
                                  <a:solidFill>
                                    <a:schemeClr val="tx1"/>
                                  </a:solidFill>
                                  <a:latin typeface="Cambria Math" panose="02040503050406030204" pitchFamily="18" charset="0"/>
                                </a:rPr>
                              </m:ctrlPr>
                            </m:sSubPr>
                            <m:e>
                              <m:r>
                                <a:rPr lang="en-US" sz="3000" i="1" smtClean="0">
                                  <a:latin typeface="Cambria Math" panose="02040503050406030204" pitchFamily="18" charset="0"/>
                                  <a:ea typeface="Cambria Math" panose="02040503050406030204" pitchFamily="18" charset="0"/>
                                </a:rPr>
                                <m:t>𝜆</m:t>
                              </m:r>
                            </m:e>
                            <m:sub>
                              <m:r>
                                <a:rPr lang="en-US" sz="3000" b="0" i="1" smtClean="0">
                                  <a:solidFill>
                                    <a:schemeClr val="tx1"/>
                                  </a:solidFill>
                                  <a:latin typeface="Cambria Math" panose="02040503050406030204" pitchFamily="18" charset="0"/>
                                </a:rPr>
                                <m:t>𝑖</m:t>
                              </m:r>
                            </m:sub>
                          </m:sSub>
                        </m:num>
                        <m:den>
                          <m:r>
                            <a:rPr lang="en-US" sz="3000" b="0" i="1" smtClean="0">
                              <a:solidFill>
                                <a:schemeClr val="tx1"/>
                              </a:solidFill>
                              <a:latin typeface="Cambria Math" panose="02040503050406030204" pitchFamily="18" charset="0"/>
                            </a:rPr>
                            <m:t>1+</m:t>
                          </m:r>
                          <m:sSub>
                            <m:sSubPr>
                              <m:ctrlPr>
                                <a:rPr lang="en-US" sz="3000" i="1" smtClean="0">
                                  <a:solidFill>
                                    <a:schemeClr val="tx1"/>
                                  </a:solidFill>
                                  <a:latin typeface="Cambria Math" panose="02040503050406030204" pitchFamily="18" charset="0"/>
                                </a:rPr>
                              </m:ctrlPr>
                            </m:sSubPr>
                            <m:e>
                              <m:r>
                                <a:rPr lang="en-US" sz="3000" b="0" i="1" smtClean="0">
                                  <a:solidFill>
                                    <a:schemeClr val="tx1"/>
                                  </a:solidFill>
                                  <a:latin typeface="Cambria Math" panose="02040503050406030204" pitchFamily="18" charset="0"/>
                                  <a:ea typeface="Cambria Math" panose="02040503050406030204" pitchFamily="18" charset="0"/>
                                </a:rPr>
                                <m:t>𝛼</m:t>
                              </m:r>
                            </m:e>
                            <m:sub>
                              <m:r>
                                <a:rPr lang="en-US" sz="3000" b="0" i="1" smtClean="0">
                                  <a:solidFill>
                                    <a:schemeClr val="tx1"/>
                                  </a:solidFill>
                                  <a:latin typeface="Cambria Math" panose="02040503050406030204" pitchFamily="18" charset="0"/>
                                </a:rPr>
                                <m:t>𝑖𝑠</m:t>
                              </m:r>
                            </m:sub>
                          </m:sSub>
                          <m:sSub>
                            <m:sSubPr>
                              <m:ctrlPr>
                                <a:rPr lang="en-US" sz="3000" i="1" smtClean="0">
                                  <a:solidFill>
                                    <a:schemeClr val="tx1"/>
                                  </a:solidFill>
                                  <a:latin typeface="Cambria Math" panose="02040503050406030204" pitchFamily="18" charset="0"/>
                                </a:rPr>
                              </m:ctrlPr>
                            </m:sSubPr>
                            <m:e>
                              <m:r>
                                <a:rPr lang="en-US" sz="3000" b="0" i="1" smtClean="0">
                                  <a:solidFill>
                                    <a:schemeClr val="tx1"/>
                                  </a:solidFill>
                                  <a:latin typeface="Cambria Math" panose="02040503050406030204" pitchFamily="18" charset="0"/>
                                </a:rPr>
                                <m:t>𝑔</m:t>
                              </m:r>
                            </m:e>
                            <m:sub>
                              <m:r>
                                <a:rPr lang="en-US" sz="3000" b="0" i="1" smtClean="0">
                                  <a:solidFill>
                                    <a:schemeClr val="tx1"/>
                                  </a:solidFill>
                                  <a:latin typeface="Cambria Math" panose="02040503050406030204" pitchFamily="18" charset="0"/>
                                </a:rPr>
                                <m:t>𝑠</m:t>
                              </m:r>
                            </m:sub>
                          </m:sSub>
                          <m:sSub>
                            <m:sSubPr>
                              <m:ctrlPr>
                                <a:rPr lang="en-US" sz="3000" i="1" smtClean="0">
                                  <a:solidFill>
                                    <a:schemeClr val="tx1"/>
                                  </a:solidFill>
                                  <a:latin typeface="Cambria Math" panose="02040503050406030204" pitchFamily="18" charset="0"/>
                                </a:rPr>
                              </m:ctrlPr>
                            </m:sSubPr>
                            <m:e>
                              <m:sSub>
                                <m:sSubPr>
                                  <m:ctrlPr>
                                    <a:rPr lang="en-US" sz="3000" b="0" i="1" smtClean="0">
                                      <a:solidFill>
                                        <a:schemeClr val="tx1"/>
                                      </a:solidFill>
                                      <a:latin typeface="Cambria Math" panose="02040503050406030204" pitchFamily="18" charset="0"/>
                                    </a:rPr>
                                  </m:ctrlPr>
                                </m:sSubPr>
                                <m:e>
                                  <m:r>
                                    <a:rPr lang="en-US" sz="3000" b="0" i="1" smtClean="0">
                                      <a:solidFill>
                                        <a:schemeClr val="tx1"/>
                                      </a:solidFill>
                                      <a:latin typeface="Cambria Math" panose="02040503050406030204" pitchFamily="18" charset="0"/>
                                    </a:rPr>
                                    <m:t>h</m:t>
                                  </m:r>
                                </m:e>
                                <m:sub>
                                  <m:r>
                                    <a:rPr lang="en-US" sz="3000" b="0" i="1" smtClean="0">
                                      <a:solidFill>
                                        <a:schemeClr val="tx1"/>
                                      </a:solidFill>
                                      <a:latin typeface="Cambria Math" panose="02040503050406030204" pitchFamily="18" charset="0"/>
                                    </a:rPr>
                                    <m:t>𝑠</m:t>
                                  </m:r>
                                </m:sub>
                              </m:sSub>
                              <m:r>
                                <a:rPr lang="en-US" sz="3000" b="0" i="1" smtClean="0">
                                  <a:solidFill>
                                    <a:schemeClr val="tx1"/>
                                  </a:solidFill>
                                  <a:latin typeface="Cambria Math" panose="02040503050406030204" pitchFamily="18" charset="0"/>
                                </a:rPr>
                                <m:t>𝑁</m:t>
                              </m:r>
                            </m:e>
                            <m:sub>
                              <m:r>
                                <a:rPr lang="en-US" sz="3000" b="0" i="1" smtClean="0">
                                  <a:solidFill>
                                    <a:schemeClr val="tx1"/>
                                  </a:solidFill>
                                  <a:latin typeface="Cambria Math" panose="02040503050406030204" pitchFamily="18" charset="0"/>
                                </a:rPr>
                                <m:t>𝑠</m:t>
                              </m:r>
                            </m:sub>
                          </m:sSub>
                          <m:d>
                            <m:dPr>
                              <m:ctrlPr>
                                <a:rPr lang="en-US" sz="3000" b="0" i="1" smtClean="0">
                                  <a:solidFill>
                                    <a:schemeClr val="tx1"/>
                                  </a:solidFill>
                                  <a:latin typeface="Cambria Math" panose="02040503050406030204" pitchFamily="18" charset="0"/>
                                </a:rPr>
                              </m:ctrlPr>
                            </m:dPr>
                            <m:e>
                              <m:r>
                                <a:rPr lang="en-US" sz="3000" b="0" i="1" smtClean="0">
                                  <a:solidFill>
                                    <a:schemeClr val="tx1"/>
                                  </a:solidFill>
                                  <a:latin typeface="Cambria Math" panose="02040503050406030204" pitchFamily="18" charset="0"/>
                                </a:rPr>
                                <m:t>𝑡</m:t>
                              </m:r>
                            </m:e>
                          </m:d>
                          <m:r>
                            <a:rPr lang="en-US" sz="3000" b="0" i="1" smtClean="0">
                              <a:solidFill>
                                <a:schemeClr val="tx1"/>
                              </a:solidFill>
                              <a:latin typeface="Cambria Math" panose="02040503050406030204" pitchFamily="18" charset="0"/>
                            </a:rPr>
                            <m:t>+</m:t>
                          </m:r>
                          <m:sSub>
                            <m:sSubPr>
                              <m:ctrlPr>
                                <a:rPr lang="en-US" sz="3000" i="1" smtClean="0">
                                  <a:solidFill>
                                    <a:schemeClr val="tx1"/>
                                  </a:solidFill>
                                  <a:latin typeface="Cambria Math" panose="02040503050406030204" pitchFamily="18" charset="0"/>
                                </a:rPr>
                              </m:ctrlPr>
                            </m:sSubPr>
                            <m:e>
                              <m:r>
                                <a:rPr lang="en-US" sz="3000" b="0" i="1" smtClean="0">
                                  <a:solidFill>
                                    <a:schemeClr val="tx1"/>
                                  </a:solidFill>
                                  <a:latin typeface="Cambria Math" panose="02040503050406030204" pitchFamily="18" charset="0"/>
                                  <a:ea typeface="Cambria Math" panose="02040503050406030204" pitchFamily="18" charset="0"/>
                                </a:rPr>
                                <m:t>𝛼</m:t>
                              </m:r>
                            </m:e>
                            <m:sub>
                              <m:r>
                                <a:rPr lang="en-US" sz="3000" b="0" i="1" smtClean="0">
                                  <a:solidFill>
                                    <a:schemeClr val="tx1"/>
                                  </a:solidFill>
                                  <a:latin typeface="Cambria Math" panose="02040503050406030204" pitchFamily="18" charset="0"/>
                                </a:rPr>
                                <m:t>𝑖𝐵</m:t>
                              </m:r>
                            </m:sub>
                          </m:sSub>
                          <m:r>
                            <a:rPr lang="en-US" sz="3000" i="1" smtClean="0">
                              <a:solidFill>
                                <a:schemeClr val="tx1"/>
                              </a:solidFill>
                              <a:latin typeface="Cambria Math" panose="02040503050406030204" pitchFamily="18" charset="0"/>
                            </a:rPr>
                            <m:t>𝐵</m:t>
                          </m:r>
                          <m:d>
                            <m:dPr>
                              <m:ctrlPr>
                                <a:rPr lang="en-US" sz="3000" b="0" i="1" smtClean="0">
                                  <a:solidFill>
                                    <a:schemeClr val="tx1"/>
                                  </a:solidFill>
                                  <a:latin typeface="Cambria Math" panose="02040503050406030204" pitchFamily="18" charset="0"/>
                                </a:rPr>
                              </m:ctrlPr>
                            </m:dPr>
                            <m:e>
                              <m:r>
                                <a:rPr lang="en-US" sz="3000" b="0" i="1" smtClean="0">
                                  <a:solidFill>
                                    <a:schemeClr val="tx1"/>
                                  </a:solidFill>
                                  <a:latin typeface="Cambria Math" panose="02040503050406030204" pitchFamily="18" charset="0"/>
                                </a:rPr>
                                <m:t>𝑡</m:t>
                              </m:r>
                            </m:e>
                          </m:d>
                        </m:den>
                      </m:f>
                    </m:oMath>
                  </m:oMathPara>
                </a14:m>
                <a:endParaRPr lang="en-US" sz="3000" dirty="0"/>
              </a:p>
            </p:txBody>
          </p:sp>
        </mc:Choice>
        <mc:Fallback xmlns="">
          <p:sp>
            <p:nvSpPr>
              <p:cNvPr id="8" name="TextBox 7">
                <a:extLst>
                  <a:ext uri="{FF2B5EF4-FFF2-40B4-BE49-F238E27FC236}">
                    <a16:creationId xmlns:a16="http://schemas.microsoft.com/office/drawing/2014/main" id="{22E48740-F61B-9F48-B4DC-D74E108D176A}"/>
                  </a:ext>
                </a:extLst>
              </p:cNvPr>
              <p:cNvSpPr txBox="1">
                <a:spLocks noRot="1" noChangeAspect="1" noMove="1" noResize="1" noEditPoints="1" noAdjustHandles="1" noChangeArrowheads="1" noChangeShapeType="1" noTextEdit="1"/>
              </p:cNvSpPr>
              <p:nvPr/>
            </p:nvSpPr>
            <p:spPr>
              <a:xfrm>
                <a:off x="743967" y="4570328"/>
                <a:ext cx="6033350" cy="957634"/>
              </a:xfrm>
              <a:prstGeom prst="rect">
                <a:avLst/>
              </a:prstGeom>
              <a:blipFill>
                <a:blip r:embed="rId4"/>
                <a:stretch>
                  <a:fillRect l="-630" t="-2667" b="-12000"/>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149681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6D76ECC9-23F6-B24E-8929-FFE1B645A42C}"/>
              </a:ext>
            </a:extLst>
          </p:cNvPr>
          <p:cNvGrpSpPr/>
          <p:nvPr/>
        </p:nvGrpSpPr>
        <p:grpSpPr>
          <a:xfrm>
            <a:off x="334056" y="154566"/>
            <a:ext cx="9024731" cy="2075622"/>
            <a:chOff x="424106" y="225118"/>
            <a:chExt cx="9024731" cy="2075622"/>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A596D96-8D84-F643-99FB-FDBCFCD17735}"/>
                    </a:ext>
                  </a:extLst>
                </p:cNvPr>
                <p:cNvSpPr txBox="1"/>
                <p:nvPr/>
              </p:nvSpPr>
              <p:spPr>
                <a:xfrm>
                  <a:off x="424106" y="779116"/>
                  <a:ext cx="768146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𝑁</m:t>
                            </m:r>
                          </m:e>
                          <m:sub>
                            <m:r>
                              <a:rPr lang="en-US" sz="2400" i="1">
                                <a:latin typeface="Cambria Math" panose="02040503050406030204" pitchFamily="18" charset="0"/>
                              </a:rPr>
                              <m:t>𝑎</m:t>
                            </m:r>
                          </m:sub>
                        </m:sSub>
                        <m:r>
                          <a:rPr lang="en-US" sz="2400" i="1">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+1) =</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𝑠</m:t>
                            </m:r>
                          </m:e>
                          <m:sub>
                            <m:r>
                              <a:rPr lang="en-US" sz="2400" b="0" i="1" smtClean="0">
                                <a:solidFill>
                                  <a:schemeClr val="tx1"/>
                                </a:solidFill>
                                <a:latin typeface="Cambria Math" panose="02040503050406030204" pitchFamily="18" charset="0"/>
                              </a:rPr>
                              <m:t>𝑎</m:t>
                            </m:r>
                          </m:sub>
                        </m:sSub>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1−</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𝑔</m:t>
                                </m:r>
                              </m:e>
                              <m:sub>
                                <m:r>
                                  <a:rPr lang="en-US" sz="2400" b="0" i="1" smtClean="0">
                                    <a:solidFill>
                                      <a:schemeClr val="tx1"/>
                                    </a:solidFill>
                                    <a:latin typeface="Cambria Math" panose="02040503050406030204" pitchFamily="18" charset="0"/>
                                  </a:rPr>
                                  <m:t>𝑎</m:t>
                                </m:r>
                              </m:sub>
                            </m:sSub>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𝑡</m:t>
                            </m:r>
                            <m:r>
                              <a:rPr lang="en-US" sz="2400" b="0" i="1" smtClean="0">
                                <a:solidFill>
                                  <a:schemeClr val="tx1"/>
                                </a:solidFill>
                                <a:latin typeface="Cambria Math" panose="02040503050406030204" pitchFamily="18" charset="0"/>
                              </a:rPr>
                              <m:t>)</m:t>
                            </m:r>
                          </m:e>
                        </m:d>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𝑁</m:t>
                            </m:r>
                          </m:e>
                          <m:sub>
                            <m:r>
                              <a:rPr lang="en-US" sz="2400" i="1">
                                <a:solidFill>
                                  <a:schemeClr val="tx1"/>
                                </a:solidFill>
                                <a:latin typeface="Cambria Math" panose="02040503050406030204" pitchFamily="18" charset="0"/>
                              </a:rPr>
                              <m:t>𝑎</m:t>
                            </m:r>
                          </m:sub>
                        </m:sSub>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𝑡</m:t>
                        </m:r>
                        <m:r>
                          <a:rPr lang="en-US" sz="2400" i="1" smtClean="0">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𝑔</m:t>
                            </m:r>
                          </m:e>
                          <m:sub>
                            <m:r>
                              <a:rPr lang="en-US" sz="2400" b="0" i="1" smtClean="0">
                                <a:solidFill>
                                  <a:schemeClr val="tx1"/>
                                </a:solidFill>
                                <a:latin typeface="Cambria Math" panose="02040503050406030204" pitchFamily="18" charset="0"/>
                              </a:rPr>
                              <m:t>𝑎</m:t>
                            </m:r>
                          </m:sub>
                        </m:sSub>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𝑡</m:t>
                        </m:r>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h</m:t>
                            </m:r>
                          </m:e>
                          <m:sub>
                            <m:r>
                              <a:rPr lang="en-US" sz="2400" b="0" i="1" smtClean="0">
                                <a:solidFill>
                                  <a:schemeClr val="tx1"/>
                                </a:solidFill>
                                <a:latin typeface="Cambria Math" panose="02040503050406030204" pitchFamily="18" charset="0"/>
                              </a:rPr>
                              <m:t>𝑎</m:t>
                            </m:r>
                          </m:sub>
                        </m:sSub>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𝑡</m:t>
                        </m:r>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𝑓</m:t>
                            </m:r>
                          </m:e>
                          <m:sub>
                            <m:r>
                              <a:rPr lang="en-US" sz="2400" b="0" i="1" smtClean="0">
                                <a:solidFill>
                                  <a:schemeClr val="tx1"/>
                                </a:solidFill>
                                <a:latin typeface="Cambria Math" panose="02040503050406030204" pitchFamily="18" charset="0"/>
                              </a:rPr>
                              <m:t>𝑎</m:t>
                            </m:r>
                          </m:sub>
                        </m:sSub>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𝑡</m:t>
                        </m:r>
                        <m:r>
                          <a:rPr lang="en-US" sz="2400" b="0" i="1" smtClean="0">
                            <a:solidFill>
                              <a:schemeClr val="tx1"/>
                            </a:solidFill>
                            <a:latin typeface="Cambria Math" panose="02040503050406030204" pitchFamily="18" charset="0"/>
                          </a:rPr>
                          <m:t>)</m:t>
                        </m:r>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𝑁</m:t>
                            </m:r>
                          </m:e>
                          <m:sub>
                            <m:r>
                              <a:rPr lang="en-US" sz="2400" i="1">
                                <a:solidFill>
                                  <a:schemeClr val="tx1"/>
                                </a:solidFill>
                                <a:latin typeface="Cambria Math" panose="02040503050406030204" pitchFamily="18" charset="0"/>
                              </a:rPr>
                              <m:t>𝑎</m:t>
                            </m:r>
                          </m:sub>
                        </m:sSub>
                        <m:r>
                          <a:rPr lang="en-US" sz="2400" i="1">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m:t>
                        </m:r>
                      </m:oMath>
                    </m:oMathPara>
                  </a14:m>
                  <a:endParaRPr lang="en-US" sz="2400" dirty="0"/>
                </a:p>
              </p:txBody>
            </p:sp>
          </mc:Choice>
          <mc:Fallback xmlns="">
            <p:sp>
              <p:nvSpPr>
                <p:cNvPr id="3" name="TextBox 2">
                  <a:extLst>
                    <a:ext uri="{FF2B5EF4-FFF2-40B4-BE49-F238E27FC236}">
                      <a16:creationId xmlns:a16="http://schemas.microsoft.com/office/drawing/2014/main" id="{AA596D96-8D84-F643-99FB-FDBCFCD17735}"/>
                    </a:ext>
                  </a:extLst>
                </p:cNvPr>
                <p:cNvSpPr txBox="1">
                  <a:spLocks noRot="1" noChangeAspect="1" noMove="1" noResize="1" noEditPoints="1" noAdjustHandles="1" noChangeArrowheads="1" noChangeShapeType="1" noTextEdit="1"/>
                </p:cNvSpPr>
                <p:nvPr/>
              </p:nvSpPr>
              <p:spPr>
                <a:xfrm>
                  <a:off x="424106" y="779116"/>
                  <a:ext cx="7681462" cy="369332"/>
                </a:xfrm>
                <a:prstGeom prst="rect">
                  <a:avLst/>
                </a:prstGeom>
                <a:blipFill>
                  <a:blip r:embed="rId2"/>
                  <a:stretch>
                    <a:fillRect t="-6667" r="-165" b="-36667"/>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247DA2BB-F6DA-644A-BB21-E55FBF90BB1F}"/>
                </a:ext>
              </a:extLst>
            </p:cNvPr>
            <p:cNvSpPr txBox="1"/>
            <p:nvPr/>
          </p:nvSpPr>
          <p:spPr>
            <a:xfrm>
              <a:off x="424106" y="225118"/>
              <a:ext cx="9024731" cy="553998"/>
            </a:xfrm>
            <a:prstGeom prst="rect">
              <a:avLst/>
            </a:prstGeom>
            <a:noFill/>
          </p:spPr>
          <p:txBody>
            <a:bodyPr wrap="square" rtlCol="0">
              <a:spAutoFit/>
            </a:bodyPr>
            <a:lstStyle/>
            <a:p>
              <a:r>
                <a:rPr lang="en-US" sz="3000" dirty="0">
                  <a:latin typeface="Helvetica" pitchFamily="2" charset="0"/>
                </a:rPr>
                <a:t>Annual seeds:</a:t>
              </a:r>
            </a:p>
          </p:txBody>
        </p:sp>
        <p:sp>
          <p:nvSpPr>
            <p:cNvPr id="5" name="Right Brace 4">
              <a:extLst>
                <a:ext uri="{FF2B5EF4-FFF2-40B4-BE49-F238E27FC236}">
                  <a16:creationId xmlns:a16="http://schemas.microsoft.com/office/drawing/2014/main" id="{626B8B9E-A92B-E44E-972A-28E924D45CC1}"/>
                </a:ext>
              </a:extLst>
            </p:cNvPr>
            <p:cNvSpPr/>
            <p:nvPr/>
          </p:nvSpPr>
          <p:spPr>
            <a:xfrm rot="5400000">
              <a:off x="3333395" y="157688"/>
              <a:ext cx="410019" cy="2471570"/>
            </a:xfrm>
            <a:prstGeom prst="rightBrace">
              <a:avLst>
                <a:gd name="adj1" fmla="val 30958"/>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5721104B-7BF3-584D-9082-4E1EBB1EF720}"/>
                </a:ext>
              </a:extLst>
            </p:cNvPr>
            <p:cNvSpPr txBox="1"/>
            <p:nvPr/>
          </p:nvSpPr>
          <p:spPr>
            <a:xfrm>
              <a:off x="2445099" y="1592854"/>
              <a:ext cx="2186609" cy="707886"/>
            </a:xfrm>
            <a:prstGeom prst="rect">
              <a:avLst/>
            </a:prstGeom>
            <a:noFill/>
          </p:spPr>
          <p:txBody>
            <a:bodyPr wrap="square" rtlCol="0">
              <a:spAutoFit/>
            </a:bodyPr>
            <a:lstStyle/>
            <a:p>
              <a:pPr algn="ctr"/>
              <a:r>
                <a:rPr lang="en-US" sz="2000" dirty="0">
                  <a:latin typeface="Helvetica" pitchFamily="2" charset="0"/>
                </a:rPr>
                <a:t>survival of dormant seeds</a:t>
              </a:r>
            </a:p>
          </p:txBody>
        </p:sp>
        <p:sp>
          <p:nvSpPr>
            <p:cNvPr id="7" name="Right Brace 6">
              <a:extLst>
                <a:ext uri="{FF2B5EF4-FFF2-40B4-BE49-F238E27FC236}">
                  <a16:creationId xmlns:a16="http://schemas.microsoft.com/office/drawing/2014/main" id="{932354A3-F84B-4841-915A-EC95BF19A25F}"/>
                </a:ext>
              </a:extLst>
            </p:cNvPr>
            <p:cNvSpPr/>
            <p:nvPr/>
          </p:nvSpPr>
          <p:spPr>
            <a:xfrm rot="5400000">
              <a:off x="6182573" y="50564"/>
              <a:ext cx="410019" cy="2703444"/>
            </a:xfrm>
            <a:prstGeom prst="rightBrace">
              <a:avLst>
                <a:gd name="adj1" fmla="val 30958"/>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7F8461D5-7ED3-A843-AB58-6FF1CC1C6794}"/>
                </a:ext>
              </a:extLst>
            </p:cNvPr>
            <p:cNvSpPr txBox="1"/>
            <p:nvPr/>
          </p:nvSpPr>
          <p:spPr>
            <a:xfrm>
              <a:off x="4313656" y="1574968"/>
              <a:ext cx="4955447" cy="707886"/>
            </a:xfrm>
            <a:prstGeom prst="rect">
              <a:avLst/>
            </a:prstGeom>
            <a:noFill/>
          </p:spPr>
          <p:txBody>
            <a:bodyPr wrap="square" rtlCol="0">
              <a:spAutoFit/>
            </a:bodyPr>
            <a:lstStyle/>
            <a:p>
              <a:pPr algn="ctr"/>
              <a:r>
                <a:rPr lang="en-US" sz="2000" dirty="0">
                  <a:latin typeface="Helvetica" pitchFamily="2" charset="0"/>
                </a:rPr>
                <a:t>seed production by individuals that have germinated and established</a:t>
              </a:r>
            </a:p>
          </p:txBody>
        </p:sp>
      </p:grpSp>
      <p:grpSp>
        <p:nvGrpSpPr>
          <p:cNvPr id="24" name="Group 23">
            <a:extLst>
              <a:ext uri="{FF2B5EF4-FFF2-40B4-BE49-F238E27FC236}">
                <a16:creationId xmlns:a16="http://schemas.microsoft.com/office/drawing/2014/main" id="{CDB4E0D8-1FBF-C749-9B5F-53C296F0EC28}"/>
              </a:ext>
            </a:extLst>
          </p:cNvPr>
          <p:cNvGrpSpPr/>
          <p:nvPr/>
        </p:nvGrpSpPr>
        <p:grpSpPr>
          <a:xfrm>
            <a:off x="334056" y="2497946"/>
            <a:ext cx="9499973" cy="2334429"/>
            <a:chOff x="511524" y="2389213"/>
            <a:chExt cx="9499973" cy="2334429"/>
          </a:xfrm>
        </p:grpSpPr>
        <p:sp>
          <p:nvSpPr>
            <p:cNvPr id="9" name="TextBox 8">
              <a:extLst>
                <a:ext uri="{FF2B5EF4-FFF2-40B4-BE49-F238E27FC236}">
                  <a16:creationId xmlns:a16="http://schemas.microsoft.com/office/drawing/2014/main" id="{2D428009-F292-4A49-A2F9-D2D66F6C938A}"/>
                </a:ext>
              </a:extLst>
            </p:cNvPr>
            <p:cNvSpPr txBox="1"/>
            <p:nvPr/>
          </p:nvSpPr>
          <p:spPr>
            <a:xfrm>
              <a:off x="513790" y="2389213"/>
              <a:ext cx="9024731" cy="553998"/>
            </a:xfrm>
            <a:prstGeom prst="rect">
              <a:avLst/>
            </a:prstGeom>
            <a:noFill/>
          </p:spPr>
          <p:txBody>
            <a:bodyPr wrap="square" rtlCol="0">
              <a:spAutoFit/>
            </a:bodyPr>
            <a:lstStyle/>
            <a:p>
              <a:r>
                <a:rPr lang="en-US" sz="3000" dirty="0">
                  <a:latin typeface="Helvetica" pitchFamily="2" charset="0"/>
                </a:rPr>
                <a:t>Perennial seeds:</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92DD6A9-0100-B440-A173-A1C4693F4459}"/>
                    </a:ext>
                  </a:extLst>
                </p:cNvPr>
                <p:cNvSpPr txBox="1"/>
                <p:nvPr/>
              </p:nvSpPr>
              <p:spPr>
                <a:xfrm>
                  <a:off x="511524" y="2925994"/>
                  <a:ext cx="9499973" cy="397866"/>
                </a:xfrm>
                <a:prstGeom prst="rect">
                  <a:avLst/>
                </a:prstGeom>
                <a:noFill/>
              </p:spPr>
              <p:txBody>
                <a:bodyPr wrap="none" lIns="0" tIns="0" rIns="0" bIns="0" rtlCol="0">
                  <a:spAutoFit/>
                </a:bodyPr>
                <a:lstStyle/>
                <a:p>
                  <a14:m>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𝑁</m:t>
                          </m:r>
                        </m:e>
                        <m:sub>
                          <m:r>
                            <a:rPr lang="en-US" sz="2400" b="0" i="1" smtClean="0">
                              <a:latin typeface="Cambria Math" panose="02040503050406030204" pitchFamily="18" charset="0"/>
                            </a:rPr>
                            <m:t>𝑠</m:t>
                          </m:r>
                        </m:sub>
                      </m:sSub>
                      <m:r>
                        <a:rPr lang="en-US" sz="2400" i="1">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+1) =</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𝑠</m:t>
                          </m:r>
                        </m:e>
                        <m:sub>
                          <m:r>
                            <a:rPr lang="en-US" sz="2400" b="0" i="1" smtClean="0">
                              <a:solidFill>
                                <a:schemeClr val="tx1"/>
                              </a:solidFill>
                              <a:latin typeface="Cambria Math" panose="02040503050406030204" pitchFamily="18" charset="0"/>
                            </a:rPr>
                            <m:t>𝑠</m:t>
                          </m:r>
                        </m:sub>
                      </m:sSub>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1−</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𝑔</m:t>
                              </m:r>
                            </m:e>
                            <m:sub>
                              <m:r>
                                <a:rPr lang="en-US" sz="2400" b="0" i="1" smtClean="0">
                                  <a:solidFill>
                                    <a:schemeClr val="tx1"/>
                                  </a:solidFill>
                                  <a:latin typeface="Cambria Math" panose="02040503050406030204" pitchFamily="18" charset="0"/>
                                </a:rPr>
                                <m:t>𝑠</m:t>
                              </m:r>
                            </m:sub>
                          </m:sSub>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𝑡</m:t>
                          </m:r>
                          <m:r>
                            <a:rPr lang="en-US" sz="2400" b="0" i="1" smtClean="0">
                              <a:solidFill>
                                <a:schemeClr val="tx1"/>
                              </a:solidFill>
                              <a:latin typeface="Cambria Math" panose="02040503050406030204" pitchFamily="18" charset="0"/>
                            </a:rPr>
                            <m:t>)</m:t>
                          </m:r>
                        </m:e>
                      </m:d>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𝑁</m:t>
                          </m:r>
                        </m:e>
                        <m:sub>
                          <m:r>
                            <a:rPr lang="en-US" sz="2400" b="0" i="1" smtClean="0">
                              <a:solidFill>
                                <a:schemeClr val="tx1"/>
                              </a:solidFill>
                              <a:latin typeface="Cambria Math" panose="02040503050406030204" pitchFamily="18" charset="0"/>
                            </a:rPr>
                            <m:t>𝑠</m:t>
                          </m:r>
                        </m:sub>
                      </m:sSub>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𝑡</m:t>
                      </m:r>
                      <m:r>
                        <a:rPr lang="en-US" sz="2400" i="1" smtClean="0">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𝑔</m:t>
                          </m:r>
                        </m:e>
                        <m:sub>
                          <m:r>
                            <a:rPr lang="en-US" sz="2400" b="0" i="1" smtClean="0">
                              <a:solidFill>
                                <a:schemeClr val="tx1"/>
                              </a:solidFill>
                              <a:latin typeface="Cambria Math" panose="02040503050406030204" pitchFamily="18" charset="0"/>
                            </a:rPr>
                            <m:t>𝑠</m:t>
                          </m:r>
                        </m:sub>
                      </m:sSub>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𝑡</m:t>
                      </m:r>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h</m:t>
                          </m:r>
                        </m:e>
                        <m:sub>
                          <m:r>
                            <a:rPr lang="en-US" sz="2400" b="0" i="1" smtClean="0">
                              <a:solidFill>
                                <a:schemeClr val="tx1"/>
                              </a:solidFill>
                              <a:latin typeface="Cambria Math" panose="02040503050406030204" pitchFamily="18" charset="0"/>
                            </a:rPr>
                            <m:t>𝑠</m:t>
                          </m:r>
                        </m:sub>
                      </m:sSub>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𝑡</m:t>
                      </m:r>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𝑓</m:t>
                          </m:r>
                        </m:e>
                        <m:sub>
                          <m:r>
                            <a:rPr lang="en-US" sz="2400" b="0" i="1" smtClean="0">
                              <a:solidFill>
                                <a:schemeClr val="tx1"/>
                              </a:solidFill>
                              <a:latin typeface="Cambria Math" panose="02040503050406030204" pitchFamily="18" charset="0"/>
                            </a:rPr>
                            <m:t>𝑠</m:t>
                          </m:r>
                        </m:sub>
                      </m:sSub>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𝑡</m:t>
                      </m:r>
                      <m:r>
                        <a:rPr lang="en-US" sz="2400" b="0" i="1" smtClean="0">
                          <a:solidFill>
                            <a:schemeClr val="tx1"/>
                          </a:solidFill>
                          <a:latin typeface="Cambria Math" panose="02040503050406030204" pitchFamily="18" charset="0"/>
                        </a:rPr>
                        <m:t>)</m:t>
                      </m:r>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𝑁</m:t>
                          </m:r>
                        </m:e>
                        <m:sub>
                          <m:r>
                            <a:rPr lang="en-US" sz="2400" b="0" i="1" smtClean="0">
                              <a:solidFill>
                                <a:schemeClr val="tx1"/>
                              </a:solidFill>
                              <a:latin typeface="Cambria Math" panose="02040503050406030204" pitchFamily="18" charset="0"/>
                            </a:rPr>
                            <m:t>𝑠</m:t>
                          </m:r>
                        </m:sub>
                      </m:sSub>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𝑡</m:t>
                      </m:r>
                      <m:r>
                        <a:rPr lang="en-US" sz="2400" i="1">
                          <a:solidFill>
                            <a:schemeClr val="tx1"/>
                          </a:solidFill>
                          <a:latin typeface="Cambria Math" panose="02040503050406030204" pitchFamily="18" charset="0"/>
                        </a:rPr>
                        <m:t>)</m:t>
                      </m:r>
                    </m:oMath>
                  </a14:m>
                  <a:r>
                    <a:rPr lang="en-US" sz="2400" dirty="0">
                      <a:solidFill>
                        <a:schemeClr val="tx1"/>
                      </a:solidFill>
                    </a:rPr>
                    <a:t> </a:t>
                  </a:r>
                  <a14:m>
                    <m:oMath xmlns:m="http://schemas.openxmlformats.org/officeDocument/2006/math">
                      <m:r>
                        <a:rPr lang="en-US" sz="2400" i="1">
                          <a:latin typeface="Cambria Math" panose="02040503050406030204" pitchFamily="18" charset="0"/>
                        </a:rPr>
                        <m:t>+</m:t>
                      </m:r>
                      <m:sSub>
                        <m:sSubPr>
                          <m:ctrlPr>
                            <a:rPr lang="en-US" sz="2400" i="1">
                              <a:latin typeface="Cambria Math" panose="02040503050406030204" pitchFamily="18" charset="0"/>
                            </a:rPr>
                          </m:ctrlPr>
                        </m:sSubPr>
                        <m:e>
                          <m:sSub>
                            <m:sSubPr>
                              <m:ctrlPr>
                                <a:rPr lang="en-US" sz="2400" i="1">
                                  <a:latin typeface="Cambria Math" panose="02040503050406030204" pitchFamily="18" charset="0"/>
                                </a:rPr>
                              </m:ctrlPr>
                            </m:sSubPr>
                            <m:e>
                              <m:r>
                                <a:rPr lang="en-US" sz="2400" i="1">
                                  <a:latin typeface="Cambria Math" panose="02040503050406030204" pitchFamily="18" charset="0"/>
                                </a:rPr>
                                <m:t>𝑚</m:t>
                              </m:r>
                            </m:e>
                            <m:sub>
                              <m:r>
                                <a:rPr lang="en-US" sz="2400" i="1">
                                  <a:latin typeface="Cambria Math" panose="02040503050406030204" pitchFamily="18" charset="0"/>
                                </a:rPr>
                                <m:t>𝑝</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𝑓</m:t>
                              </m:r>
                            </m:e>
                            <m:sub>
                              <m:r>
                                <a:rPr lang="en-US" sz="2400" i="1">
                                  <a:latin typeface="Cambria Math" panose="02040503050406030204" pitchFamily="18" charset="0"/>
                                </a:rPr>
                                <m:t>𝑝</m:t>
                              </m:r>
                            </m:sub>
                          </m:sSub>
                          <m:r>
                            <a:rPr lang="en-US" sz="2400" i="1">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m:t>
                          </m:r>
                          <m:r>
                            <a:rPr lang="en-US" sz="2400" i="1">
                              <a:latin typeface="Cambria Math" panose="02040503050406030204" pitchFamily="18" charset="0"/>
                            </a:rPr>
                            <m:t>𝑁</m:t>
                          </m:r>
                        </m:e>
                        <m:sub>
                          <m:r>
                            <a:rPr lang="en-US" sz="2400" b="0" i="1" smtClean="0">
                              <a:latin typeface="Cambria Math" panose="02040503050406030204" pitchFamily="18" charset="0"/>
                            </a:rPr>
                            <m:t>𝑝</m:t>
                          </m:r>
                        </m:sub>
                      </m:sSub>
                      <m:r>
                        <a:rPr lang="en-US" sz="2400" i="1">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m:t>
                      </m:r>
                    </m:oMath>
                  </a14:m>
                  <a:endParaRPr lang="en-US" sz="2400" dirty="0"/>
                </a:p>
              </p:txBody>
            </p:sp>
          </mc:Choice>
          <mc:Fallback xmlns="">
            <p:sp>
              <p:nvSpPr>
                <p:cNvPr id="11" name="TextBox 10">
                  <a:extLst>
                    <a:ext uri="{FF2B5EF4-FFF2-40B4-BE49-F238E27FC236}">
                      <a16:creationId xmlns:a16="http://schemas.microsoft.com/office/drawing/2014/main" id="{992DD6A9-0100-B440-A173-A1C4693F4459}"/>
                    </a:ext>
                  </a:extLst>
                </p:cNvPr>
                <p:cNvSpPr txBox="1">
                  <a:spLocks noRot="1" noChangeAspect="1" noMove="1" noResize="1" noEditPoints="1" noAdjustHandles="1" noChangeArrowheads="1" noChangeShapeType="1" noTextEdit="1"/>
                </p:cNvSpPr>
                <p:nvPr/>
              </p:nvSpPr>
              <p:spPr>
                <a:xfrm>
                  <a:off x="511524" y="2925994"/>
                  <a:ext cx="9499973" cy="397866"/>
                </a:xfrm>
                <a:prstGeom prst="rect">
                  <a:avLst/>
                </a:prstGeom>
                <a:blipFill>
                  <a:blip r:embed="rId3"/>
                  <a:stretch>
                    <a:fillRect l="-935" t="-3125" b="-28125"/>
                  </a:stretch>
                </a:blipFill>
              </p:spPr>
              <p:txBody>
                <a:bodyPr/>
                <a:lstStyle/>
                <a:p>
                  <a:r>
                    <a:rPr lang="en-US">
                      <a:noFill/>
                    </a:rPr>
                    <a:t> </a:t>
                  </a:r>
                </a:p>
              </p:txBody>
            </p:sp>
          </mc:Fallback>
        </mc:AlternateContent>
        <p:sp>
          <p:nvSpPr>
            <p:cNvPr id="12" name="Right Brace 11">
              <a:extLst>
                <a:ext uri="{FF2B5EF4-FFF2-40B4-BE49-F238E27FC236}">
                  <a16:creationId xmlns:a16="http://schemas.microsoft.com/office/drawing/2014/main" id="{3455E2CE-660B-8148-A641-CF823D508418}"/>
                </a:ext>
              </a:extLst>
            </p:cNvPr>
            <p:cNvSpPr/>
            <p:nvPr/>
          </p:nvSpPr>
          <p:spPr>
            <a:xfrm rot="5400000">
              <a:off x="3164178" y="2312201"/>
              <a:ext cx="410019" cy="2471570"/>
            </a:xfrm>
            <a:prstGeom prst="rightBrace">
              <a:avLst>
                <a:gd name="adj1" fmla="val 30958"/>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9F15A739-270D-C940-BF0B-931C1582AAC0}"/>
                </a:ext>
              </a:extLst>
            </p:cNvPr>
            <p:cNvSpPr txBox="1"/>
            <p:nvPr/>
          </p:nvSpPr>
          <p:spPr>
            <a:xfrm>
              <a:off x="2275884" y="3707979"/>
              <a:ext cx="2186609" cy="707886"/>
            </a:xfrm>
            <a:prstGeom prst="rect">
              <a:avLst/>
            </a:prstGeom>
            <a:noFill/>
          </p:spPr>
          <p:txBody>
            <a:bodyPr wrap="square" rtlCol="0">
              <a:spAutoFit/>
            </a:bodyPr>
            <a:lstStyle/>
            <a:p>
              <a:pPr algn="ctr"/>
              <a:r>
                <a:rPr lang="en-US" sz="2000" dirty="0">
                  <a:latin typeface="Helvetica" pitchFamily="2" charset="0"/>
                </a:rPr>
                <a:t>survival of dormant seeds</a:t>
              </a:r>
            </a:p>
          </p:txBody>
        </p:sp>
        <p:sp>
          <p:nvSpPr>
            <p:cNvPr id="14" name="Right Brace 13">
              <a:extLst>
                <a:ext uri="{FF2B5EF4-FFF2-40B4-BE49-F238E27FC236}">
                  <a16:creationId xmlns:a16="http://schemas.microsoft.com/office/drawing/2014/main" id="{1A485A60-87CA-C64C-A57A-1779FCC06344}"/>
                </a:ext>
              </a:extLst>
            </p:cNvPr>
            <p:cNvSpPr/>
            <p:nvPr/>
          </p:nvSpPr>
          <p:spPr>
            <a:xfrm rot="5400000">
              <a:off x="6101009" y="2195458"/>
              <a:ext cx="410019" cy="2703444"/>
            </a:xfrm>
            <a:prstGeom prst="rightBrace">
              <a:avLst>
                <a:gd name="adj1" fmla="val 30958"/>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CC160F08-4D25-7548-9A98-65D5C099B6E2}"/>
                </a:ext>
              </a:extLst>
            </p:cNvPr>
            <p:cNvSpPr txBox="1"/>
            <p:nvPr/>
          </p:nvSpPr>
          <p:spPr>
            <a:xfrm>
              <a:off x="4604973" y="3707979"/>
              <a:ext cx="3434135" cy="1015663"/>
            </a:xfrm>
            <a:prstGeom prst="rect">
              <a:avLst/>
            </a:prstGeom>
            <a:noFill/>
          </p:spPr>
          <p:txBody>
            <a:bodyPr wrap="square" rtlCol="0">
              <a:spAutoFit/>
            </a:bodyPr>
            <a:lstStyle/>
            <a:p>
              <a:pPr algn="ctr"/>
              <a:r>
                <a:rPr lang="en-US" sz="2000" dirty="0">
                  <a:latin typeface="Helvetica" pitchFamily="2" charset="0"/>
                </a:rPr>
                <a:t>seed production by individuals that have germinated and established</a:t>
              </a:r>
            </a:p>
          </p:txBody>
        </p:sp>
        <p:sp>
          <p:nvSpPr>
            <p:cNvPr id="16" name="Right Brace 15">
              <a:extLst>
                <a:ext uri="{FF2B5EF4-FFF2-40B4-BE49-F238E27FC236}">
                  <a16:creationId xmlns:a16="http://schemas.microsoft.com/office/drawing/2014/main" id="{830B1AB7-EE12-C848-ACD5-F4CB59616C32}"/>
                </a:ext>
              </a:extLst>
            </p:cNvPr>
            <p:cNvSpPr/>
            <p:nvPr/>
          </p:nvSpPr>
          <p:spPr>
            <a:xfrm rot="5400000">
              <a:off x="8436112" y="2857518"/>
              <a:ext cx="410019" cy="1351722"/>
            </a:xfrm>
            <a:prstGeom prst="rightBrace">
              <a:avLst>
                <a:gd name="adj1" fmla="val 30958"/>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BFB25CCF-D54F-0048-AC8A-074C0C1E88AD}"/>
                </a:ext>
              </a:extLst>
            </p:cNvPr>
            <p:cNvSpPr txBox="1"/>
            <p:nvPr/>
          </p:nvSpPr>
          <p:spPr>
            <a:xfrm>
              <a:off x="7637268" y="3739967"/>
              <a:ext cx="2007705" cy="707886"/>
            </a:xfrm>
            <a:prstGeom prst="rect">
              <a:avLst/>
            </a:prstGeom>
            <a:noFill/>
          </p:spPr>
          <p:txBody>
            <a:bodyPr wrap="square" rtlCol="0">
              <a:spAutoFit/>
            </a:bodyPr>
            <a:lstStyle/>
            <a:p>
              <a:pPr algn="ctr"/>
              <a:r>
                <a:rPr lang="en-US" sz="2000" dirty="0">
                  <a:latin typeface="Helvetica" pitchFamily="2" charset="0"/>
                </a:rPr>
                <a:t>seed production by adults</a:t>
              </a:r>
            </a:p>
          </p:txBody>
        </p:sp>
      </p:grpSp>
      <p:grpSp>
        <p:nvGrpSpPr>
          <p:cNvPr id="27" name="Group 26">
            <a:extLst>
              <a:ext uri="{FF2B5EF4-FFF2-40B4-BE49-F238E27FC236}">
                <a16:creationId xmlns:a16="http://schemas.microsoft.com/office/drawing/2014/main" id="{85787EFF-7A20-084D-8457-1790ACD2A5D4}"/>
              </a:ext>
            </a:extLst>
          </p:cNvPr>
          <p:cNvGrpSpPr/>
          <p:nvPr/>
        </p:nvGrpSpPr>
        <p:grpSpPr>
          <a:xfrm>
            <a:off x="334056" y="4883116"/>
            <a:ext cx="9024731" cy="1765956"/>
            <a:chOff x="511524" y="5006033"/>
            <a:chExt cx="9024731" cy="1765956"/>
          </a:xfrm>
        </p:grpSpPr>
        <p:sp>
          <p:nvSpPr>
            <p:cNvPr id="19" name="TextBox 18">
              <a:extLst>
                <a:ext uri="{FF2B5EF4-FFF2-40B4-BE49-F238E27FC236}">
                  <a16:creationId xmlns:a16="http://schemas.microsoft.com/office/drawing/2014/main" id="{3B10D9F7-1A2B-BD45-81C1-BD88ADD016DA}"/>
                </a:ext>
              </a:extLst>
            </p:cNvPr>
            <p:cNvSpPr txBox="1"/>
            <p:nvPr/>
          </p:nvSpPr>
          <p:spPr>
            <a:xfrm>
              <a:off x="511524" y="5006033"/>
              <a:ext cx="9024731" cy="553998"/>
            </a:xfrm>
            <a:prstGeom prst="rect">
              <a:avLst/>
            </a:prstGeom>
            <a:noFill/>
          </p:spPr>
          <p:txBody>
            <a:bodyPr wrap="square" rtlCol="0">
              <a:spAutoFit/>
            </a:bodyPr>
            <a:lstStyle/>
            <a:p>
              <a:r>
                <a:rPr lang="en-US" sz="3000" dirty="0">
                  <a:latin typeface="Helvetica" pitchFamily="2" charset="0"/>
                </a:rPr>
                <a:t>Perennial adults:</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6E9334CA-3AFA-5F40-98BC-1AB3B45A5648}"/>
                    </a:ext>
                  </a:extLst>
                </p:cNvPr>
                <p:cNvSpPr txBox="1"/>
                <p:nvPr/>
              </p:nvSpPr>
              <p:spPr>
                <a:xfrm>
                  <a:off x="511524" y="5560031"/>
                  <a:ext cx="5578900" cy="3978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𝑁</m:t>
                            </m:r>
                          </m:e>
                          <m:sub>
                            <m:r>
                              <a:rPr lang="en-US" sz="2400" b="0" i="1" smtClean="0">
                                <a:latin typeface="Cambria Math" panose="02040503050406030204" pitchFamily="18" charset="0"/>
                              </a:rPr>
                              <m:t>𝑝</m:t>
                            </m:r>
                          </m:sub>
                        </m:sSub>
                        <m:r>
                          <a:rPr lang="en-US" sz="2400" i="1">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+1) =</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𝑝</m:t>
                            </m:r>
                          </m:sub>
                        </m:sSub>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𝑁</m:t>
                            </m:r>
                          </m:e>
                          <m:sub>
                            <m:r>
                              <a:rPr lang="en-US" sz="2400" b="0" i="1" smtClean="0">
                                <a:solidFill>
                                  <a:schemeClr val="tx1"/>
                                </a:solidFill>
                                <a:latin typeface="Cambria Math" panose="02040503050406030204" pitchFamily="18" charset="0"/>
                              </a:rPr>
                              <m:t>𝑝</m:t>
                            </m:r>
                          </m:sub>
                        </m:sSub>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𝑡</m:t>
                        </m:r>
                        <m:r>
                          <a:rPr lang="en-US" sz="2400" i="1" smtClean="0">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𝑔</m:t>
                            </m:r>
                          </m:e>
                          <m:sub>
                            <m:r>
                              <a:rPr lang="en-US" sz="2400" b="0" i="1" smtClean="0">
                                <a:solidFill>
                                  <a:schemeClr val="tx1"/>
                                </a:solidFill>
                                <a:latin typeface="Cambria Math" panose="02040503050406030204" pitchFamily="18" charset="0"/>
                              </a:rPr>
                              <m:t>𝑠</m:t>
                            </m:r>
                          </m:sub>
                        </m:sSub>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𝑡</m:t>
                        </m:r>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h</m:t>
                            </m:r>
                          </m:e>
                          <m:sub>
                            <m:r>
                              <a:rPr lang="en-US" sz="2400" b="0" i="1" smtClean="0">
                                <a:solidFill>
                                  <a:schemeClr val="tx1"/>
                                </a:solidFill>
                                <a:latin typeface="Cambria Math" panose="02040503050406030204" pitchFamily="18" charset="0"/>
                              </a:rPr>
                              <m:t>𝑠</m:t>
                            </m:r>
                          </m:sub>
                        </m:sSub>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𝑡</m:t>
                        </m:r>
                        <m:r>
                          <a:rPr lang="en-US" sz="2400" b="0" i="1" smtClean="0">
                            <a:solidFill>
                              <a:schemeClr val="tx1"/>
                            </a:solidFill>
                            <a:latin typeface="Cambria Math" panose="02040503050406030204" pitchFamily="18" charset="0"/>
                          </a:rPr>
                          <m:t>) </m:t>
                        </m:r>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𝑁</m:t>
                            </m:r>
                          </m:e>
                          <m:sub>
                            <m:r>
                              <a:rPr lang="en-US" sz="2400" b="0" i="1" smtClean="0">
                                <a:solidFill>
                                  <a:schemeClr val="tx1"/>
                                </a:solidFill>
                                <a:latin typeface="Cambria Math" panose="02040503050406030204" pitchFamily="18" charset="0"/>
                              </a:rPr>
                              <m:t>𝑠</m:t>
                            </m:r>
                          </m:sub>
                        </m:sSub>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𝑡</m:t>
                        </m:r>
                        <m:r>
                          <a:rPr lang="en-US" sz="2400" i="1">
                            <a:solidFill>
                              <a:schemeClr val="tx1"/>
                            </a:solidFill>
                            <a:latin typeface="Cambria Math" panose="02040503050406030204" pitchFamily="18" charset="0"/>
                          </a:rPr>
                          <m:t>)</m:t>
                        </m:r>
                      </m:oMath>
                    </m:oMathPara>
                  </a14:m>
                  <a:endParaRPr lang="en-US" sz="2400" dirty="0"/>
                </a:p>
              </p:txBody>
            </p:sp>
          </mc:Choice>
          <mc:Fallback xmlns="">
            <p:sp>
              <p:nvSpPr>
                <p:cNvPr id="20" name="TextBox 19">
                  <a:extLst>
                    <a:ext uri="{FF2B5EF4-FFF2-40B4-BE49-F238E27FC236}">
                      <a16:creationId xmlns:a16="http://schemas.microsoft.com/office/drawing/2014/main" id="{6E9334CA-3AFA-5F40-98BC-1AB3B45A5648}"/>
                    </a:ext>
                  </a:extLst>
                </p:cNvPr>
                <p:cNvSpPr txBox="1">
                  <a:spLocks noRot="1" noChangeAspect="1" noMove="1" noResize="1" noEditPoints="1" noAdjustHandles="1" noChangeArrowheads="1" noChangeShapeType="1" noTextEdit="1"/>
                </p:cNvSpPr>
                <p:nvPr/>
              </p:nvSpPr>
              <p:spPr>
                <a:xfrm>
                  <a:off x="511524" y="5560031"/>
                  <a:ext cx="5578900" cy="397866"/>
                </a:xfrm>
                <a:prstGeom prst="rect">
                  <a:avLst/>
                </a:prstGeom>
                <a:blipFill>
                  <a:blip r:embed="rId4"/>
                  <a:stretch>
                    <a:fillRect t="-3125" r="-454" b="-28125"/>
                  </a:stretch>
                </a:blipFill>
              </p:spPr>
              <p:txBody>
                <a:bodyPr/>
                <a:lstStyle/>
                <a:p>
                  <a:r>
                    <a:rPr lang="en-US">
                      <a:noFill/>
                    </a:rPr>
                    <a:t> </a:t>
                  </a:r>
                </a:p>
              </p:txBody>
            </p:sp>
          </mc:Fallback>
        </mc:AlternateContent>
        <p:sp>
          <p:nvSpPr>
            <p:cNvPr id="21" name="Right Brace 20">
              <a:extLst>
                <a:ext uri="{FF2B5EF4-FFF2-40B4-BE49-F238E27FC236}">
                  <a16:creationId xmlns:a16="http://schemas.microsoft.com/office/drawing/2014/main" id="{66F032FC-0B73-D148-84E9-C141462C0483}"/>
                </a:ext>
              </a:extLst>
            </p:cNvPr>
            <p:cNvSpPr/>
            <p:nvPr/>
          </p:nvSpPr>
          <p:spPr>
            <a:xfrm rot="5400000">
              <a:off x="2702460" y="5579478"/>
              <a:ext cx="410019" cy="1204424"/>
            </a:xfrm>
            <a:prstGeom prst="rightBrace">
              <a:avLst>
                <a:gd name="adj1" fmla="val 30958"/>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647A8858-069D-F741-8753-657F79E0130F}"/>
                </a:ext>
              </a:extLst>
            </p:cNvPr>
            <p:cNvSpPr txBox="1"/>
            <p:nvPr/>
          </p:nvSpPr>
          <p:spPr>
            <a:xfrm>
              <a:off x="1638683" y="6371879"/>
              <a:ext cx="2186609" cy="400110"/>
            </a:xfrm>
            <a:prstGeom prst="rect">
              <a:avLst/>
            </a:prstGeom>
            <a:noFill/>
          </p:spPr>
          <p:txBody>
            <a:bodyPr wrap="square" rtlCol="0">
              <a:spAutoFit/>
            </a:bodyPr>
            <a:lstStyle/>
            <a:p>
              <a:pPr algn="ctr"/>
              <a:r>
                <a:rPr lang="en-US" sz="2000" dirty="0">
                  <a:latin typeface="Helvetica" pitchFamily="2" charset="0"/>
                </a:rPr>
                <a:t>survival of adults</a:t>
              </a:r>
            </a:p>
          </p:txBody>
        </p:sp>
        <p:sp>
          <p:nvSpPr>
            <p:cNvPr id="25" name="Right Brace 24">
              <a:extLst>
                <a:ext uri="{FF2B5EF4-FFF2-40B4-BE49-F238E27FC236}">
                  <a16:creationId xmlns:a16="http://schemas.microsoft.com/office/drawing/2014/main" id="{348112EE-C8F0-DA4B-9B01-5586881E69E5}"/>
                </a:ext>
              </a:extLst>
            </p:cNvPr>
            <p:cNvSpPr/>
            <p:nvPr/>
          </p:nvSpPr>
          <p:spPr>
            <a:xfrm rot="5400000">
              <a:off x="4645819" y="5135728"/>
              <a:ext cx="410019" cy="2051072"/>
            </a:xfrm>
            <a:prstGeom prst="rightBrace">
              <a:avLst>
                <a:gd name="adj1" fmla="val 30958"/>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a:extLst>
                <a:ext uri="{FF2B5EF4-FFF2-40B4-BE49-F238E27FC236}">
                  <a16:creationId xmlns:a16="http://schemas.microsoft.com/office/drawing/2014/main" id="{F45C33F4-5273-514A-B39E-003711E553D6}"/>
                </a:ext>
              </a:extLst>
            </p:cNvPr>
            <p:cNvSpPr txBox="1"/>
            <p:nvPr/>
          </p:nvSpPr>
          <p:spPr>
            <a:xfrm>
              <a:off x="3903815" y="6366274"/>
              <a:ext cx="2725585" cy="400110"/>
            </a:xfrm>
            <a:prstGeom prst="rect">
              <a:avLst/>
            </a:prstGeom>
            <a:noFill/>
          </p:spPr>
          <p:txBody>
            <a:bodyPr wrap="square" rtlCol="0">
              <a:spAutoFit/>
            </a:bodyPr>
            <a:lstStyle/>
            <a:p>
              <a:pPr algn="ctr"/>
              <a:r>
                <a:rPr lang="en-US" sz="2000" dirty="0">
                  <a:latin typeface="Helvetica" pitchFamily="2" charset="0"/>
                </a:rPr>
                <a:t>established first-years</a:t>
              </a:r>
            </a:p>
          </p:txBody>
        </p:sp>
      </p:grpSp>
    </p:spTree>
    <p:extLst>
      <p:ext uri="{BB962C8B-B14F-4D97-AF65-F5344CB8AC3E}">
        <p14:creationId xmlns:p14="http://schemas.microsoft.com/office/powerpoint/2010/main" val="40615230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Leaf">
            <a:extLst>
              <a:ext uri="{FF2B5EF4-FFF2-40B4-BE49-F238E27FC236}">
                <a16:creationId xmlns:a16="http://schemas.microsoft.com/office/drawing/2014/main" id="{7AFF0BCC-3CA8-194E-89D5-EC9AC5970A0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45113" y="2965622"/>
            <a:ext cx="914400" cy="914400"/>
          </a:xfrm>
          <a:prstGeom prst="rect">
            <a:avLst/>
          </a:prstGeom>
        </p:spPr>
      </p:pic>
      <p:pic>
        <p:nvPicPr>
          <p:cNvPr id="5" name="Graphic 4" descr="Snowflake">
            <a:extLst>
              <a:ext uri="{FF2B5EF4-FFF2-40B4-BE49-F238E27FC236}">
                <a16:creationId xmlns:a16="http://schemas.microsoft.com/office/drawing/2014/main" id="{4D91EEA7-ED76-7D45-A2CA-0124B21C3AB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35644" y="2965622"/>
            <a:ext cx="914400" cy="914400"/>
          </a:xfrm>
          <a:prstGeom prst="rect">
            <a:avLst/>
          </a:prstGeom>
        </p:spPr>
      </p:pic>
      <p:pic>
        <p:nvPicPr>
          <p:cNvPr id="7" name="Graphic 6" descr="Sun">
            <a:extLst>
              <a:ext uri="{FF2B5EF4-FFF2-40B4-BE49-F238E27FC236}">
                <a16:creationId xmlns:a16="http://schemas.microsoft.com/office/drawing/2014/main" id="{B29E1BF1-41B2-DA45-9455-B6B5FC5E002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241956" y="2965622"/>
            <a:ext cx="914400" cy="914400"/>
          </a:xfrm>
          <a:prstGeom prst="rect">
            <a:avLst/>
          </a:prstGeom>
        </p:spPr>
      </p:pic>
      <p:pic>
        <p:nvPicPr>
          <p:cNvPr id="9" name="Graphic 8" descr="Plant">
            <a:extLst>
              <a:ext uri="{FF2B5EF4-FFF2-40B4-BE49-F238E27FC236}">
                <a16:creationId xmlns:a16="http://schemas.microsoft.com/office/drawing/2014/main" id="{82E4E27C-0282-904C-B915-C77D718BA2B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638800" y="2965622"/>
            <a:ext cx="914400" cy="914400"/>
          </a:xfrm>
          <a:prstGeom prst="rect">
            <a:avLst/>
          </a:prstGeom>
        </p:spPr>
      </p:pic>
      <p:pic>
        <p:nvPicPr>
          <p:cNvPr id="10" name="Graphic 9" descr="Leaf">
            <a:extLst>
              <a:ext uri="{FF2B5EF4-FFF2-40B4-BE49-F238E27FC236}">
                <a16:creationId xmlns:a16="http://schemas.microsoft.com/office/drawing/2014/main" id="{39586FDB-0A23-924E-BA5E-7E2CEA498A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78941" y="2965622"/>
            <a:ext cx="914400" cy="914400"/>
          </a:xfrm>
          <a:prstGeom prst="rect">
            <a:avLst/>
          </a:prstGeom>
        </p:spPr>
      </p:pic>
      <p:sp>
        <p:nvSpPr>
          <p:cNvPr id="11" name="TextBox 10">
            <a:extLst>
              <a:ext uri="{FF2B5EF4-FFF2-40B4-BE49-F238E27FC236}">
                <a16:creationId xmlns:a16="http://schemas.microsoft.com/office/drawing/2014/main" id="{F2C151C5-00E4-FD4C-8502-CEA674456166}"/>
              </a:ext>
            </a:extLst>
          </p:cNvPr>
          <p:cNvSpPr txBox="1"/>
          <p:nvPr/>
        </p:nvSpPr>
        <p:spPr>
          <a:xfrm>
            <a:off x="378941" y="3966519"/>
            <a:ext cx="914400" cy="369332"/>
          </a:xfrm>
          <a:prstGeom prst="rect">
            <a:avLst/>
          </a:prstGeom>
          <a:noFill/>
        </p:spPr>
        <p:txBody>
          <a:bodyPr wrap="square" rtlCol="0">
            <a:spAutoFit/>
          </a:bodyPr>
          <a:lstStyle/>
          <a:p>
            <a:pPr algn="ctr"/>
            <a:r>
              <a:rPr lang="en-US" dirty="0">
                <a:latin typeface="Helvetica" pitchFamily="2" charset="0"/>
              </a:rPr>
              <a:t>t</a:t>
            </a:r>
          </a:p>
        </p:txBody>
      </p:sp>
      <p:sp>
        <p:nvSpPr>
          <p:cNvPr id="12" name="TextBox 11">
            <a:extLst>
              <a:ext uri="{FF2B5EF4-FFF2-40B4-BE49-F238E27FC236}">
                <a16:creationId xmlns:a16="http://schemas.microsoft.com/office/drawing/2014/main" id="{94A415DB-CD1E-7844-97DC-AE57BB7590F0}"/>
              </a:ext>
            </a:extLst>
          </p:cNvPr>
          <p:cNvSpPr txBox="1"/>
          <p:nvPr/>
        </p:nvSpPr>
        <p:spPr>
          <a:xfrm>
            <a:off x="10845113" y="3966519"/>
            <a:ext cx="914400" cy="369332"/>
          </a:xfrm>
          <a:prstGeom prst="rect">
            <a:avLst/>
          </a:prstGeom>
          <a:noFill/>
        </p:spPr>
        <p:txBody>
          <a:bodyPr wrap="square" rtlCol="0">
            <a:spAutoFit/>
          </a:bodyPr>
          <a:lstStyle/>
          <a:p>
            <a:pPr algn="ctr"/>
            <a:r>
              <a:rPr lang="en-US" dirty="0">
                <a:latin typeface="Helvetica" pitchFamily="2" charset="0"/>
              </a:rPr>
              <a:t>t+1</a:t>
            </a:r>
          </a:p>
        </p:txBody>
      </p:sp>
      <p:cxnSp>
        <p:nvCxnSpPr>
          <p:cNvPr id="14" name="Straight Arrow Connector 13">
            <a:extLst>
              <a:ext uri="{FF2B5EF4-FFF2-40B4-BE49-F238E27FC236}">
                <a16:creationId xmlns:a16="http://schemas.microsoft.com/office/drawing/2014/main" id="{E2F3A1FD-36B7-E44D-847E-E532178CB0F3}"/>
              </a:ext>
            </a:extLst>
          </p:cNvPr>
          <p:cNvCxnSpPr>
            <a:stCxn id="10" idx="3"/>
            <a:endCxn id="5" idx="1"/>
          </p:cNvCxnSpPr>
          <p:nvPr/>
        </p:nvCxnSpPr>
        <p:spPr>
          <a:xfrm>
            <a:off x="1293341" y="3422822"/>
            <a:ext cx="174230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F4EAB99-1517-914E-836B-F3638223DE90}"/>
              </a:ext>
            </a:extLst>
          </p:cNvPr>
          <p:cNvCxnSpPr/>
          <p:nvPr/>
        </p:nvCxnSpPr>
        <p:spPr>
          <a:xfrm>
            <a:off x="3896497" y="3422822"/>
            <a:ext cx="174230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33E16C6-18C3-D044-9A4B-79F710E3A677}"/>
              </a:ext>
            </a:extLst>
          </p:cNvPr>
          <p:cNvCxnSpPr/>
          <p:nvPr/>
        </p:nvCxnSpPr>
        <p:spPr>
          <a:xfrm>
            <a:off x="6499653" y="3422822"/>
            <a:ext cx="174230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6981EAB-1A4B-CA4B-B3E7-95D170FACF3B}"/>
              </a:ext>
            </a:extLst>
          </p:cNvPr>
          <p:cNvCxnSpPr/>
          <p:nvPr/>
        </p:nvCxnSpPr>
        <p:spPr>
          <a:xfrm>
            <a:off x="9156356" y="3414585"/>
            <a:ext cx="174230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0F60353-B4DC-6349-821D-B4BDCD3AEBAB}"/>
              </a:ext>
            </a:extLst>
          </p:cNvPr>
          <p:cNvSpPr txBox="1"/>
          <p:nvPr/>
        </p:nvSpPr>
        <p:spPr>
          <a:xfrm>
            <a:off x="1631091" y="3510005"/>
            <a:ext cx="531341" cy="369332"/>
          </a:xfrm>
          <a:prstGeom prst="rect">
            <a:avLst/>
          </a:prstGeom>
          <a:noFill/>
        </p:spPr>
        <p:txBody>
          <a:bodyPr wrap="square" rtlCol="0">
            <a:spAutoFit/>
          </a:bodyPr>
          <a:lstStyle/>
          <a:p>
            <a:pPr algn="ctr"/>
            <a:r>
              <a:rPr lang="en-US" dirty="0">
                <a:latin typeface="Helvetica" pitchFamily="2" charset="0"/>
              </a:rPr>
              <a:t>m</a:t>
            </a:r>
            <a:r>
              <a:rPr lang="en-US" baseline="-25000" dirty="0">
                <a:latin typeface="Helvetica" pitchFamily="2" charset="0"/>
              </a:rPr>
              <a:t>i</a:t>
            </a:r>
            <a:endParaRPr lang="en-US" dirty="0">
              <a:latin typeface="Helvetica" pitchFamily="2" charset="0"/>
            </a:endParaRPr>
          </a:p>
        </p:txBody>
      </p:sp>
      <p:sp>
        <p:nvSpPr>
          <p:cNvPr id="19" name="TextBox 18">
            <a:extLst>
              <a:ext uri="{FF2B5EF4-FFF2-40B4-BE49-F238E27FC236}">
                <a16:creationId xmlns:a16="http://schemas.microsoft.com/office/drawing/2014/main" id="{FBDDA1FA-E9EB-3D41-9E40-E7F31612EFBE}"/>
              </a:ext>
            </a:extLst>
          </p:cNvPr>
          <p:cNvSpPr txBox="1"/>
          <p:nvPr/>
        </p:nvSpPr>
        <p:spPr>
          <a:xfrm>
            <a:off x="4499918" y="2965622"/>
            <a:ext cx="531341" cy="369332"/>
          </a:xfrm>
          <a:prstGeom prst="rect">
            <a:avLst/>
          </a:prstGeom>
          <a:noFill/>
        </p:spPr>
        <p:txBody>
          <a:bodyPr wrap="square" rtlCol="0">
            <a:spAutoFit/>
          </a:bodyPr>
          <a:lstStyle/>
          <a:p>
            <a:pPr algn="ctr"/>
            <a:r>
              <a:rPr lang="en-US" dirty="0" err="1">
                <a:latin typeface="Helvetica" pitchFamily="2" charset="0"/>
              </a:rPr>
              <a:t>g</a:t>
            </a:r>
            <a:r>
              <a:rPr lang="en-US" baseline="-25000" dirty="0" err="1">
                <a:latin typeface="Helvetica" pitchFamily="2" charset="0"/>
              </a:rPr>
              <a:t>i</a:t>
            </a:r>
            <a:endParaRPr lang="en-US" dirty="0">
              <a:latin typeface="Helvetica" pitchFamily="2" charset="0"/>
            </a:endParaRPr>
          </a:p>
        </p:txBody>
      </p:sp>
      <p:sp>
        <p:nvSpPr>
          <p:cNvPr id="20" name="TextBox 19">
            <a:extLst>
              <a:ext uri="{FF2B5EF4-FFF2-40B4-BE49-F238E27FC236}">
                <a16:creationId xmlns:a16="http://schemas.microsoft.com/office/drawing/2014/main" id="{78BB9120-CC4E-AD4F-AFAD-AB4EF5EA0A5E}"/>
              </a:ext>
            </a:extLst>
          </p:cNvPr>
          <p:cNvSpPr txBox="1"/>
          <p:nvPr/>
        </p:nvSpPr>
        <p:spPr>
          <a:xfrm>
            <a:off x="7103074" y="2965622"/>
            <a:ext cx="531341" cy="369332"/>
          </a:xfrm>
          <a:prstGeom prst="rect">
            <a:avLst/>
          </a:prstGeom>
          <a:noFill/>
        </p:spPr>
        <p:txBody>
          <a:bodyPr wrap="square" rtlCol="0">
            <a:spAutoFit/>
          </a:bodyPr>
          <a:lstStyle/>
          <a:p>
            <a:pPr algn="ctr"/>
            <a:r>
              <a:rPr lang="en-US" dirty="0">
                <a:latin typeface="Helvetica" pitchFamily="2" charset="0"/>
              </a:rPr>
              <a:t>h</a:t>
            </a:r>
            <a:r>
              <a:rPr lang="en-US" baseline="-25000" dirty="0">
                <a:latin typeface="Helvetica" pitchFamily="2" charset="0"/>
              </a:rPr>
              <a:t>i</a:t>
            </a:r>
            <a:endParaRPr lang="en-US" dirty="0">
              <a:latin typeface="Helvetica" pitchFamily="2" charset="0"/>
            </a:endParaRPr>
          </a:p>
        </p:txBody>
      </p:sp>
      <p:sp>
        <p:nvSpPr>
          <p:cNvPr id="21" name="TextBox 20">
            <a:extLst>
              <a:ext uri="{FF2B5EF4-FFF2-40B4-BE49-F238E27FC236}">
                <a16:creationId xmlns:a16="http://schemas.microsoft.com/office/drawing/2014/main" id="{7141EAFB-17BA-F247-85CD-37B8D644135D}"/>
              </a:ext>
            </a:extLst>
          </p:cNvPr>
          <p:cNvSpPr txBox="1"/>
          <p:nvPr/>
        </p:nvSpPr>
        <p:spPr>
          <a:xfrm>
            <a:off x="9761836" y="2965622"/>
            <a:ext cx="531341" cy="369332"/>
          </a:xfrm>
          <a:prstGeom prst="rect">
            <a:avLst/>
          </a:prstGeom>
          <a:noFill/>
        </p:spPr>
        <p:txBody>
          <a:bodyPr wrap="square" rtlCol="0">
            <a:spAutoFit/>
          </a:bodyPr>
          <a:lstStyle/>
          <a:p>
            <a:pPr algn="ctr"/>
            <a:r>
              <a:rPr lang="en-US" dirty="0">
                <a:latin typeface="Helvetica" pitchFamily="2" charset="0"/>
              </a:rPr>
              <a:t>f</a:t>
            </a:r>
            <a:r>
              <a:rPr lang="en-US" baseline="-25000" dirty="0">
                <a:latin typeface="Helvetica" pitchFamily="2" charset="0"/>
              </a:rPr>
              <a:t>i</a:t>
            </a:r>
            <a:endParaRPr lang="en-US" dirty="0">
              <a:latin typeface="Helvetica" pitchFamily="2" charset="0"/>
            </a:endParaRPr>
          </a:p>
        </p:txBody>
      </p:sp>
      <p:sp>
        <p:nvSpPr>
          <p:cNvPr id="22" name="TextBox 21">
            <a:extLst>
              <a:ext uri="{FF2B5EF4-FFF2-40B4-BE49-F238E27FC236}">
                <a16:creationId xmlns:a16="http://schemas.microsoft.com/office/drawing/2014/main" id="{46CE934D-675F-8A47-A973-747B05183D4A}"/>
              </a:ext>
            </a:extLst>
          </p:cNvPr>
          <p:cNvSpPr txBox="1"/>
          <p:nvPr/>
        </p:nvSpPr>
        <p:spPr>
          <a:xfrm>
            <a:off x="1896762" y="2965622"/>
            <a:ext cx="531341" cy="369332"/>
          </a:xfrm>
          <a:prstGeom prst="rect">
            <a:avLst/>
          </a:prstGeom>
          <a:noFill/>
        </p:spPr>
        <p:txBody>
          <a:bodyPr wrap="square" rtlCol="0">
            <a:spAutoFit/>
          </a:bodyPr>
          <a:lstStyle/>
          <a:p>
            <a:pPr algn="ctr"/>
            <a:r>
              <a:rPr lang="en-US" dirty="0" err="1">
                <a:latin typeface="Helvetica" pitchFamily="2" charset="0"/>
              </a:rPr>
              <a:t>s</a:t>
            </a:r>
            <a:r>
              <a:rPr lang="en-US" baseline="-25000" dirty="0" err="1">
                <a:latin typeface="Helvetica" pitchFamily="2" charset="0"/>
              </a:rPr>
              <a:t>i</a:t>
            </a:r>
            <a:endParaRPr lang="en-US" dirty="0">
              <a:latin typeface="Helvetica" pitchFamily="2" charset="0"/>
            </a:endParaRPr>
          </a:p>
        </p:txBody>
      </p:sp>
      <p:sp>
        <p:nvSpPr>
          <p:cNvPr id="23" name="TextBox 22">
            <a:extLst>
              <a:ext uri="{FF2B5EF4-FFF2-40B4-BE49-F238E27FC236}">
                <a16:creationId xmlns:a16="http://schemas.microsoft.com/office/drawing/2014/main" id="{C41A9344-3753-D542-89D2-D98D24F4110E}"/>
              </a:ext>
            </a:extLst>
          </p:cNvPr>
          <p:cNvSpPr txBox="1"/>
          <p:nvPr/>
        </p:nvSpPr>
        <p:spPr>
          <a:xfrm>
            <a:off x="2185085" y="3510005"/>
            <a:ext cx="531341" cy="369332"/>
          </a:xfrm>
          <a:prstGeom prst="rect">
            <a:avLst/>
          </a:prstGeom>
          <a:noFill/>
        </p:spPr>
        <p:txBody>
          <a:bodyPr wrap="square" rtlCol="0">
            <a:spAutoFit/>
          </a:bodyPr>
          <a:lstStyle/>
          <a:p>
            <a:pPr algn="ctr"/>
            <a:r>
              <a:rPr lang="en-US" dirty="0">
                <a:latin typeface="Helvetica" pitchFamily="2" charset="0"/>
              </a:rPr>
              <a:t>b</a:t>
            </a:r>
          </a:p>
        </p:txBody>
      </p:sp>
    </p:spTree>
    <p:extLst>
      <p:ext uri="{BB962C8B-B14F-4D97-AF65-F5344CB8AC3E}">
        <p14:creationId xmlns:p14="http://schemas.microsoft.com/office/powerpoint/2010/main" val="2909052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BE0DB0-0CDC-C044-B646-C4D8CE1BEC49}"/>
              </a:ext>
            </a:extLst>
          </p:cNvPr>
          <p:cNvSpPr txBox="1"/>
          <p:nvPr/>
        </p:nvSpPr>
        <p:spPr>
          <a:xfrm>
            <a:off x="691978" y="345989"/>
            <a:ext cx="7043351" cy="461665"/>
          </a:xfrm>
          <a:prstGeom prst="rect">
            <a:avLst/>
          </a:prstGeom>
          <a:noFill/>
        </p:spPr>
        <p:txBody>
          <a:bodyPr wrap="square" rtlCol="0">
            <a:spAutoFit/>
          </a:bodyPr>
          <a:lstStyle/>
          <a:p>
            <a:r>
              <a:rPr lang="en-US" sz="2400" dirty="0">
                <a:latin typeface="Helvetica" pitchFamily="2" charset="0"/>
              </a:rPr>
              <a:t>Converting </a:t>
            </a:r>
            <a:r>
              <a:rPr lang="en-US" sz="2400" i="1" dirty="0">
                <a:latin typeface="Helvetica" pitchFamily="2" charset="0"/>
              </a:rPr>
              <a:t>Microstegium</a:t>
            </a:r>
            <a:r>
              <a:rPr lang="en-US" sz="2400" dirty="0">
                <a:latin typeface="Helvetica" pitchFamily="2" charset="0"/>
              </a:rPr>
              <a:t> density to biomass</a:t>
            </a:r>
          </a:p>
        </p:txBody>
      </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2A279E3F-7EA9-A740-89DC-F09E8CF2B370}"/>
                  </a:ext>
                </a:extLst>
              </p:cNvPr>
              <p:cNvGraphicFramePr>
                <a:graphicFrameLocks noGrp="1"/>
              </p:cNvGraphicFramePr>
              <p:nvPr>
                <p:extLst>
                  <p:ext uri="{D42A27DB-BD31-4B8C-83A1-F6EECF244321}">
                    <p14:modId xmlns:p14="http://schemas.microsoft.com/office/powerpoint/2010/main" val="1839817987"/>
                  </p:ext>
                </p:extLst>
              </p:nvPr>
            </p:nvGraphicFramePr>
            <p:xfrm>
              <a:off x="845751" y="1238650"/>
              <a:ext cx="10633676" cy="4211320"/>
            </p:xfrm>
            <a:graphic>
              <a:graphicData uri="http://schemas.openxmlformats.org/drawingml/2006/table">
                <a:tbl>
                  <a:tblPr firstRow="1" bandRow="1">
                    <a:tableStyleId>{5940675A-B579-460E-94D1-54222C63F5DA}</a:tableStyleId>
                  </a:tblPr>
                  <a:tblGrid>
                    <a:gridCol w="6284098">
                      <a:extLst>
                        <a:ext uri="{9D8B030D-6E8A-4147-A177-3AD203B41FA5}">
                          <a16:colId xmlns:a16="http://schemas.microsoft.com/office/drawing/2014/main" val="1963174896"/>
                        </a:ext>
                      </a:extLst>
                    </a:gridCol>
                    <a:gridCol w="4349578">
                      <a:extLst>
                        <a:ext uri="{9D8B030D-6E8A-4147-A177-3AD203B41FA5}">
                          <a16:colId xmlns:a16="http://schemas.microsoft.com/office/drawing/2014/main" val="2097018922"/>
                        </a:ext>
                      </a:extLst>
                    </a:gridCol>
                  </a:tblGrid>
                  <a:tr h="370840">
                    <a:tc>
                      <a:txBody>
                        <a:bodyPr/>
                        <a:lstStyle/>
                        <a:p>
                          <a:r>
                            <a:rPr lang="en-US" dirty="0">
                              <a:latin typeface="Helvetica" pitchFamily="2" charset="0"/>
                            </a:rPr>
                            <a:t>Method</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Helvetica" pitchFamily="2" charset="0"/>
                            </a:rPr>
                            <a:t>Equation</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27354900"/>
                      </a:ext>
                    </a:extLst>
                  </a:tr>
                  <a:tr h="370840">
                    <a:tc>
                      <a:txBody>
                        <a:bodyPr/>
                        <a:lstStyle/>
                        <a:p>
                          <a:r>
                            <a:rPr lang="en-US" dirty="0">
                              <a:latin typeface="Helvetica" pitchFamily="2" charset="0"/>
                            </a:rPr>
                            <a:t>Assume a constant mass per individual (</a:t>
                          </a:r>
                          <a:r>
                            <a:rPr lang="en-US" i="1" dirty="0">
                              <a:latin typeface="Helvetica" pitchFamily="2" charset="0"/>
                            </a:rPr>
                            <a:t>c</a:t>
                          </a:r>
                          <a:r>
                            <a:rPr lang="en-US" dirty="0">
                              <a:latin typeface="Helvetica" pitchFamily="2" charset="0"/>
                            </a:rPr>
                            <a:t>) at the end of the growing season (greenhouse experiment data)</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𝐵</m:t>
                                </m:r>
                                <m:d>
                                  <m:dPr>
                                    <m:begChr m:val="["/>
                                    <m:endChr m:val="]"/>
                                    <m:ctrlPr>
                                      <a:rPr lang="en-US" i="1" smtClean="0">
                                        <a:latin typeface="Cambria Math" panose="02040503050406030204" pitchFamily="18" charset="0"/>
                                      </a:rPr>
                                    </m:ctrlPr>
                                  </m:dPr>
                                  <m:e>
                                    <m:r>
                                      <a:rPr lang="en-US" smtClean="0">
                                        <a:latin typeface="Cambria Math" panose="02040503050406030204" pitchFamily="18" charset="0"/>
                                      </a:rPr>
                                      <m:t>𝑡</m:t>
                                    </m:r>
                                    <m:r>
                                      <a:rPr lang="en-US" smtClean="0">
                                        <a:latin typeface="Cambria Math" panose="02040503050406030204" pitchFamily="18" charset="0"/>
                                      </a:rPr>
                                      <m:t>+1</m:t>
                                    </m:r>
                                  </m:e>
                                </m:d>
                                <m:r>
                                  <a:rPr lang="en-US" smtClean="0">
                                    <a:latin typeface="Cambria Math" panose="02040503050406030204" pitchFamily="18" charset="0"/>
                                  </a:rPr>
                                  <m:t>=</m:t>
                                </m:r>
                                <m:r>
                                  <a:rPr lang="en-US" smtClean="0">
                                    <a:latin typeface="Cambria Math" panose="02040503050406030204" pitchFamily="18" charset="0"/>
                                  </a:rPr>
                                  <m:t>𝑐</m:t>
                                </m:r>
                                <m:sSub>
                                  <m:sSubPr>
                                    <m:ctrlPr>
                                      <a:rPr lang="en-US" i="1" smtClean="0">
                                        <a:latin typeface="Cambria Math" panose="02040503050406030204" pitchFamily="18" charset="0"/>
                                      </a:rPr>
                                    </m:ctrlPr>
                                  </m:sSubPr>
                                  <m:e>
                                    <m:r>
                                      <a:rPr lang="en-US" smtClean="0">
                                        <a:latin typeface="Cambria Math" panose="02040503050406030204" pitchFamily="18" charset="0"/>
                                      </a:rPr>
                                      <m:t>𝑔</m:t>
                                    </m:r>
                                  </m:e>
                                  <m:sub>
                                    <m:r>
                                      <a:rPr lang="en-US" smtClean="0">
                                        <a:latin typeface="Cambria Math" panose="02040503050406030204" pitchFamily="18" charset="0"/>
                                      </a:rPr>
                                      <m:t>𝑎</m:t>
                                    </m:r>
                                  </m:sub>
                                </m:sSub>
                                <m:sSub>
                                  <m:sSubPr>
                                    <m:ctrlPr>
                                      <a:rPr lang="en-US" i="1" smtClean="0">
                                        <a:latin typeface="Cambria Math" panose="02040503050406030204" pitchFamily="18" charset="0"/>
                                      </a:rPr>
                                    </m:ctrlPr>
                                  </m:sSubPr>
                                  <m:e>
                                    <m:r>
                                      <a:rPr lang="en-US" smtClean="0">
                                        <a:latin typeface="Cambria Math" panose="02040503050406030204" pitchFamily="18" charset="0"/>
                                      </a:rPr>
                                      <m:t>h</m:t>
                                    </m:r>
                                  </m:e>
                                  <m:sub>
                                    <m:r>
                                      <a:rPr lang="en-US" smtClean="0">
                                        <a:latin typeface="Cambria Math" panose="02040503050406030204" pitchFamily="18" charset="0"/>
                                      </a:rPr>
                                      <m:t>𝑎</m:t>
                                    </m:r>
                                  </m:sub>
                                </m:sSub>
                                <m:sSub>
                                  <m:sSubPr>
                                    <m:ctrlPr>
                                      <a:rPr lang="en-US" i="1" smtClean="0">
                                        <a:latin typeface="Cambria Math" panose="02040503050406030204" pitchFamily="18" charset="0"/>
                                      </a:rPr>
                                    </m:ctrlPr>
                                  </m:sSubPr>
                                  <m:e>
                                    <m:r>
                                      <a:rPr lang="en-US" smtClean="0">
                                        <a:latin typeface="Cambria Math" panose="02040503050406030204" pitchFamily="18" charset="0"/>
                                      </a:rPr>
                                      <m:t>𝑁</m:t>
                                    </m:r>
                                  </m:e>
                                  <m:sub>
                                    <m:r>
                                      <a:rPr lang="en-US" smtClean="0">
                                        <a:latin typeface="Cambria Math" panose="02040503050406030204" pitchFamily="18" charset="0"/>
                                      </a:rPr>
                                      <m:t>𝑎</m:t>
                                    </m:r>
                                  </m:sub>
                                </m:sSub>
                                <m:r>
                                  <a:rPr lang="en-US" smtClean="0">
                                    <a:latin typeface="Cambria Math" panose="02040503050406030204" pitchFamily="18" charset="0"/>
                                  </a:rPr>
                                  <m:t>[</m:t>
                                </m:r>
                                <m:r>
                                  <a:rPr lang="en-US" smtClean="0">
                                    <a:latin typeface="Cambria Math" panose="02040503050406030204" pitchFamily="18" charset="0"/>
                                  </a:rPr>
                                  <m:t>𝑡</m:t>
                                </m:r>
                                <m:r>
                                  <a:rPr lang="en-US" smtClean="0">
                                    <a:latin typeface="Cambria Math" panose="02040503050406030204" pitchFamily="18" charset="0"/>
                                  </a:rPr>
                                  <m:t>]</m:t>
                                </m:r>
                              </m:oMath>
                            </m:oMathPara>
                          </a14:m>
                          <a:endParaRPr lang="en-US" dirty="0">
                            <a:latin typeface="Helvetica" pitchFamily="2"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08962303"/>
                      </a:ext>
                    </a:extLst>
                  </a:tr>
                  <a:tr h="370840">
                    <a:tc>
                      <a:txBody>
                        <a:bodyPr/>
                        <a:lstStyle/>
                        <a:p>
                          <a:r>
                            <a:rPr lang="en-US" dirty="0">
                              <a:latin typeface="Helvetica" pitchFamily="2" charset="0"/>
                            </a:rPr>
                            <a:t>Assume a constant mass per seedling at the beginning of the growing season, model within-season dynamics with an ODE </a:t>
                          </a:r>
                        </a:p>
                        <a:p>
                          <a:pPr marL="285750" indent="-285750">
                            <a:buFont typeface="Wingdings" pitchFamily="2" charset="2"/>
                            <a:buChar char="Ø"/>
                          </a:pPr>
                          <a:r>
                            <a:rPr lang="en-US" dirty="0">
                              <a:latin typeface="Helvetica" pitchFamily="2" charset="0"/>
                            </a:rPr>
                            <a:t>Infection dynamics can be added in – i.e. subscript</a:t>
                          </a:r>
                        </a:p>
                        <a:p>
                          <a:pPr marL="285750" indent="-285750">
                            <a:buFont typeface="Wingdings" pitchFamily="2" charset="2"/>
                            <a:buChar char="Ø"/>
                          </a:pPr>
                          <a:r>
                            <a:rPr lang="en-US" dirty="0">
                              <a:latin typeface="Helvetica" pitchFamily="2" charset="0"/>
                            </a:rPr>
                            <a:t>Need to estimate competition coefficients (multiple stages within growing season?)</a:t>
                          </a:r>
                        </a:p>
                        <a:p>
                          <a:pPr marL="285750" indent="-285750">
                            <a:buFont typeface="Wingdings" pitchFamily="2" charset="2"/>
                            <a:buChar char="Ø"/>
                          </a:pPr>
                          <a:r>
                            <a:rPr lang="en-US" dirty="0">
                              <a:latin typeface="Helvetica" pitchFamily="2" charset="0"/>
                            </a:rPr>
                            <a:t>Could estimate values with leaf surface area and then convert to biomass (see infection slide below)</a:t>
                          </a:r>
                        </a:p>
                      </a:txBody>
                      <a:tcPr>
                        <a:lnL w="12700" cmpd="sng">
                          <a:noFill/>
                        </a:lnL>
                        <a:lnR w="12700" cmpd="sng">
                          <a:noFill/>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𝑠</m:t>
                                        </m:r>
                                      </m:sub>
                                    </m:sSub>
                                  </m:num>
                                  <m:den>
                                    <m:r>
                                      <a:rPr lang="en-US" b="0" i="1" smtClean="0">
                                        <a:latin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𝜏</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𝐴</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𝜏</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𝐴</m:t>
                                        </m:r>
                                      </m:e>
                                      <m:sub>
                                        <m:r>
                                          <a:rPr lang="en-US" b="0" i="1" smtClean="0">
                                            <a:latin typeface="Cambria Math" panose="02040503050406030204" pitchFamily="18" charset="0"/>
                                            <a:ea typeface="Cambria Math" panose="02040503050406030204" pitchFamily="18" charset="0"/>
                                          </a:rPr>
                                          <m:t>𝑠</m:t>
                                        </m:r>
                                      </m:sub>
                                    </m:sSub>
                                  </m:num>
                                  <m:den>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𝐴𝐴</m:t>
                                        </m:r>
                                      </m:sub>
                                    </m:sSub>
                                    <m:r>
                                      <a:rPr lang="en-US" b="0" i="1" smtClean="0">
                                        <a:latin typeface="Cambria Math" panose="02040503050406030204" pitchFamily="18" charset="0"/>
                                      </a:rPr>
                                      <m:t>𝐴</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𝐴𝑃</m:t>
                                        </m:r>
                                      </m:sub>
                                    </m:sSub>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𝐴𝑄</m:t>
                                        </m:r>
                                      </m:sub>
                                    </m:sSub>
                                    <m:r>
                                      <a:rPr lang="en-US" b="0" i="1" smtClean="0">
                                        <a:latin typeface="Cambria Math" panose="02040503050406030204" pitchFamily="18" charset="0"/>
                                      </a:rPr>
                                      <m:t>𝑄</m:t>
                                    </m:r>
                                    <m:r>
                                      <a:rPr lang="en-US" b="0" i="1" smtClean="0">
                                        <a:latin typeface="Cambria Math" panose="02040503050406030204" pitchFamily="18" charset="0"/>
                                      </a:rPr>
                                      <m:t>)</m:t>
                                    </m:r>
                                  </m:den>
                                </m:f>
                              </m:oMath>
                            </m:oMathPara>
                          </a14:m>
                          <a:endParaRPr lang="en-US" dirty="0">
                            <a:latin typeface="Helvetica" pitchFamily="2" charset="0"/>
                          </a:endParaRPr>
                        </a:p>
                        <a:p>
                          <a:endParaRPr lang="en-US" sz="800" dirty="0">
                            <a:latin typeface="Helvetica" pitchFamily="2" charset="0"/>
                          </a:endParaRP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𝐴</m:t>
                                    </m:r>
                                  </m:e>
                                  <m:sub>
                                    <m:r>
                                      <a:rPr lang="en-US" b="0" i="1" smtClean="0">
                                        <a:latin typeface="Cambria Math" panose="02040503050406030204" pitchFamily="18" charset="0"/>
                                        <a:ea typeface="Cambria Math" panose="02040503050406030204" pitchFamily="18" charset="0"/>
                                      </a:rPr>
                                      <m:t>𝑠</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m:t>
                                </m:r>
                                <m:r>
                                  <a:rPr lang="en-US" b="0" i="1" smtClean="0">
                                    <a:latin typeface="Cambria Math" panose="02040503050406030204" pitchFamily="18" charset="0"/>
                                  </a:rPr>
                                  <m:t>𝑐</m:t>
                                </m:r>
                                <m:sSub>
                                  <m:sSubPr>
                                    <m:ctrlPr>
                                      <a:rPr lang="en-US" i="1" smtClean="0">
                                        <a:latin typeface="Cambria Math" panose="02040503050406030204" pitchFamily="18" charset="0"/>
                                      </a:rPr>
                                    </m:ctrlPr>
                                  </m:sSubPr>
                                  <m:e>
                                    <m:r>
                                      <a:rPr lang="en-US" smtClean="0">
                                        <a:latin typeface="Cambria Math" panose="02040503050406030204" pitchFamily="18" charset="0"/>
                                      </a:rPr>
                                      <m:t>𝑔</m:t>
                                    </m:r>
                                  </m:e>
                                  <m:sub>
                                    <m:r>
                                      <a:rPr lang="en-US" smtClean="0">
                                        <a:latin typeface="Cambria Math" panose="02040503050406030204" pitchFamily="18" charset="0"/>
                                      </a:rPr>
                                      <m:t>𝑎</m:t>
                                    </m:r>
                                  </m:sub>
                                </m:sSub>
                                <m:sSub>
                                  <m:sSubPr>
                                    <m:ctrlPr>
                                      <a:rPr lang="en-US" i="1" smtClean="0">
                                        <a:latin typeface="Cambria Math" panose="02040503050406030204" pitchFamily="18" charset="0"/>
                                      </a:rPr>
                                    </m:ctrlPr>
                                  </m:sSubPr>
                                  <m:e>
                                    <m:r>
                                      <a:rPr lang="en-US" smtClean="0">
                                        <a:latin typeface="Cambria Math" panose="02040503050406030204" pitchFamily="18" charset="0"/>
                                      </a:rPr>
                                      <m:t>h</m:t>
                                    </m:r>
                                  </m:e>
                                  <m:sub>
                                    <m:r>
                                      <a:rPr lang="en-US" smtClean="0">
                                        <a:latin typeface="Cambria Math" panose="02040503050406030204" pitchFamily="18" charset="0"/>
                                      </a:rPr>
                                      <m:t>𝑎</m:t>
                                    </m:r>
                                  </m:sub>
                                </m:sSub>
                                <m:sSub>
                                  <m:sSubPr>
                                    <m:ctrlPr>
                                      <a:rPr lang="en-US" i="1" smtClean="0">
                                        <a:latin typeface="Cambria Math" panose="02040503050406030204" pitchFamily="18" charset="0"/>
                                      </a:rPr>
                                    </m:ctrlPr>
                                  </m:sSubPr>
                                  <m:e>
                                    <m:r>
                                      <a:rPr lang="en-US" smtClean="0">
                                        <a:latin typeface="Cambria Math" panose="02040503050406030204" pitchFamily="18" charset="0"/>
                                      </a:rPr>
                                      <m:t>𝑁</m:t>
                                    </m:r>
                                  </m:e>
                                  <m:sub>
                                    <m:r>
                                      <a:rPr lang="en-US" smtClean="0">
                                        <a:latin typeface="Cambria Math" panose="02040503050406030204" pitchFamily="18" charset="0"/>
                                      </a:rPr>
                                      <m:t>𝑎</m:t>
                                    </m:r>
                                  </m:sub>
                                </m:sSub>
                                <m:r>
                                  <a:rPr lang="en-US" smtClean="0">
                                    <a:latin typeface="Cambria Math" panose="02040503050406030204" pitchFamily="18" charset="0"/>
                                  </a:rPr>
                                  <m:t>[</m:t>
                                </m:r>
                                <m:r>
                                  <a:rPr lang="en-US" smtClean="0">
                                    <a:latin typeface="Cambria Math" panose="02040503050406030204" pitchFamily="18" charset="0"/>
                                  </a:rPr>
                                  <m:t>𝑡</m:t>
                                </m:r>
                                <m:r>
                                  <a:rPr lang="en-US" smtClean="0">
                                    <a:latin typeface="Cambria Math" panose="02040503050406030204" pitchFamily="18" charset="0"/>
                                  </a:rPr>
                                  <m:t>]</m:t>
                                </m:r>
                              </m:oMath>
                            </m:oMathPara>
                          </a14:m>
                          <a:endParaRPr lang="en-US" dirty="0">
                            <a:latin typeface="Helvetica" pitchFamily="2" charset="0"/>
                          </a:endParaRPr>
                        </a:p>
                        <a:p>
                          <a:endParaRPr lang="en-US" sz="800" dirty="0">
                            <a:latin typeface="Helvetica" pitchFamily="2" charset="0"/>
                          </a:endParaRPr>
                        </a:p>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+1]=</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𝐴</m:t>
                                    </m:r>
                                  </m:e>
                                  <m:sub>
                                    <m:r>
                                      <a:rPr lang="en-US" b="0" i="1" smtClean="0">
                                        <a:latin typeface="Cambria Math" panose="02040503050406030204" pitchFamily="18" charset="0"/>
                                        <a:ea typeface="Cambria Math" panose="02040503050406030204" pitchFamily="18" charset="0"/>
                                      </a:rPr>
                                      <m:t>𝑠</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𝑇</m:t>
                                    </m:r>
                                  </m:e>
                                </m:d>
                              </m:oMath>
                            </m:oMathPara>
                          </a14:m>
                          <a:endParaRPr lang="en-US" dirty="0">
                            <a:latin typeface="Helvetica" pitchFamily="2" charset="0"/>
                          </a:endParaRPr>
                        </a:p>
                      </a:txBody>
                      <a:tcPr>
                        <a:lnL w="12700" cmpd="sng">
                          <a:noFill/>
                        </a:lnL>
                        <a:lnR w="12700" cmpd="sng">
                          <a:noFill/>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4220881"/>
                      </a:ext>
                    </a:extLst>
                  </a:tr>
                  <a:tr h="370840">
                    <a:tc>
                      <a:txBody>
                        <a:bodyPr/>
                        <a:lstStyle/>
                        <a:p>
                          <a:r>
                            <a:rPr lang="en-US" dirty="0">
                              <a:latin typeface="Helvetica" pitchFamily="2" charset="0"/>
                            </a:rPr>
                            <a:t>Assume biomass at the end of the season is proportional to seed production (Wilson et al. 2015)</a:t>
                          </a:r>
                        </a:p>
                        <a:p>
                          <a:pPr marL="285750" indent="-285750">
                            <a:buFont typeface="Wingdings" pitchFamily="2" charset="2"/>
                            <a:buChar char="Ø"/>
                          </a:pPr>
                          <a:r>
                            <a:rPr lang="en-US" i="1" dirty="0">
                              <a:latin typeface="Helvetica" pitchFamily="2" charset="0"/>
                            </a:rPr>
                            <a:t>c</a:t>
                          </a:r>
                          <a:r>
                            <a:rPr lang="en-US" i="0" dirty="0">
                              <a:latin typeface="Helvetica" pitchFamily="2" charset="0"/>
                            </a:rPr>
                            <a:t> = 30</a:t>
                          </a:r>
                          <a:r>
                            <a:rPr lang="en-US" dirty="0">
                              <a:latin typeface="Helvetica" pitchFamily="2" charset="0"/>
                            </a:rPr>
                            <a:t> g/(6500*9 seeds) = 2.3e</a:t>
                          </a:r>
                          <a:r>
                            <a:rPr lang="en-US" baseline="30000" dirty="0">
                              <a:latin typeface="Helvetica" pitchFamily="2" charset="0"/>
                            </a:rPr>
                            <a:t>-4</a:t>
                          </a:r>
                          <a:r>
                            <a:rPr lang="en-US" baseline="0" dirty="0">
                              <a:latin typeface="Helvetica" pitchFamily="2" charset="0"/>
                            </a:rPr>
                            <a:t>g/seed</a:t>
                          </a:r>
                          <a:endParaRPr lang="en-US" dirty="0">
                            <a:latin typeface="Helvetica" pitchFamily="2" charset="0"/>
                          </a:endParaRPr>
                        </a:p>
                      </a:txBody>
                      <a:tcPr>
                        <a:lnL w="12700" cmpd="sng">
                          <a:noFill/>
                        </a:lnL>
                        <a:lnR w="12700" cmpd="sng">
                          <a:noFill/>
                        </a:lnR>
                        <a:lnT w="12700" cap="flat" cmpd="sng" algn="ctr">
                          <a:solidFill>
                            <a:schemeClr val="bg2">
                              <a:lumMod val="9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𝐵</m:t>
                                </m:r>
                                <m:d>
                                  <m:dPr>
                                    <m:begChr m:val="["/>
                                    <m:endChr m:val="]"/>
                                    <m:ctrlPr>
                                      <a:rPr lang="en-US" i="1" smtClean="0">
                                        <a:latin typeface="Cambria Math" panose="02040503050406030204" pitchFamily="18" charset="0"/>
                                      </a:rPr>
                                    </m:ctrlPr>
                                  </m:dPr>
                                  <m:e>
                                    <m:r>
                                      <a:rPr lang="en-US" smtClean="0">
                                        <a:latin typeface="Cambria Math" panose="02040503050406030204" pitchFamily="18" charset="0"/>
                                      </a:rPr>
                                      <m:t>𝑡</m:t>
                                    </m:r>
                                    <m:r>
                                      <a:rPr lang="en-US" smtClean="0">
                                        <a:latin typeface="Cambria Math" panose="02040503050406030204" pitchFamily="18" charset="0"/>
                                      </a:rPr>
                                      <m:t>+1</m:t>
                                    </m:r>
                                  </m:e>
                                </m:d>
                                <m:r>
                                  <a:rPr lang="en-US" smtClean="0">
                                    <a:latin typeface="Cambria Math" panose="02040503050406030204" pitchFamily="18" charset="0"/>
                                  </a:rPr>
                                  <m:t>=</m:t>
                                </m:r>
                                <m:r>
                                  <a:rPr lang="en-US" smtClean="0">
                                    <a:latin typeface="Cambria Math" panose="02040503050406030204" pitchFamily="18" charset="0"/>
                                  </a:rPr>
                                  <m:t>𝑐</m:t>
                                </m:r>
                                <m:sSub>
                                  <m:sSubPr>
                                    <m:ctrlPr>
                                      <a:rPr lang="en-US" i="1" smtClean="0">
                                        <a:latin typeface="Cambria Math" panose="02040503050406030204" pitchFamily="18" charset="0"/>
                                      </a:rPr>
                                    </m:ctrlPr>
                                  </m:sSubPr>
                                  <m:e>
                                    <m:r>
                                      <a:rPr lang="en-US" smtClean="0">
                                        <a:latin typeface="Cambria Math" panose="02040503050406030204" pitchFamily="18" charset="0"/>
                                      </a:rPr>
                                      <m:t>𝑔</m:t>
                                    </m:r>
                                  </m:e>
                                  <m:sub>
                                    <m:r>
                                      <a:rPr lang="en-US" smtClean="0">
                                        <a:latin typeface="Cambria Math" panose="02040503050406030204" pitchFamily="18" charset="0"/>
                                      </a:rPr>
                                      <m:t>𝑎</m:t>
                                    </m:r>
                                  </m:sub>
                                </m:sSub>
                                <m:sSub>
                                  <m:sSubPr>
                                    <m:ctrlPr>
                                      <a:rPr lang="en-US" i="1" smtClean="0">
                                        <a:latin typeface="Cambria Math" panose="02040503050406030204" pitchFamily="18" charset="0"/>
                                      </a:rPr>
                                    </m:ctrlPr>
                                  </m:sSubPr>
                                  <m:e>
                                    <m:r>
                                      <a:rPr lang="en-US" smtClean="0">
                                        <a:latin typeface="Cambria Math" panose="02040503050406030204" pitchFamily="18" charset="0"/>
                                      </a:rPr>
                                      <m:t>h</m:t>
                                    </m:r>
                                  </m:e>
                                  <m:sub>
                                    <m:r>
                                      <a:rPr lang="en-US" smtClean="0">
                                        <a:latin typeface="Cambria Math" panose="02040503050406030204" pitchFamily="18" charset="0"/>
                                      </a:rPr>
                                      <m:t>𝑎</m:t>
                                    </m:r>
                                  </m:sub>
                                </m:sSub>
                                <m:sSub>
                                  <m:sSubPr>
                                    <m:ctrlPr>
                                      <a:rPr lang="en-US" i="1" smtClean="0">
                                        <a:latin typeface="Cambria Math" panose="02040503050406030204" pitchFamily="18" charset="0"/>
                                      </a:rPr>
                                    </m:ctrlPr>
                                  </m:sSubPr>
                                  <m:e>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𝑎</m:t>
                                        </m:r>
                                      </m:sub>
                                    </m:sSub>
                                    <m:r>
                                      <a:rPr lang="en-US" smtClean="0">
                                        <a:latin typeface="Cambria Math" panose="02040503050406030204" pitchFamily="18" charset="0"/>
                                      </a:rPr>
                                      <m:t>𝑁</m:t>
                                    </m:r>
                                  </m:e>
                                  <m:sub>
                                    <m:r>
                                      <a:rPr lang="en-US" smtClean="0">
                                        <a:latin typeface="Cambria Math" panose="02040503050406030204" pitchFamily="18" charset="0"/>
                                      </a:rPr>
                                      <m:t>𝑎</m:t>
                                    </m:r>
                                  </m:sub>
                                </m:sSub>
                                <m:r>
                                  <a:rPr lang="en-US" smtClean="0">
                                    <a:latin typeface="Cambria Math" panose="02040503050406030204" pitchFamily="18" charset="0"/>
                                  </a:rPr>
                                  <m:t>[</m:t>
                                </m:r>
                                <m:r>
                                  <a:rPr lang="en-US" smtClean="0">
                                    <a:latin typeface="Cambria Math" panose="02040503050406030204" pitchFamily="18" charset="0"/>
                                  </a:rPr>
                                  <m:t>𝑡</m:t>
                                </m:r>
                                <m:r>
                                  <a:rPr lang="en-US" smtClean="0">
                                    <a:latin typeface="Cambria Math" panose="02040503050406030204" pitchFamily="18" charset="0"/>
                                  </a:rPr>
                                  <m:t>]</m:t>
                                </m:r>
                              </m:oMath>
                            </m:oMathPara>
                          </a14:m>
                          <a:endParaRPr lang="en-US" dirty="0">
                            <a:latin typeface="Helvetica" pitchFamily="2" charset="0"/>
                          </a:endParaRPr>
                        </a:p>
                        <a:p>
                          <a:endParaRPr lang="en-US" dirty="0">
                            <a:latin typeface="Helvetica" pitchFamily="2" charset="0"/>
                          </a:endParaRPr>
                        </a:p>
                      </a:txBody>
                      <a:tcPr>
                        <a:lnL w="12700" cmpd="sng">
                          <a:noFill/>
                        </a:lnL>
                        <a:lnR w="12700" cmpd="sng">
                          <a:noFill/>
                        </a:lnR>
                        <a:lnT w="12700" cap="flat" cmpd="sng" algn="ctr">
                          <a:solidFill>
                            <a:schemeClr val="bg2">
                              <a:lumMod val="9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65657470"/>
                      </a:ext>
                    </a:extLst>
                  </a:tr>
                </a:tbl>
              </a:graphicData>
            </a:graphic>
          </p:graphicFrame>
        </mc:Choice>
        <mc:Fallback xmlns="">
          <p:graphicFrame>
            <p:nvGraphicFramePr>
              <p:cNvPr id="3" name="Table 2">
                <a:extLst>
                  <a:ext uri="{FF2B5EF4-FFF2-40B4-BE49-F238E27FC236}">
                    <a16:creationId xmlns:a16="http://schemas.microsoft.com/office/drawing/2014/main" id="{2A279E3F-7EA9-A740-89DC-F09E8CF2B370}"/>
                  </a:ext>
                </a:extLst>
              </p:cNvPr>
              <p:cNvGraphicFramePr>
                <a:graphicFrameLocks noGrp="1"/>
              </p:cNvGraphicFramePr>
              <p:nvPr>
                <p:extLst>
                  <p:ext uri="{D42A27DB-BD31-4B8C-83A1-F6EECF244321}">
                    <p14:modId xmlns:p14="http://schemas.microsoft.com/office/powerpoint/2010/main" val="1839817987"/>
                  </p:ext>
                </p:extLst>
              </p:nvPr>
            </p:nvGraphicFramePr>
            <p:xfrm>
              <a:off x="845751" y="1238650"/>
              <a:ext cx="10633676" cy="4211320"/>
            </p:xfrm>
            <a:graphic>
              <a:graphicData uri="http://schemas.openxmlformats.org/drawingml/2006/table">
                <a:tbl>
                  <a:tblPr firstRow="1" bandRow="1">
                    <a:tableStyleId>{5940675A-B579-460E-94D1-54222C63F5DA}</a:tableStyleId>
                  </a:tblPr>
                  <a:tblGrid>
                    <a:gridCol w="6284098">
                      <a:extLst>
                        <a:ext uri="{9D8B030D-6E8A-4147-A177-3AD203B41FA5}">
                          <a16:colId xmlns:a16="http://schemas.microsoft.com/office/drawing/2014/main" val="1963174896"/>
                        </a:ext>
                      </a:extLst>
                    </a:gridCol>
                    <a:gridCol w="4349578">
                      <a:extLst>
                        <a:ext uri="{9D8B030D-6E8A-4147-A177-3AD203B41FA5}">
                          <a16:colId xmlns:a16="http://schemas.microsoft.com/office/drawing/2014/main" val="2097018922"/>
                        </a:ext>
                      </a:extLst>
                    </a:gridCol>
                  </a:tblGrid>
                  <a:tr h="370840">
                    <a:tc>
                      <a:txBody>
                        <a:bodyPr/>
                        <a:lstStyle/>
                        <a:p>
                          <a:r>
                            <a:rPr lang="en-US" dirty="0">
                              <a:latin typeface="Helvetica" pitchFamily="2" charset="0"/>
                            </a:rPr>
                            <a:t>Method</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Helvetica" pitchFamily="2" charset="0"/>
                            </a:rPr>
                            <a:t>Equation</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27354900"/>
                      </a:ext>
                    </a:extLst>
                  </a:tr>
                  <a:tr h="640080">
                    <a:tc>
                      <a:txBody>
                        <a:bodyPr/>
                        <a:lstStyle/>
                        <a:p>
                          <a:r>
                            <a:rPr lang="en-US" dirty="0">
                              <a:latin typeface="Helvetica" pitchFamily="2" charset="0"/>
                            </a:rPr>
                            <a:t>Assume a constant mass per individual (</a:t>
                          </a:r>
                          <a:r>
                            <a:rPr lang="en-US" i="1" dirty="0">
                              <a:latin typeface="Helvetica" pitchFamily="2" charset="0"/>
                            </a:rPr>
                            <a:t>c</a:t>
                          </a:r>
                          <a:r>
                            <a:rPr lang="en-US" dirty="0">
                              <a:latin typeface="Helvetica" pitchFamily="2" charset="0"/>
                            </a:rPr>
                            <a:t>) at the end of the growing season (greenhouse experiment data)</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144315" t="-60784" b="-507843"/>
                          </a:stretch>
                        </a:blipFill>
                      </a:tcPr>
                    </a:tc>
                    <a:extLst>
                      <a:ext uri="{0D108BD9-81ED-4DB2-BD59-A6C34878D82A}">
                        <a16:rowId xmlns:a16="http://schemas.microsoft.com/office/drawing/2014/main" val="4208962303"/>
                      </a:ext>
                    </a:extLst>
                  </a:tr>
                  <a:tr h="2286000">
                    <a:tc>
                      <a:txBody>
                        <a:bodyPr/>
                        <a:lstStyle/>
                        <a:p>
                          <a:r>
                            <a:rPr lang="en-US" dirty="0">
                              <a:latin typeface="Helvetica" pitchFamily="2" charset="0"/>
                            </a:rPr>
                            <a:t>Assume a constant mass per seedling at the beginning of the growing season, model within-season dynamics with an ODE </a:t>
                          </a:r>
                        </a:p>
                        <a:p>
                          <a:pPr marL="285750" indent="-285750">
                            <a:buFont typeface="Wingdings" pitchFamily="2" charset="2"/>
                            <a:buChar char="Ø"/>
                          </a:pPr>
                          <a:r>
                            <a:rPr lang="en-US" dirty="0">
                              <a:latin typeface="Helvetica" pitchFamily="2" charset="0"/>
                            </a:rPr>
                            <a:t>Infection dynamics can be added in – i.e. subscript</a:t>
                          </a:r>
                        </a:p>
                        <a:p>
                          <a:pPr marL="285750" indent="-285750">
                            <a:buFont typeface="Wingdings" pitchFamily="2" charset="2"/>
                            <a:buChar char="Ø"/>
                          </a:pPr>
                          <a:r>
                            <a:rPr lang="en-US" dirty="0">
                              <a:latin typeface="Helvetica" pitchFamily="2" charset="0"/>
                            </a:rPr>
                            <a:t>Need to estimate competition coefficients (multiple stages within growing season?)</a:t>
                          </a:r>
                        </a:p>
                        <a:p>
                          <a:pPr marL="285750" indent="-285750">
                            <a:buFont typeface="Wingdings" pitchFamily="2" charset="2"/>
                            <a:buChar char="Ø"/>
                          </a:pPr>
                          <a:r>
                            <a:rPr lang="en-US" dirty="0">
                              <a:latin typeface="Helvetica" pitchFamily="2" charset="0"/>
                            </a:rPr>
                            <a:t>Could estimate values with leaf surface area and then convert to biomass (see infection slide below)</a:t>
                          </a:r>
                        </a:p>
                      </a:txBody>
                      <a:tcPr>
                        <a:lnL w="12700" cmpd="sng">
                          <a:noFill/>
                        </a:lnL>
                        <a:lnR w="12700" cmpd="sng">
                          <a:noFill/>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mpd="sng">
                          <a:noFill/>
                        </a:lnL>
                        <a:lnR w="12700" cmpd="sng">
                          <a:noFill/>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144315" t="-45304" b="-43094"/>
                          </a:stretch>
                        </a:blipFill>
                      </a:tcPr>
                    </a:tc>
                    <a:extLst>
                      <a:ext uri="{0D108BD9-81ED-4DB2-BD59-A6C34878D82A}">
                        <a16:rowId xmlns:a16="http://schemas.microsoft.com/office/drawing/2014/main" val="3294220881"/>
                      </a:ext>
                    </a:extLst>
                  </a:tr>
                  <a:tr h="914400">
                    <a:tc>
                      <a:txBody>
                        <a:bodyPr/>
                        <a:lstStyle/>
                        <a:p>
                          <a:r>
                            <a:rPr lang="en-US" dirty="0">
                              <a:latin typeface="Helvetica" pitchFamily="2" charset="0"/>
                            </a:rPr>
                            <a:t>Assume biomass at the end of the season is proportional to seed production (Wilson et al. 2015)</a:t>
                          </a:r>
                        </a:p>
                        <a:p>
                          <a:pPr marL="285750" indent="-285750">
                            <a:buFont typeface="Wingdings" pitchFamily="2" charset="2"/>
                            <a:buChar char="Ø"/>
                          </a:pPr>
                          <a:r>
                            <a:rPr lang="en-US" i="1" dirty="0">
                              <a:latin typeface="Helvetica" pitchFamily="2" charset="0"/>
                            </a:rPr>
                            <a:t>c</a:t>
                          </a:r>
                          <a:r>
                            <a:rPr lang="en-US" i="0" dirty="0">
                              <a:latin typeface="Helvetica" pitchFamily="2" charset="0"/>
                            </a:rPr>
                            <a:t> = 30</a:t>
                          </a:r>
                          <a:r>
                            <a:rPr lang="en-US" dirty="0">
                              <a:latin typeface="Helvetica" pitchFamily="2" charset="0"/>
                            </a:rPr>
                            <a:t> g/(6500*9 seeds) = 2.3e</a:t>
                          </a:r>
                          <a:r>
                            <a:rPr lang="en-US" baseline="30000" dirty="0">
                              <a:latin typeface="Helvetica" pitchFamily="2" charset="0"/>
                            </a:rPr>
                            <a:t>-4</a:t>
                          </a:r>
                          <a:r>
                            <a:rPr lang="en-US" baseline="0" dirty="0">
                              <a:latin typeface="Helvetica" pitchFamily="2" charset="0"/>
                            </a:rPr>
                            <a:t>g/seed</a:t>
                          </a:r>
                          <a:endParaRPr lang="en-US" dirty="0">
                            <a:latin typeface="Helvetica" pitchFamily="2" charset="0"/>
                          </a:endParaRPr>
                        </a:p>
                      </a:txBody>
                      <a:tcPr>
                        <a:lnL w="12700" cmpd="sng">
                          <a:noFill/>
                        </a:lnL>
                        <a:lnR w="12700" cmpd="sng">
                          <a:noFill/>
                        </a:lnR>
                        <a:lnT w="12700" cap="flat" cmpd="sng" algn="ctr">
                          <a:solidFill>
                            <a:schemeClr val="bg2">
                              <a:lumMod val="9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mpd="sng">
                          <a:noFill/>
                        </a:lnL>
                        <a:lnR w="12700" cmpd="sng">
                          <a:noFill/>
                        </a:lnR>
                        <a:lnT w="12700" cap="flat" cmpd="sng" algn="ctr">
                          <a:solidFill>
                            <a:schemeClr val="bg2">
                              <a:lumMod val="9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44315" t="-365278" b="-8333"/>
                          </a:stretch>
                        </a:blipFill>
                      </a:tcPr>
                    </a:tc>
                    <a:extLst>
                      <a:ext uri="{0D108BD9-81ED-4DB2-BD59-A6C34878D82A}">
                        <a16:rowId xmlns:a16="http://schemas.microsoft.com/office/drawing/2014/main" val="3065657470"/>
                      </a:ext>
                    </a:extLst>
                  </a:tr>
                </a:tbl>
              </a:graphicData>
            </a:graphic>
          </p:graphicFrame>
        </mc:Fallback>
      </mc:AlternateContent>
    </p:spTree>
    <p:extLst>
      <p:ext uri="{BB962C8B-B14F-4D97-AF65-F5344CB8AC3E}">
        <p14:creationId xmlns:p14="http://schemas.microsoft.com/office/powerpoint/2010/main" val="28257176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F26A34-4C3C-804C-AB5A-E0869E44F013}"/>
              </a:ext>
            </a:extLst>
          </p:cNvPr>
          <p:cNvPicPr>
            <a:picLocks noChangeAspect="1"/>
          </p:cNvPicPr>
          <p:nvPr/>
        </p:nvPicPr>
        <p:blipFill>
          <a:blip r:embed="rId3"/>
          <a:stretch>
            <a:fillRect/>
          </a:stretch>
        </p:blipFill>
        <p:spPr>
          <a:xfrm>
            <a:off x="609106" y="0"/>
            <a:ext cx="5017830" cy="6858000"/>
          </a:xfrm>
          <a:prstGeom prst="rect">
            <a:avLst/>
          </a:prstGeom>
        </p:spPr>
      </p:pic>
      <p:pic>
        <p:nvPicPr>
          <p:cNvPr id="5" name="Picture 4">
            <a:extLst>
              <a:ext uri="{FF2B5EF4-FFF2-40B4-BE49-F238E27FC236}">
                <a16:creationId xmlns:a16="http://schemas.microsoft.com/office/drawing/2014/main" id="{7F706F77-EC34-3045-A5E3-6D4143675E05}"/>
              </a:ext>
            </a:extLst>
          </p:cNvPr>
          <p:cNvPicPr>
            <a:picLocks noChangeAspect="1"/>
          </p:cNvPicPr>
          <p:nvPr/>
        </p:nvPicPr>
        <p:blipFill>
          <a:blip r:embed="rId4"/>
          <a:stretch>
            <a:fillRect/>
          </a:stretch>
        </p:blipFill>
        <p:spPr>
          <a:xfrm>
            <a:off x="6565066" y="0"/>
            <a:ext cx="4968000" cy="6858000"/>
          </a:xfrm>
          <a:prstGeom prst="rect">
            <a:avLst/>
          </a:prstGeom>
        </p:spPr>
      </p:pic>
      <p:pic>
        <p:nvPicPr>
          <p:cNvPr id="7" name="Picture 6">
            <a:extLst>
              <a:ext uri="{FF2B5EF4-FFF2-40B4-BE49-F238E27FC236}">
                <a16:creationId xmlns:a16="http://schemas.microsoft.com/office/drawing/2014/main" id="{BCFA2186-D575-5446-B9B5-38CE41AAA3BD}"/>
              </a:ext>
            </a:extLst>
          </p:cNvPr>
          <p:cNvPicPr>
            <a:picLocks noChangeAspect="1"/>
          </p:cNvPicPr>
          <p:nvPr/>
        </p:nvPicPr>
        <p:blipFill>
          <a:blip r:embed="rId5"/>
          <a:stretch>
            <a:fillRect/>
          </a:stretch>
        </p:blipFill>
        <p:spPr>
          <a:xfrm>
            <a:off x="4093690" y="646156"/>
            <a:ext cx="1162050" cy="781050"/>
          </a:xfrm>
          <a:prstGeom prst="rect">
            <a:avLst/>
          </a:prstGeom>
        </p:spPr>
      </p:pic>
      <p:sp>
        <p:nvSpPr>
          <p:cNvPr id="8" name="Rectangle 7">
            <a:extLst>
              <a:ext uri="{FF2B5EF4-FFF2-40B4-BE49-F238E27FC236}">
                <a16:creationId xmlns:a16="http://schemas.microsoft.com/office/drawing/2014/main" id="{43D4684A-EE69-3047-B238-B9E8AA9993A1}"/>
              </a:ext>
            </a:extLst>
          </p:cNvPr>
          <p:cNvSpPr/>
          <p:nvPr/>
        </p:nvSpPr>
        <p:spPr>
          <a:xfrm>
            <a:off x="7339914" y="0"/>
            <a:ext cx="432486" cy="271849"/>
          </a:xfrm>
          <a:prstGeom prst="rect">
            <a:avLst/>
          </a:prstGeom>
          <a:solidFill>
            <a:srgbClr val="FFFF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8662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62A0CD-8F72-3A4F-8DC0-AF1F5B207586}"/>
              </a:ext>
            </a:extLst>
          </p:cNvPr>
          <p:cNvPicPr>
            <a:picLocks noChangeAspect="1"/>
          </p:cNvPicPr>
          <p:nvPr/>
        </p:nvPicPr>
        <p:blipFill>
          <a:blip r:embed="rId2"/>
          <a:stretch>
            <a:fillRect/>
          </a:stretch>
        </p:blipFill>
        <p:spPr>
          <a:xfrm>
            <a:off x="1" y="0"/>
            <a:ext cx="7494082" cy="2649071"/>
          </a:xfrm>
          <a:prstGeom prst="rect">
            <a:avLst/>
          </a:prstGeom>
        </p:spPr>
      </p:pic>
      <p:pic>
        <p:nvPicPr>
          <p:cNvPr id="5" name="Picture 4">
            <a:extLst>
              <a:ext uri="{FF2B5EF4-FFF2-40B4-BE49-F238E27FC236}">
                <a16:creationId xmlns:a16="http://schemas.microsoft.com/office/drawing/2014/main" id="{05D05DC4-63E1-9247-A061-8A285C0245D0}"/>
              </a:ext>
            </a:extLst>
          </p:cNvPr>
          <p:cNvPicPr>
            <a:picLocks noChangeAspect="1"/>
          </p:cNvPicPr>
          <p:nvPr/>
        </p:nvPicPr>
        <p:blipFill>
          <a:blip r:embed="rId3"/>
          <a:stretch>
            <a:fillRect/>
          </a:stretch>
        </p:blipFill>
        <p:spPr>
          <a:xfrm>
            <a:off x="7363522" y="0"/>
            <a:ext cx="4828478" cy="6858000"/>
          </a:xfrm>
          <a:prstGeom prst="rect">
            <a:avLst/>
          </a:prstGeom>
        </p:spPr>
      </p:pic>
      <p:sp>
        <p:nvSpPr>
          <p:cNvPr id="6" name="Rectangle 5">
            <a:extLst>
              <a:ext uri="{FF2B5EF4-FFF2-40B4-BE49-F238E27FC236}">
                <a16:creationId xmlns:a16="http://schemas.microsoft.com/office/drawing/2014/main" id="{25014FF8-CD55-034C-BD20-C838A282E4A0}"/>
              </a:ext>
            </a:extLst>
          </p:cNvPr>
          <p:cNvSpPr/>
          <p:nvPr/>
        </p:nvSpPr>
        <p:spPr>
          <a:xfrm>
            <a:off x="7558088" y="1540719"/>
            <a:ext cx="4439346" cy="233688"/>
          </a:xfrm>
          <a:prstGeom prst="rect">
            <a:avLst/>
          </a:prstGeom>
          <a:solidFill>
            <a:srgbClr val="FFFF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C9F591F-56F2-954F-81BA-626C613720AA}"/>
              </a:ext>
            </a:extLst>
          </p:cNvPr>
          <p:cNvSpPr/>
          <p:nvPr/>
        </p:nvSpPr>
        <p:spPr>
          <a:xfrm>
            <a:off x="7558088" y="2097136"/>
            <a:ext cx="4439346" cy="233688"/>
          </a:xfrm>
          <a:prstGeom prst="rect">
            <a:avLst/>
          </a:prstGeom>
          <a:solidFill>
            <a:srgbClr val="FFFF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3B72611-81E8-2F47-8A96-CCDE16200B15}"/>
              </a:ext>
            </a:extLst>
          </p:cNvPr>
          <p:cNvSpPr/>
          <p:nvPr/>
        </p:nvSpPr>
        <p:spPr>
          <a:xfrm>
            <a:off x="7558088" y="2697166"/>
            <a:ext cx="4439346" cy="233688"/>
          </a:xfrm>
          <a:prstGeom prst="rect">
            <a:avLst/>
          </a:prstGeom>
          <a:solidFill>
            <a:srgbClr val="FFFF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17FAD6B-2525-8243-8B70-62260BC31F2B}"/>
              </a:ext>
            </a:extLst>
          </p:cNvPr>
          <p:cNvSpPr txBox="1"/>
          <p:nvPr/>
        </p:nvSpPr>
        <p:spPr>
          <a:xfrm>
            <a:off x="255019" y="3429000"/>
            <a:ext cx="6740610" cy="2893100"/>
          </a:xfrm>
          <a:prstGeom prst="rect">
            <a:avLst/>
          </a:prstGeom>
          <a:noFill/>
        </p:spPr>
        <p:txBody>
          <a:bodyPr wrap="square" rtlCol="0">
            <a:spAutoFit/>
          </a:bodyPr>
          <a:lstStyle/>
          <a:p>
            <a:r>
              <a:rPr lang="en-US" sz="2400" dirty="0" err="1">
                <a:latin typeface="Helvetica" pitchFamily="2" charset="0"/>
              </a:rPr>
              <a:t>Ev</a:t>
            </a:r>
            <a:r>
              <a:rPr lang="en-US" sz="2400" dirty="0">
                <a:latin typeface="Helvetica" pitchFamily="2" charset="0"/>
              </a:rPr>
              <a:t> adult survival:</a:t>
            </a:r>
          </a:p>
          <a:p>
            <a:r>
              <a:rPr lang="en-US" sz="2400" dirty="0" err="1">
                <a:latin typeface="Helvetica" pitchFamily="2" charset="0"/>
              </a:rPr>
              <a:t>m</a:t>
            </a:r>
            <a:r>
              <a:rPr lang="en-US" sz="2400" baseline="-25000" dirty="0" err="1">
                <a:latin typeface="Helvetica" pitchFamily="2" charset="0"/>
              </a:rPr>
              <a:t>p</a:t>
            </a:r>
            <a:r>
              <a:rPr lang="en-US" sz="2400" dirty="0">
                <a:latin typeface="Helvetica" pitchFamily="2" charset="0"/>
              </a:rPr>
              <a:t> = 0.95</a:t>
            </a:r>
          </a:p>
          <a:p>
            <a:endParaRPr lang="en-US" sz="2400" dirty="0">
              <a:latin typeface="Helvetica" pitchFamily="2" charset="0"/>
            </a:endParaRPr>
          </a:p>
          <a:p>
            <a:r>
              <a:rPr lang="en-US" sz="2200" dirty="0">
                <a:latin typeface="Helvetica" pitchFamily="2" charset="0"/>
              </a:rPr>
              <a:t>Notes: </a:t>
            </a:r>
          </a:p>
          <a:p>
            <a:r>
              <a:rPr lang="en-US" sz="2200" dirty="0">
                <a:latin typeface="Helvetica" pitchFamily="2" charset="0"/>
              </a:rPr>
              <a:t>1 - Mean of (Year 3)/3 across species</a:t>
            </a:r>
          </a:p>
          <a:p>
            <a:r>
              <a:rPr lang="en-US" sz="2200" dirty="0">
                <a:latin typeface="Helvetica" pitchFamily="2" charset="0"/>
              </a:rPr>
              <a:t>EEY: </a:t>
            </a:r>
            <a:r>
              <a:rPr lang="en-US" sz="2200" i="1" dirty="0">
                <a:latin typeface="Helvetica" pitchFamily="2" charset="0"/>
              </a:rPr>
              <a:t>Elymus </a:t>
            </a:r>
            <a:r>
              <a:rPr lang="en-US" sz="2200" i="1" dirty="0" err="1">
                <a:latin typeface="Helvetica" pitchFamily="2" charset="0"/>
              </a:rPr>
              <a:t>elymoides</a:t>
            </a:r>
            <a:endParaRPr lang="en-US" sz="2200" i="1" dirty="0">
              <a:latin typeface="Helvetica" pitchFamily="2" charset="0"/>
            </a:endParaRPr>
          </a:p>
          <a:p>
            <a:r>
              <a:rPr lang="en-US" sz="2200" dirty="0">
                <a:latin typeface="Helvetica" pitchFamily="2" charset="0"/>
              </a:rPr>
              <a:t>EMC: </a:t>
            </a:r>
            <a:r>
              <a:rPr lang="en-US" sz="2200" i="1" dirty="0">
                <a:latin typeface="Helvetica" pitchFamily="2" charset="0"/>
              </a:rPr>
              <a:t>Elymus </a:t>
            </a:r>
            <a:r>
              <a:rPr lang="en-US" sz="2200" i="1" dirty="0" err="1">
                <a:latin typeface="Helvetica" pitchFamily="2" charset="0"/>
              </a:rPr>
              <a:t>multisetus</a:t>
            </a:r>
            <a:r>
              <a:rPr lang="en-US" sz="2200" dirty="0">
                <a:latin typeface="Helvetica" pitchFamily="2" charset="0"/>
              </a:rPr>
              <a:t> (Contra costa county)</a:t>
            </a:r>
            <a:endParaRPr lang="en-US" sz="2200" i="1" dirty="0">
              <a:latin typeface="Helvetica" pitchFamily="2" charset="0"/>
            </a:endParaRPr>
          </a:p>
          <a:p>
            <a:r>
              <a:rPr lang="en-US" sz="2200" dirty="0">
                <a:latin typeface="Helvetica" pitchFamily="2" charset="0"/>
              </a:rPr>
              <a:t>EMT: </a:t>
            </a:r>
            <a:r>
              <a:rPr lang="en-US" sz="2200" i="1" dirty="0">
                <a:latin typeface="Helvetica" pitchFamily="2" charset="0"/>
              </a:rPr>
              <a:t>Elymus </a:t>
            </a:r>
            <a:r>
              <a:rPr lang="en-US" sz="2200" i="1" dirty="0" err="1">
                <a:latin typeface="Helvetica" pitchFamily="2" charset="0"/>
              </a:rPr>
              <a:t>multisetus</a:t>
            </a:r>
            <a:r>
              <a:rPr lang="en-US" sz="2200" i="1" dirty="0">
                <a:latin typeface="Helvetica" pitchFamily="2" charset="0"/>
              </a:rPr>
              <a:t> </a:t>
            </a:r>
            <a:r>
              <a:rPr lang="en-US" sz="2200" dirty="0">
                <a:latin typeface="Helvetica" pitchFamily="2" charset="0"/>
              </a:rPr>
              <a:t>(Tehama county)</a:t>
            </a:r>
            <a:endParaRPr lang="en-US" sz="2200" i="1" dirty="0">
              <a:latin typeface="Helvetica" pitchFamily="2" charset="0"/>
            </a:endParaRPr>
          </a:p>
        </p:txBody>
      </p:sp>
    </p:spTree>
    <p:extLst>
      <p:ext uri="{BB962C8B-B14F-4D97-AF65-F5344CB8AC3E}">
        <p14:creationId xmlns:p14="http://schemas.microsoft.com/office/powerpoint/2010/main" val="1618828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455158F-4C30-6540-BCED-87651EF76973}"/>
              </a:ext>
            </a:extLst>
          </p:cNvPr>
          <p:cNvPicPr>
            <a:picLocks noChangeAspect="1"/>
          </p:cNvPicPr>
          <p:nvPr/>
        </p:nvPicPr>
        <p:blipFill>
          <a:blip r:embed="rId3"/>
          <a:stretch>
            <a:fillRect/>
          </a:stretch>
        </p:blipFill>
        <p:spPr>
          <a:xfrm>
            <a:off x="609106" y="0"/>
            <a:ext cx="5017830" cy="6858000"/>
          </a:xfrm>
          <a:prstGeom prst="rect">
            <a:avLst/>
          </a:prstGeom>
        </p:spPr>
      </p:pic>
      <p:pic>
        <p:nvPicPr>
          <p:cNvPr id="3" name="Picture 2">
            <a:extLst>
              <a:ext uri="{FF2B5EF4-FFF2-40B4-BE49-F238E27FC236}">
                <a16:creationId xmlns:a16="http://schemas.microsoft.com/office/drawing/2014/main" id="{162808E1-DDCC-0049-9668-C57033A8E29D}"/>
              </a:ext>
            </a:extLst>
          </p:cNvPr>
          <p:cNvPicPr>
            <a:picLocks noChangeAspect="1"/>
          </p:cNvPicPr>
          <p:nvPr/>
        </p:nvPicPr>
        <p:blipFill>
          <a:blip r:embed="rId4"/>
          <a:stretch>
            <a:fillRect/>
          </a:stretch>
        </p:blipFill>
        <p:spPr>
          <a:xfrm>
            <a:off x="4093690" y="646156"/>
            <a:ext cx="1162050" cy="781050"/>
          </a:xfrm>
          <a:prstGeom prst="rect">
            <a:avLst/>
          </a:prstGeom>
        </p:spPr>
      </p:pic>
      <p:pic>
        <p:nvPicPr>
          <p:cNvPr id="5" name="Picture 4">
            <a:extLst>
              <a:ext uri="{FF2B5EF4-FFF2-40B4-BE49-F238E27FC236}">
                <a16:creationId xmlns:a16="http://schemas.microsoft.com/office/drawing/2014/main" id="{E5142232-857F-8546-8DCC-B592B5278F0D}"/>
              </a:ext>
            </a:extLst>
          </p:cNvPr>
          <p:cNvPicPr>
            <a:picLocks noChangeAspect="1"/>
          </p:cNvPicPr>
          <p:nvPr/>
        </p:nvPicPr>
        <p:blipFill>
          <a:blip r:embed="rId5"/>
          <a:stretch>
            <a:fillRect/>
          </a:stretch>
        </p:blipFill>
        <p:spPr>
          <a:xfrm>
            <a:off x="6563364" y="0"/>
            <a:ext cx="5096312" cy="6858000"/>
          </a:xfrm>
          <a:prstGeom prst="rect">
            <a:avLst/>
          </a:prstGeom>
        </p:spPr>
      </p:pic>
      <p:sp>
        <p:nvSpPr>
          <p:cNvPr id="6" name="Rectangle 5">
            <a:extLst>
              <a:ext uri="{FF2B5EF4-FFF2-40B4-BE49-F238E27FC236}">
                <a16:creationId xmlns:a16="http://schemas.microsoft.com/office/drawing/2014/main" id="{75B595AD-360C-1B4E-B430-9A1D4B2BC19F}"/>
              </a:ext>
            </a:extLst>
          </p:cNvPr>
          <p:cNvSpPr/>
          <p:nvPr/>
        </p:nvSpPr>
        <p:spPr>
          <a:xfrm>
            <a:off x="8489092" y="12355"/>
            <a:ext cx="432486" cy="271849"/>
          </a:xfrm>
          <a:prstGeom prst="rect">
            <a:avLst/>
          </a:prstGeom>
          <a:solidFill>
            <a:srgbClr val="FFFF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65155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FBBAD73-AF4B-8246-B936-1CDFCCEF3631}"/>
              </a:ext>
            </a:extLst>
          </p:cNvPr>
          <p:cNvPicPr>
            <a:picLocks noChangeAspect="1"/>
          </p:cNvPicPr>
          <p:nvPr/>
        </p:nvPicPr>
        <p:blipFill>
          <a:blip r:embed="rId3"/>
          <a:stretch>
            <a:fillRect/>
          </a:stretch>
        </p:blipFill>
        <p:spPr>
          <a:xfrm>
            <a:off x="732677" y="0"/>
            <a:ext cx="4968000" cy="6858000"/>
          </a:xfrm>
          <a:prstGeom prst="rect">
            <a:avLst/>
          </a:prstGeom>
        </p:spPr>
      </p:pic>
      <p:pic>
        <p:nvPicPr>
          <p:cNvPr id="5" name="Picture 4">
            <a:extLst>
              <a:ext uri="{FF2B5EF4-FFF2-40B4-BE49-F238E27FC236}">
                <a16:creationId xmlns:a16="http://schemas.microsoft.com/office/drawing/2014/main" id="{56570BE9-5FD4-4748-8EF6-3180425329FB}"/>
              </a:ext>
            </a:extLst>
          </p:cNvPr>
          <p:cNvPicPr>
            <a:picLocks noChangeAspect="1"/>
          </p:cNvPicPr>
          <p:nvPr/>
        </p:nvPicPr>
        <p:blipFill>
          <a:blip r:embed="rId4"/>
          <a:stretch>
            <a:fillRect/>
          </a:stretch>
        </p:blipFill>
        <p:spPr>
          <a:xfrm>
            <a:off x="6491325" y="0"/>
            <a:ext cx="5080665" cy="6858000"/>
          </a:xfrm>
          <a:prstGeom prst="rect">
            <a:avLst/>
          </a:prstGeom>
        </p:spPr>
      </p:pic>
      <p:pic>
        <p:nvPicPr>
          <p:cNvPr id="6" name="Picture 5">
            <a:extLst>
              <a:ext uri="{FF2B5EF4-FFF2-40B4-BE49-F238E27FC236}">
                <a16:creationId xmlns:a16="http://schemas.microsoft.com/office/drawing/2014/main" id="{B9B21E85-FF42-0C48-9089-83ED36C59974}"/>
              </a:ext>
            </a:extLst>
          </p:cNvPr>
          <p:cNvPicPr>
            <a:picLocks noChangeAspect="1"/>
          </p:cNvPicPr>
          <p:nvPr/>
        </p:nvPicPr>
        <p:blipFill>
          <a:blip r:embed="rId5"/>
          <a:stretch>
            <a:fillRect/>
          </a:stretch>
        </p:blipFill>
        <p:spPr>
          <a:xfrm>
            <a:off x="1708836" y="633799"/>
            <a:ext cx="1162050" cy="781050"/>
          </a:xfrm>
          <a:prstGeom prst="rect">
            <a:avLst/>
          </a:prstGeom>
        </p:spPr>
      </p:pic>
      <p:sp>
        <p:nvSpPr>
          <p:cNvPr id="7" name="Rectangle 6">
            <a:extLst>
              <a:ext uri="{FF2B5EF4-FFF2-40B4-BE49-F238E27FC236}">
                <a16:creationId xmlns:a16="http://schemas.microsoft.com/office/drawing/2014/main" id="{20E11C03-82BD-A04E-B3B5-A67804CE7CFE}"/>
              </a:ext>
            </a:extLst>
          </p:cNvPr>
          <p:cNvSpPr/>
          <p:nvPr/>
        </p:nvSpPr>
        <p:spPr>
          <a:xfrm>
            <a:off x="8377881" y="0"/>
            <a:ext cx="432486" cy="271849"/>
          </a:xfrm>
          <a:prstGeom prst="rect">
            <a:avLst/>
          </a:prstGeom>
          <a:solidFill>
            <a:srgbClr val="FFFF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28523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74802A3-3E45-424F-8E08-028AC54D179E}"/>
              </a:ext>
            </a:extLst>
          </p:cNvPr>
          <p:cNvPicPr>
            <a:picLocks noChangeAspect="1"/>
          </p:cNvPicPr>
          <p:nvPr/>
        </p:nvPicPr>
        <p:blipFill>
          <a:blip r:embed="rId2"/>
          <a:stretch>
            <a:fillRect/>
          </a:stretch>
        </p:blipFill>
        <p:spPr>
          <a:xfrm>
            <a:off x="0" y="0"/>
            <a:ext cx="7339914" cy="1683970"/>
          </a:xfrm>
          <a:prstGeom prst="rect">
            <a:avLst/>
          </a:prstGeom>
        </p:spPr>
      </p:pic>
      <p:grpSp>
        <p:nvGrpSpPr>
          <p:cNvPr id="10" name="Group 9">
            <a:extLst>
              <a:ext uri="{FF2B5EF4-FFF2-40B4-BE49-F238E27FC236}">
                <a16:creationId xmlns:a16="http://schemas.microsoft.com/office/drawing/2014/main" id="{353D3180-1CE1-FA47-8135-5E00D36708F5}"/>
              </a:ext>
            </a:extLst>
          </p:cNvPr>
          <p:cNvGrpSpPr/>
          <p:nvPr/>
        </p:nvGrpSpPr>
        <p:grpSpPr>
          <a:xfrm>
            <a:off x="0" y="1683971"/>
            <a:ext cx="7336491" cy="2467899"/>
            <a:chOff x="0" y="1683971"/>
            <a:chExt cx="7336491" cy="2467899"/>
          </a:xfrm>
        </p:grpSpPr>
        <p:pic>
          <p:nvPicPr>
            <p:cNvPr id="8" name="Picture 7">
              <a:extLst>
                <a:ext uri="{FF2B5EF4-FFF2-40B4-BE49-F238E27FC236}">
                  <a16:creationId xmlns:a16="http://schemas.microsoft.com/office/drawing/2014/main" id="{392800FA-CF06-724B-9264-E8E4E2937CC5}"/>
                </a:ext>
              </a:extLst>
            </p:cNvPr>
            <p:cNvPicPr>
              <a:picLocks noChangeAspect="1"/>
            </p:cNvPicPr>
            <p:nvPr/>
          </p:nvPicPr>
          <p:blipFill>
            <a:blip r:embed="rId3"/>
            <a:stretch>
              <a:fillRect/>
            </a:stretch>
          </p:blipFill>
          <p:spPr>
            <a:xfrm>
              <a:off x="0" y="1683971"/>
              <a:ext cx="7336491" cy="2307262"/>
            </a:xfrm>
            <a:prstGeom prst="rect">
              <a:avLst/>
            </a:prstGeom>
          </p:spPr>
        </p:pic>
        <p:sp>
          <p:nvSpPr>
            <p:cNvPr id="9" name="Rectangle 8">
              <a:extLst>
                <a:ext uri="{FF2B5EF4-FFF2-40B4-BE49-F238E27FC236}">
                  <a16:creationId xmlns:a16="http://schemas.microsoft.com/office/drawing/2014/main" id="{CC977E4C-9E29-0A4D-864F-E9CF6B0C0304}"/>
                </a:ext>
              </a:extLst>
            </p:cNvPr>
            <p:cNvSpPr/>
            <p:nvPr/>
          </p:nvSpPr>
          <p:spPr>
            <a:xfrm>
              <a:off x="1804086" y="3249827"/>
              <a:ext cx="5532405" cy="902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983D751D-F1C8-0147-B2C3-36115A999169}"/>
              </a:ext>
            </a:extLst>
          </p:cNvPr>
          <p:cNvGrpSpPr>
            <a:grpSpLocks noChangeAspect="1"/>
          </p:cNvGrpSpPr>
          <p:nvPr/>
        </p:nvGrpSpPr>
        <p:grpSpPr>
          <a:xfrm>
            <a:off x="7953356" y="159261"/>
            <a:ext cx="3362422" cy="2755557"/>
            <a:chOff x="196851" y="1389062"/>
            <a:chExt cx="4978400" cy="4079876"/>
          </a:xfrm>
        </p:grpSpPr>
        <p:pic>
          <p:nvPicPr>
            <p:cNvPr id="12" name="Picture 11">
              <a:extLst>
                <a:ext uri="{FF2B5EF4-FFF2-40B4-BE49-F238E27FC236}">
                  <a16:creationId xmlns:a16="http://schemas.microsoft.com/office/drawing/2014/main" id="{057AA97B-780C-B141-AAC3-6E7DA90E1F16}"/>
                </a:ext>
              </a:extLst>
            </p:cNvPr>
            <p:cNvPicPr>
              <a:picLocks noChangeAspect="1"/>
            </p:cNvPicPr>
            <p:nvPr/>
          </p:nvPicPr>
          <p:blipFill rotWithShape="1">
            <a:blip r:embed="rId4">
              <a:extLst>
                <a:ext uri="{28A0092B-C50C-407E-A947-70E740481C1C}">
                  <a14:useLocalDpi xmlns:a14="http://schemas.microsoft.com/office/drawing/2010/main"/>
                </a:ext>
              </a:extLst>
            </a:blip>
            <a:srcRect/>
            <a:stretch/>
          </p:blipFill>
          <p:spPr>
            <a:xfrm>
              <a:off x="196851" y="1741488"/>
              <a:ext cx="4978400" cy="3727450"/>
            </a:xfrm>
            <a:prstGeom prst="rect">
              <a:avLst/>
            </a:prstGeom>
          </p:spPr>
        </p:pic>
        <p:pic>
          <p:nvPicPr>
            <p:cNvPr id="13" name="Picture 12">
              <a:extLst>
                <a:ext uri="{FF2B5EF4-FFF2-40B4-BE49-F238E27FC236}">
                  <a16:creationId xmlns:a16="http://schemas.microsoft.com/office/drawing/2014/main" id="{2919FD17-5762-A14C-A31F-4ED2E1B5C14E}"/>
                </a:ext>
              </a:extLst>
            </p:cNvPr>
            <p:cNvPicPr>
              <a:picLocks noChangeAspect="1"/>
            </p:cNvPicPr>
            <p:nvPr/>
          </p:nvPicPr>
          <p:blipFill>
            <a:blip r:embed="rId5"/>
            <a:stretch>
              <a:fillRect/>
            </a:stretch>
          </p:blipFill>
          <p:spPr>
            <a:xfrm>
              <a:off x="2222500" y="1389062"/>
              <a:ext cx="2489200" cy="1168400"/>
            </a:xfrm>
            <a:prstGeom prst="rect">
              <a:avLst/>
            </a:prstGeom>
          </p:spPr>
        </p:pic>
      </p:grpSp>
      <p:grpSp>
        <p:nvGrpSpPr>
          <p:cNvPr id="14" name="Group 13">
            <a:extLst>
              <a:ext uri="{FF2B5EF4-FFF2-40B4-BE49-F238E27FC236}">
                <a16:creationId xmlns:a16="http://schemas.microsoft.com/office/drawing/2014/main" id="{29DC26D0-2705-4945-A88B-E06B378B0FA5}"/>
              </a:ext>
            </a:extLst>
          </p:cNvPr>
          <p:cNvGrpSpPr>
            <a:grpSpLocks noChangeAspect="1"/>
          </p:cNvGrpSpPr>
          <p:nvPr/>
        </p:nvGrpSpPr>
        <p:grpSpPr>
          <a:xfrm>
            <a:off x="8036148" y="3525490"/>
            <a:ext cx="3196838" cy="3173249"/>
            <a:chOff x="5994400" y="1379537"/>
            <a:chExt cx="3975100" cy="3945769"/>
          </a:xfrm>
        </p:grpSpPr>
        <p:pic>
          <p:nvPicPr>
            <p:cNvPr id="15" name="Picture 14">
              <a:extLst>
                <a:ext uri="{FF2B5EF4-FFF2-40B4-BE49-F238E27FC236}">
                  <a16:creationId xmlns:a16="http://schemas.microsoft.com/office/drawing/2014/main" id="{6CA9ACC8-D690-F548-B0FA-94AF9F71E7FD}"/>
                </a:ext>
              </a:extLst>
            </p:cNvPr>
            <p:cNvPicPr>
              <a:picLocks noChangeAspect="1"/>
            </p:cNvPicPr>
            <p:nvPr/>
          </p:nvPicPr>
          <p:blipFill rotWithShape="1">
            <a:blip r:embed="rId6">
              <a:extLst>
                <a:ext uri="{28A0092B-C50C-407E-A947-70E740481C1C}">
                  <a14:useLocalDpi xmlns:a14="http://schemas.microsoft.com/office/drawing/2010/main"/>
                </a:ext>
              </a:extLst>
            </a:blip>
            <a:srcRect/>
            <a:stretch/>
          </p:blipFill>
          <p:spPr>
            <a:xfrm>
              <a:off x="5994400" y="1389062"/>
              <a:ext cx="3975100" cy="3936244"/>
            </a:xfrm>
            <a:prstGeom prst="rect">
              <a:avLst/>
            </a:prstGeom>
          </p:spPr>
        </p:pic>
        <p:pic>
          <p:nvPicPr>
            <p:cNvPr id="16" name="Picture 15">
              <a:extLst>
                <a:ext uri="{FF2B5EF4-FFF2-40B4-BE49-F238E27FC236}">
                  <a16:creationId xmlns:a16="http://schemas.microsoft.com/office/drawing/2014/main" id="{9713AF0B-BA7D-8A48-8C6E-DC8B1B92A483}"/>
                </a:ext>
              </a:extLst>
            </p:cNvPr>
            <p:cNvPicPr>
              <a:picLocks noChangeAspect="1"/>
            </p:cNvPicPr>
            <p:nvPr/>
          </p:nvPicPr>
          <p:blipFill>
            <a:blip r:embed="rId7"/>
            <a:stretch>
              <a:fillRect/>
            </a:stretch>
          </p:blipFill>
          <p:spPr>
            <a:xfrm>
              <a:off x="7981950" y="1379537"/>
              <a:ext cx="1638300" cy="635000"/>
            </a:xfrm>
            <a:prstGeom prst="rect">
              <a:avLst/>
            </a:prstGeom>
          </p:spPr>
        </p:pic>
      </p:grpSp>
      <p:sp>
        <p:nvSpPr>
          <p:cNvPr id="17" name="TextBox 16">
            <a:extLst>
              <a:ext uri="{FF2B5EF4-FFF2-40B4-BE49-F238E27FC236}">
                <a16:creationId xmlns:a16="http://schemas.microsoft.com/office/drawing/2014/main" id="{7879C24C-A004-A74D-9E17-5A6AEA9B979A}"/>
              </a:ext>
            </a:extLst>
          </p:cNvPr>
          <p:cNvSpPr txBox="1"/>
          <p:nvPr/>
        </p:nvSpPr>
        <p:spPr>
          <a:xfrm>
            <a:off x="222421" y="4349578"/>
            <a:ext cx="6462584" cy="2308324"/>
          </a:xfrm>
          <a:prstGeom prst="rect">
            <a:avLst/>
          </a:prstGeom>
          <a:noFill/>
        </p:spPr>
        <p:txBody>
          <a:bodyPr wrap="square" rtlCol="0">
            <a:spAutoFit/>
          </a:bodyPr>
          <a:lstStyle/>
          <a:p>
            <a:r>
              <a:rPr lang="en-US" dirty="0">
                <a:latin typeface="Helvetica" pitchFamily="2" charset="0"/>
              </a:rPr>
              <a:t>Flory et al. 2011: </a:t>
            </a:r>
          </a:p>
          <a:p>
            <a:pPr marL="285750" indent="-285750">
              <a:buFont typeface="Arial" panose="020B0604020202020204" pitchFamily="34" charset="0"/>
              <a:buChar char="•"/>
            </a:pPr>
            <a:r>
              <a:rPr lang="en-US" dirty="0">
                <a:latin typeface="Helvetica" pitchFamily="2" charset="0"/>
              </a:rPr>
              <a:t>Fungicide vs. infected control: 85% increase (F = 1.85 x I)</a:t>
            </a:r>
          </a:p>
          <a:p>
            <a:pPr marL="285750" indent="-285750">
              <a:buFont typeface="Arial" panose="020B0604020202020204" pitchFamily="34" charset="0"/>
              <a:buChar char="•"/>
            </a:pPr>
            <a:r>
              <a:rPr lang="en-US" dirty="0">
                <a:latin typeface="Helvetica" pitchFamily="2" charset="0"/>
              </a:rPr>
              <a:t>Fungicide vs. healthy control: 43% decrease (F = 0.57 x H)</a:t>
            </a:r>
          </a:p>
          <a:p>
            <a:pPr marL="285750" indent="-285750">
              <a:buFont typeface="Arial" panose="020B0604020202020204" pitchFamily="34" charset="0"/>
              <a:buChar char="•"/>
            </a:pPr>
            <a:r>
              <a:rPr lang="en-US" dirty="0">
                <a:latin typeface="Helvetica" pitchFamily="2" charset="0"/>
              </a:rPr>
              <a:t>I = 0.31 x H</a:t>
            </a:r>
          </a:p>
          <a:p>
            <a:r>
              <a:rPr lang="en-US" dirty="0">
                <a:latin typeface="Helvetica" pitchFamily="2" charset="0"/>
              </a:rPr>
              <a:t>Stricker et al. 2016:</a:t>
            </a:r>
          </a:p>
          <a:p>
            <a:pPr marL="285750" indent="-285750">
              <a:buFont typeface="Arial" panose="020B0604020202020204" pitchFamily="34" charset="0"/>
              <a:buChar char="•"/>
            </a:pPr>
            <a:r>
              <a:rPr lang="en-US" dirty="0">
                <a:latin typeface="Helvetica" pitchFamily="2" charset="0"/>
              </a:rPr>
              <a:t>Fungicide vs. infected control: 68% increase (F = 1.68 x I)</a:t>
            </a:r>
          </a:p>
          <a:p>
            <a:pPr marL="285750" indent="-285750">
              <a:buFont typeface="Arial" panose="020B0604020202020204" pitchFamily="34" charset="0"/>
              <a:buChar char="•"/>
            </a:pPr>
            <a:r>
              <a:rPr lang="en-US" dirty="0">
                <a:latin typeface="Helvetica" pitchFamily="2" charset="0"/>
              </a:rPr>
              <a:t>No significant effect on healthy plant seed production</a:t>
            </a:r>
          </a:p>
          <a:p>
            <a:pPr marL="285750" indent="-285750">
              <a:buFont typeface="Arial" panose="020B0604020202020204" pitchFamily="34" charset="0"/>
              <a:buChar char="•"/>
            </a:pPr>
            <a:r>
              <a:rPr lang="en-US" dirty="0">
                <a:latin typeface="Helvetica" pitchFamily="2" charset="0"/>
              </a:rPr>
              <a:t>Using above: I = 0.60 x H</a:t>
            </a:r>
          </a:p>
        </p:txBody>
      </p:sp>
    </p:spTree>
    <p:extLst>
      <p:ext uri="{BB962C8B-B14F-4D97-AF65-F5344CB8AC3E}">
        <p14:creationId xmlns:p14="http://schemas.microsoft.com/office/powerpoint/2010/main" val="42292582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BE0DB0-0CDC-C044-B646-C4D8CE1BEC49}"/>
              </a:ext>
            </a:extLst>
          </p:cNvPr>
          <p:cNvSpPr txBox="1"/>
          <p:nvPr/>
        </p:nvSpPr>
        <p:spPr>
          <a:xfrm>
            <a:off x="691978" y="345989"/>
            <a:ext cx="7043351" cy="461665"/>
          </a:xfrm>
          <a:prstGeom prst="rect">
            <a:avLst/>
          </a:prstGeom>
          <a:noFill/>
        </p:spPr>
        <p:txBody>
          <a:bodyPr wrap="square" rtlCol="0">
            <a:spAutoFit/>
          </a:bodyPr>
          <a:lstStyle/>
          <a:p>
            <a:r>
              <a:rPr lang="en-US" sz="2400" dirty="0">
                <a:latin typeface="Helvetica" pitchFamily="2" charset="0"/>
              </a:rPr>
              <a:t>Adding infection into the model</a:t>
            </a:r>
          </a:p>
        </p:txBody>
      </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2A279E3F-7EA9-A740-89DC-F09E8CF2B370}"/>
                  </a:ext>
                </a:extLst>
              </p:cNvPr>
              <p:cNvGraphicFramePr>
                <a:graphicFrameLocks noGrp="1"/>
              </p:cNvGraphicFramePr>
              <p:nvPr>
                <p:extLst>
                  <p:ext uri="{D42A27DB-BD31-4B8C-83A1-F6EECF244321}">
                    <p14:modId xmlns:p14="http://schemas.microsoft.com/office/powerpoint/2010/main" val="2400861232"/>
                  </p:ext>
                </p:extLst>
              </p:nvPr>
            </p:nvGraphicFramePr>
            <p:xfrm>
              <a:off x="845751" y="1238650"/>
              <a:ext cx="10633676" cy="3571240"/>
            </p:xfrm>
            <a:graphic>
              <a:graphicData uri="http://schemas.openxmlformats.org/drawingml/2006/table">
                <a:tbl>
                  <a:tblPr firstRow="1" bandRow="1">
                    <a:tableStyleId>{5940675A-B579-460E-94D1-54222C63F5DA}</a:tableStyleId>
                  </a:tblPr>
                  <a:tblGrid>
                    <a:gridCol w="3318476">
                      <a:extLst>
                        <a:ext uri="{9D8B030D-6E8A-4147-A177-3AD203B41FA5}">
                          <a16:colId xmlns:a16="http://schemas.microsoft.com/office/drawing/2014/main" val="1963174896"/>
                        </a:ext>
                      </a:extLst>
                    </a:gridCol>
                    <a:gridCol w="7315200">
                      <a:extLst>
                        <a:ext uri="{9D8B030D-6E8A-4147-A177-3AD203B41FA5}">
                          <a16:colId xmlns:a16="http://schemas.microsoft.com/office/drawing/2014/main" val="2097018922"/>
                        </a:ext>
                      </a:extLst>
                    </a:gridCol>
                  </a:tblGrid>
                  <a:tr h="370840">
                    <a:tc>
                      <a:txBody>
                        <a:bodyPr/>
                        <a:lstStyle/>
                        <a:p>
                          <a:r>
                            <a:rPr lang="en-US" dirty="0">
                              <a:latin typeface="Helvetica" pitchFamily="2" charset="0"/>
                            </a:rPr>
                            <a:t>Method</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Helvetica" pitchFamily="2" charset="0"/>
                            </a:rPr>
                            <a:t>Equation</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27354900"/>
                      </a:ext>
                    </a:extLst>
                  </a:tr>
                  <a:tr h="370840">
                    <a:tc>
                      <a:txBody>
                        <a:bodyPr/>
                        <a:lstStyle/>
                        <a:p>
                          <a:r>
                            <a:rPr lang="en-US" dirty="0">
                              <a:latin typeface="Helvetica" pitchFamily="2" charset="0"/>
                            </a:rPr>
                            <a:t>Assume all </a:t>
                          </a:r>
                          <a:r>
                            <a:rPr lang="en-US" i="1" dirty="0">
                              <a:latin typeface="Helvetica" pitchFamily="2" charset="0"/>
                            </a:rPr>
                            <a:t>Microstegium</a:t>
                          </a:r>
                          <a:r>
                            <a:rPr lang="en-US" i="0" dirty="0">
                              <a:latin typeface="Helvetica" pitchFamily="2" charset="0"/>
                            </a:rPr>
                            <a:t> individuals are infected by the end of the season and experience a constant loss of seeds</a:t>
                          </a:r>
                          <a:endParaRPr lang="en-US" dirty="0">
                            <a:latin typeface="Helvetica" pitchFamily="2"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𝐼</m:t>
                                    </m:r>
                                  </m:sub>
                                </m:sSub>
                                <m:r>
                                  <a:rPr lang="en-US" b="0" i="1" smtClean="0">
                                    <a:latin typeface="Cambria Math" panose="02040503050406030204" pitchFamily="18" charset="0"/>
                                  </a:rPr>
                                  <m:t>=0.31</m:t>
                                </m:r>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𝑎</m:t>
                                    </m:r>
                                  </m:sub>
                                </m:sSub>
                              </m:oMath>
                            </m:oMathPara>
                          </a14:m>
                          <a:endParaRPr lang="en-US" dirty="0">
                            <a:latin typeface="Helvetica" pitchFamily="2"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08962303"/>
                      </a:ext>
                    </a:extLst>
                  </a:tr>
                  <a:tr h="370840">
                    <a:tc>
                      <a:txBody>
                        <a:bodyPr/>
                        <a:lstStyle/>
                        <a:p>
                          <a:r>
                            <a:rPr lang="en-US" dirty="0">
                              <a:latin typeface="Helvetica" pitchFamily="2" charset="0"/>
                            </a:rPr>
                            <a:t>Model within-season dynamics with an ODE in units of “leaf surface area” (i.e. pixels). Convert percent leaf surface infected to seed production using data </a:t>
                          </a:r>
                        </a:p>
                      </a:txBody>
                      <a:tcPr>
                        <a:lnL w="12700" cmpd="sng">
                          <a:noFill/>
                        </a:lnL>
                        <a:lnR w="12700" cmpd="sng">
                          <a:noFill/>
                        </a:lnR>
                        <a:lnT w="12700" cap="flat" cmpd="sng" algn="ctr">
                          <a:solidFill>
                            <a:schemeClr val="bg2">
                              <a:lumMod val="9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𝑑</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𝐴</m:t>
                                        </m:r>
                                      </m:e>
                                      <m:sub>
                                        <m:r>
                                          <a:rPr lang="en-US" sz="1600" b="0" i="1" smtClean="0">
                                            <a:latin typeface="Cambria Math" panose="02040503050406030204" pitchFamily="18" charset="0"/>
                                          </a:rPr>
                                          <m:t>𝑠</m:t>
                                        </m:r>
                                      </m:sub>
                                    </m:sSub>
                                  </m:num>
                                  <m:den>
                                    <m:r>
                                      <a:rPr lang="en-US" sz="1600" b="0" i="1" smtClean="0">
                                        <a:latin typeface="Cambria Math" panose="02040503050406030204" pitchFamily="18" charset="0"/>
                                      </a:rPr>
                                      <m:t>𝑑</m:t>
                                    </m:r>
                                    <m:r>
                                      <a:rPr lang="en-US" sz="1600" b="0" i="1" smtClean="0">
                                        <a:latin typeface="Cambria Math" panose="02040503050406030204" pitchFamily="18" charset="0"/>
                                        <a:ea typeface="Cambria Math" panose="02040503050406030204" pitchFamily="18" charset="0"/>
                                      </a:rPr>
                                      <m:t>𝜏</m:t>
                                    </m:r>
                                  </m:den>
                                </m:f>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𝑟</m:t>
                                        </m:r>
                                      </m:e>
                                      <m:sub>
                                        <m:r>
                                          <a:rPr lang="en-US" sz="1600" b="0" i="1" smtClean="0">
                                            <a:latin typeface="Cambria Math" panose="02040503050406030204" pitchFamily="18" charset="0"/>
                                          </a:rPr>
                                          <m:t>𝐴</m:t>
                                        </m:r>
                                      </m:sub>
                                    </m:sSub>
                                    <m:r>
                                      <a:rPr lang="en-US" sz="1600" b="0" i="1" smtClean="0">
                                        <a:latin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𝜏</m:t>
                                    </m:r>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𝐴</m:t>
                                        </m:r>
                                      </m:e>
                                      <m:sub>
                                        <m:r>
                                          <a:rPr lang="en-US" sz="1600" b="0" i="1" smtClean="0">
                                            <a:latin typeface="Cambria Math" panose="02040503050406030204" pitchFamily="18" charset="0"/>
                                            <a:ea typeface="Cambria Math" panose="02040503050406030204" pitchFamily="18" charset="0"/>
                                          </a:rPr>
                                          <m:t>𝑠</m:t>
                                        </m:r>
                                      </m:sub>
                                    </m:sSub>
                                  </m:num>
                                  <m:den>
                                    <m:r>
                                      <a:rPr lang="en-US" sz="1600" b="0" i="1" smtClean="0">
                                        <a:latin typeface="Cambria Math" panose="02040503050406030204" pitchFamily="18" charset="0"/>
                                      </a:rPr>
                                      <m:t>(1+</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𝛿</m:t>
                                        </m:r>
                                      </m:e>
                                      <m:sub>
                                        <m:r>
                                          <a:rPr lang="en-US" sz="1600" b="0" i="1" smtClean="0">
                                            <a:latin typeface="Cambria Math" panose="02040503050406030204" pitchFamily="18" charset="0"/>
                                          </a:rPr>
                                          <m:t>𝐴𝐴</m:t>
                                        </m:r>
                                      </m:sub>
                                    </m:sSub>
                                    <m:r>
                                      <a:rPr lang="en-US" sz="1600" b="0" i="1" smtClean="0">
                                        <a:latin typeface="Cambria Math" panose="02040503050406030204" pitchFamily="18" charset="0"/>
                                      </a:rPr>
                                      <m:t>𝐴</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𝛿</m:t>
                                        </m:r>
                                      </m:e>
                                      <m:sub>
                                        <m:r>
                                          <a:rPr lang="en-US" sz="1600" b="0" i="1" smtClean="0">
                                            <a:latin typeface="Cambria Math" panose="02040503050406030204" pitchFamily="18" charset="0"/>
                                          </a:rPr>
                                          <m:t>𝐴𝑃</m:t>
                                        </m:r>
                                      </m:sub>
                                    </m:sSub>
                                    <m:r>
                                      <a:rPr lang="en-US" sz="1600" b="0" i="1" smtClean="0">
                                        <a:latin typeface="Cambria Math" panose="02040503050406030204" pitchFamily="18" charset="0"/>
                                      </a:rPr>
                                      <m:t>𝑃</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𝛿</m:t>
                                        </m:r>
                                      </m:e>
                                      <m:sub>
                                        <m:r>
                                          <a:rPr lang="en-US" sz="1600" b="0" i="1" smtClean="0">
                                            <a:latin typeface="Cambria Math" panose="02040503050406030204" pitchFamily="18" charset="0"/>
                                          </a:rPr>
                                          <m:t>𝐴𝑄</m:t>
                                        </m:r>
                                      </m:sub>
                                    </m:sSub>
                                    <m:r>
                                      <a:rPr lang="en-US" sz="1600" b="0" i="1" smtClean="0">
                                        <a:latin typeface="Cambria Math" panose="02040503050406030204" pitchFamily="18" charset="0"/>
                                      </a:rPr>
                                      <m:t>𝑄</m:t>
                                    </m:r>
                                    <m:r>
                                      <a:rPr lang="en-US" sz="1600" b="0" i="1" smtClean="0">
                                        <a:latin typeface="Cambria Math" panose="02040503050406030204" pitchFamily="18" charset="0"/>
                                      </a:rPr>
                                      <m:t>)</m:t>
                                    </m:r>
                                  </m:den>
                                </m:f>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𝛽</m:t>
                                    </m:r>
                                  </m:e>
                                  <m:sub>
                                    <m:r>
                                      <a:rPr lang="en-US" sz="1600" b="0" i="1" smtClean="0">
                                        <a:latin typeface="Cambria Math" panose="02040503050406030204" pitchFamily="18" charset="0"/>
                                      </a:rPr>
                                      <m:t>𝐴𝐴</m:t>
                                    </m:r>
                                  </m:sub>
                                </m:s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𝐴</m:t>
                                    </m:r>
                                  </m:e>
                                  <m:sub>
                                    <m:r>
                                      <a:rPr lang="en-US" sz="1600" b="0" i="1" smtClean="0">
                                        <a:latin typeface="Cambria Math" panose="02040503050406030204" pitchFamily="18" charset="0"/>
                                      </a:rPr>
                                      <m:t>𝑠</m:t>
                                    </m:r>
                                  </m:sub>
                                </m:s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𝐴</m:t>
                                    </m:r>
                                  </m:e>
                                  <m:sub>
                                    <m:r>
                                      <a:rPr lang="en-US" sz="1600" b="0" i="1" smtClean="0">
                                        <a:latin typeface="Cambria Math" panose="02040503050406030204" pitchFamily="18" charset="0"/>
                                      </a:rPr>
                                      <m:t>𝑖</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𝛽</m:t>
                                    </m:r>
                                  </m:e>
                                  <m:sub>
                                    <m:r>
                                      <a:rPr lang="en-US" sz="1600" b="0" i="1" smtClean="0">
                                        <a:latin typeface="Cambria Math" panose="02040503050406030204" pitchFamily="18" charset="0"/>
                                      </a:rPr>
                                      <m:t>𝐴𝐴</m:t>
                                    </m:r>
                                  </m:sub>
                                </m:s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𝐴</m:t>
                                    </m:r>
                                  </m:e>
                                  <m:sub>
                                    <m:r>
                                      <a:rPr lang="en-US" sz="1600" b="0" i="1" smtClean="0">
                                        <a:latin typeface="Cambria Math" panose="02040503050406030204" pitchFamily="18" charset="0"/>
                                      </a:rPr>
                                      <m:t>𝑠</m:t>
                                    </m:r>
                                  </m:sub>
                                </m:s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𝑃</m:t>
                                    </m:r>
                                  </m:e>
                                  <m:sub>
                                    <m:r>
                                      <a:rPr lang="en-US" sz="1600" b="0" i="1" smtClean="0">
                                        <a:latin typeface="Cambria Math" panose="02040503050406030204" pitchFamily="18" charset="0"/>
                                      </a:rPr>
                                      <m:t>𝑖</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𝛽</m:t>
                                    </m:r>
                                  </m:e>
                                  <m:sub>
                                    <m:r>
                                      <a:rPr lang="en-US" sz="1600" b="0" i="1" smtClean="0">
                                        <a:latin typeface="Cambria Math" panose="02040503050406030204" pitchFamily="18" charset="0"/>
                                      </a:rPr>
                                      <m:t>𝐴𝐴</m:t>
                                    </m:r>
                                  </m:sub>
                                </m:s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𝐴</m:t>
                                    </m:r>
                                  </m:e>
                                  <m:sub>
                                    <m:r>
                                      <a:rPr lang="en-US" sz="1600" b="0" i="1" smtClean="0">
                                        <a:latin typeface="Cambria Math" panose="02040503050406030204" pitchFamily="18" charset="0"/>
                                      </a:rPr>
                                      <m:t>𝑠</m:t>
                                    </m:r>
                                  </m:sub>
                                </m:s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𝑄</m:t>
                                    </m:r>
                                  </m:e>
                                  <m:sub>
                                    <m:r>
                                      <a:rPr lang="en-US" sz="1600" b="0" i="1" smtClean="0">
                                        <a:latin typeface="Cambria Math" panose="02040503050406030204" pitchFamily="18" charset="0"/>
                                      </a:rPr>
                                      <m:t>𝑖</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𝜇</m:t>
                                    </m:r>
                                  </m:e>
                                  <m:sub>
                                    <m:r>
                                      <a:rPr lang="en-US" sz="1600" b="0" i="1" smtClean="0">
                                        <a:latin typeface="Cambria Math" panose="02040503050406030204" pitchFamily="18" charset="0"/>
                                      </a:rPr>
                                      <m:t>𝐴𝑠</m:t>
                                    </m:r>
                                  </m:sub>
                                </m:sSub>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𝐴</m:t>
                                    </m:r>
                                  </m:e>
                                  <m:sub>
                                    <m:r>
                                      <a:rPr lang="en-US" sz="1600" b="0" i="1" smtClean="0">
                                        <a:latin typeface="Cambria Math" panose="02040503050406030204" pitchFamily="18" charset="0"/>
                                        <a:ea typeface="Cambria Math" panose="02040503050406030204" pitchFamily="18" charset="0"/>
                                      </a:rPr>
                                      <m:t>𝑠</m:t>
                                    </m:r>
                                  </m:sub>
                                </m:sSub>
                              </m:oMath>
                            </m:oMathPara>
                          </a14:m>
                          <a:endParaRPr lang="en-US" sz="1600" dirty="0">
                            <a:latin typeface="Helvetica" pitchFamily="2" charset="0"/>
                          </a:endParaRPr>
                        </a:p>
                        <a:p>
                          <a:endParaRPr lang="en-US" sz="800" dirty="0">
                            <a:latin typeface="Helvetica" pitchFamily="2" charset="0"/>
                          </a:endParaRP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𝐴</m:t>
                                    </m:r>
                                  </m:e>
                                  <m:sub>
                                    <m:r>
                                      <a:rPr lang="en-US" b="0" i="1" smtClean="0">
                                        <a:latin typeface="Cambria Math" panose="02040503050406030204" pitchFamily="18" charset="0"/>
                                        <a:ea typeface="Cambria Math" panose="02040503050406030204" pitchFamily="18" charset="0"/>
                                      </a:rPr>
                                      <m:t>𝑠</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m:t>
                                </m:r>
                                <m:r>
                                  <a:rPr lang="en-US" b="0" i="1" smtClean="0">
                                    <a:latin typeface="Cambria Math" panose="02040503050406030204" pitchFamily="18" charset="0"/>
                                  </a:rPr>
                                  <m:t>𝐽𝑢𝑙𝑦</m:t>
                                </m:r>
                                <m:r>
                                  <a:rPr lang="en-US" b="0" i="1" smtClean="0">
                                    <a:latin typeface="Cambria Math" panose="02040503050406030204" pitchFamily="18" charset="0"/>
                                  </a:rPr>
                                  <m:t> </m:t>
                                </m:r>
                                <m:r>
                                  <a:rPr lang="en-US" b="0" i="1" smtClean="0">
                                    <a:latin typeface="Cambria Math" panose="02040503050406030204" pitchFamily="18" charset="0"/>
                                  </a:rPr>
                                  <m:t>𝑠𝑐𝑎𝑛𝑠</m:t>
                                </m:r>
                              </m:oMath>
                            </m:oMathPara>
                          </a14:m>
                          <a:endParaRPr lang="en-US" sz="800" dirty="0">
                            <a:latin typeface="Helvetica" pitchFamily="2" charset="0"/>
                          </a:endParaRPr>
                        </a:p>
                        <a:p>
                          <a:endParaRPr lang="en-US" sz="800" dirty="0">
                            <a:latin typeface="Helvetica"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𝐼</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𝜈</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𝐴</m:t>
                                        </m:r>
                                      </m:e>
                                      <m:sub>
                                        <m:r>
                                          <a:rPr lang="en-US" b="0" i="1" smtClean="0">
                                            <a:latin typeface="Cambria Math" panose="02040503050406030204" pitchFamily="18" charset="0"/>
                                            <a:ea typeface="Cambria Math" panose="02040503050406030204" pitchFamily="18" charset="0"/>
                                          </a:rPr>
                                          <m:t>𝑖</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𝑠</m:t>
                                        </m:r>
                                      </m:sub>
                                    </m:sSub>
                                  </m:den>
                                </m:f>
                              </m:oMath>
                            </m:oMathPara>
                          </a14:m>
                          <a:endParaRPr lang="en-US" dirty="0">
                            <a:latin typeface="Helvetica" pitchFamily="2" charset="0"/>
                          </a:endParaRPr>
                        </a:p>
                      </a:txBody>
                      <a:tcPr>
                        <a:lnL w="12700" cmpd="sng">
                          <a:noFill/>
                        </a:lnL>
                        <a:lnR w="12700" cmpd="sng">
                          <a:noFill/>
                        </a:lnR>
                        <a:lnT w="12700" cap="flat" cmpd="sng" algn="ctr">
                          <a:solidFill>
                            <a:schemeClr val="bg2">
                              <a:lumMod val="9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4220881"/>
                      </a:ext>
                    </a:extLst>
                  </a:tr>
                </a:tbl>
              </a:graphicData>
            </a:graphic>
          </p:graphicFrame>
        </mc:Choice>
        <mc:Fallback xmlns="">
          <p:graphicFrame>
            <p:nvGraphicFramePr>
              <p:cNvPr id="3" name="Table 2">
                <a:extLst>
                  <a:ext uri="{FF2B5EF4-FFF2-40B4-BE49-F238E27FC236}">
                    <a16:creationId xmlns:a16="http://schemas.microsoft.com/office/drawing/2014/main" id="{2A279E3F-7EA9-A740-89DC-F09E8CF2B370}"/>
                  </a:ext>
                </a:extLst>
              </p:cNvPr>
              <p:cNvGraphicFramePr>
                <a:graphicFrameLocks noGrp="1"/>
              </p:cNvGraphicFramePr>
              <p:nvPr>
                <p:extLst>
                  <p:ext uri="{D42A27DB-BD31-4B8C-83A1-F6EECF244321}">
                    <p14:modId xmlns:p14="http://schemas.microsoft.com/office/powerpoint/2010/main" val="2400861232"/>
                  </p:ext>
                </p:extLst>
              </p:nvPr>
            </p:nvGraphicFramePr>
            <p:xfrm>
              <a:off x="845751" y="1238650"/>
              <a:ext cx="10633676" cy="3571240"/>
            </p:xfrm>
            <a:graphic>
              <a:graphicData uri="http://schemas.openxmlformats.org/drawingml/2006/table">
                <a:tbl>
                  <a:tblPr firstRow="1" bandRow="1">
                    <a:tableStyleId>{5940675A-B579-460E-94D1-54222C63F5DA}</a:tableStyleId>
                  </a:tblPr>
                  <a:tblGrid>
                    <a:gridCol w="3318476">
                      <a:extLst>
                        <a:ext uri="{9D8B030D-6E8A-4147-A177-3AD203B41FA5}">
                          <a16:colId xmlns:a16="http://schemas.microsoft.com/office/drawing/2014/main" val="1963174896"/>
                        </a:ext>
                      </a:extLst>
                    </a:gridCol>
                    <a:gridCol w="7315200">
                      <a:extLst>
                        <a:ext uri="{9D8B030D-6E8A-4147-A177-3AD203B41FA5}">
                          <a16:colId xmlns:a16="http://schemas.microsoft.com/office/drawing/2014/main" val="2097018922"/>
                        </a:ext>
                      </a:extLst>
                    </a:gridCol>
                  </a:tblGrid>
                  <a:tr h="370840">
                    <a:tc>
                      <a:txBody>
                        <a:bodyPr/>
                        <a:lstStyle/>
                        <a:p>
                          <a:r>
                            <a:rPr lang="en-US" dirty="0">
                              <a:latin typeface="Helvetica" pitchFamily="2" charset="0"/>
                            </a:rPr>
                            <a:t>Method</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Helvetica" pitchFamily="2" charset="0"/>
                            </a:rPr>
                            <a:t>Equation</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27354900"/>
                      </a:ext>
                    </a:extLst>
                  </a:tr>
                  <a:tr h="1463040">
                    <a:tc>
                      <a:txBody>
                        <a:bodyPr/>
                        <a:lstStyle/>
                        <a:p>
                          <a:r>
                            <a:rPr lang="en-US" dirty="0">
                              <a:latin typeface="Helvetica" pitchFamily="2" charset="0"/>
                            </a:rPr>
                            <a:t>Assume all </a:t>
                          </a:r>
                          <a:r>
                            <a:rPr lang="en-US" i="1" dirty="0">
                              <a:latin typeface="Helvetica" pitchFamily="2" charset="0"/>
                            </a:rPr>
                            <a:t>Microstegium</a:t>
                          </a:r>
                          <a:r>
                            <a:rPr lang="en-US" i="0" dirty="0">
                              <a:latin typeface="Helvetica" pitchFamily="2" charset="0"/>
                            </a:rPr>
                            <a:t> individuals are infected by the end of the season and experience a constant loss of seeds</a:t>
                          </a:r>
                          <a:endParaRPr lang="en-US" dirty="0">
                            <a:latin typeface="Helvetica" pitchFamily="2"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45486" t="-26724" b="-124138"/>
                          </a:stretch>
                        </a:blipFill>
                      </a:tcPr>
                    </a:tc>
                    <a:extLst>
                      <a:ext uri="{0D108BD9-81ED-4DB2-BD59-A6C34878D82A}">
                        <a16:rowId xmlns:a16="http://schemas.microsoft.com/office/drawing/2014/main" val="4208962303"/>
                      </a:ext>
                    </a:extLst>
                  </a:tr>
                  <a:tr h="1737360">
                    <a:tc>
                      <a:txBody>
                        <a:bodyPr/>
                        <a:lstStyle/>
                        <a:p>
                          <a:r>
                            <a:rPr lang="en-US" dirty="0">
                              <a:latin typeface="Helvetica" pitchFamily="2" charset="0"/>
                            </a:rPr>
                            <a:t>Model within-season dynamics with an ODE in units of “leaf surface area” (i.e. pixels). Convert percent leaf surface infected to seed production using data </a:t>
                          </a:r>
                        </a:p>
                      </a:txBody>
                      <a:tcPr>
                        <a:lnL w="12700" cmpd="sng">
                          <a:noFill/>
                        </a:lnL>
                        <a:lnR w="12700" cmpd="sng">
                          <a:noFill/>
                        </a:lnR>
                        <a:lnT w="12700" cap="flat" cmpd="sng" algn="ctr">
                          <a:solidFill>
                            <a:schemeClr val="bg2">
                              <a:lumMod val="9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mpd="sng">
                          <a:noFill/>
                        </a:lnL>
                        <a:lnR w="12700" cmpd="sng">
                          <a:noFill/>
                        </a:lnR>
                        <a:lnT w="12700" cap="flat" cmpd="sng" algn="ctr">
                          <a:solidFill>
                            <a:schemeClr val="bg2">
                              <a:lumMod val="9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45486" t="-107299" b="-5109"/>
                          </a:stretch>
                        </a:blipFill>
                      </a:tcPr>
                    </a:tc>
                    <a:extLst>
                      <a:ext uri="{0D108BD9-81ED-4DB2-BD59-A6C34878D82A}">
                        <a16:rowId xmlns:a16="http://schemas.microsoft.com/office/drawing/2014/main" val="3294220881"/>
                      </a:ext>
                    </a:extLst>
                  </a:tr>
                </a:tbl>
              </a:graphicData>
            </a:graphic>
          </p:graphicFrame>
        </mc:Fallback>
      </mc:AlternateContent>
    </p:spTree>
    <p:extLst>
      <p:ext uri="{BB962C8B-B14F-4D97-AF65-F5344CB8AC3E}">
        <p14:creationId xmlns:p14="http://schemas.microsoft.com/office/powerpoint/2010/main" val="13423975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F3554A-B8DA-5948-9E84-534508884F32}"/>
              </a:ext>
            </a:extLst>
          </p:cNvPr>
          <p:cNvPicPr>
            <a:picLocks noChangeAspect="1"/>
          </p:cNvPicPr>
          <p:nvPr/>
        </p:nvPicPr>
        <p:blipFill>
          <a:blip r:embed="rId2"/>
          <a:stretch>
            <a:fillRect/>
          </a:stretch>
        </p:blipFill>
        <p:spPr>
          <a:xfrm>
            <a:off x="538417" y="818535"/>
            <a:ext cx="5744739" cy="5220929"/>
          </a:xfrm>
          <a:prstGeom prst="rect">
            <a:avLst/>
          </a:prstGeom>
        </p:spPr>
      </p:pic>
      <p:sp>
        <p:nvSpPr>
          <p:cNvPr id="4" name="TextBox 3">
            <a:extLst>
              <a:ext uri="{FF2B5EF4-FFF2-40B4-BE49-F238E27FC236}">
                <a16:creationId xmlns:a16="http://schemas.microsoft.com/office/drawing/2014/main" id="{768805DD-124E-EC46-9D48-7B33E60475E7}"/>
              </a:ext>
            </a:extLst>
          </p:cNvPr>
          <p:cNvSpPr txBox="1"/>
          <p:nvPr/>
        </p:nvSpPr>
        <p:spPr>
          <a:xfrm>
            <a:off x="6310681" y="2967335"/>
            <a:ext cx="5342902" cy="923330"/>
          </a:xfrm>
          <a:prstGeom prst="rect">
            <a:avLst/>
          </a:prstGeom>
          <a:noFill/>
        </p:spPr>
        <p:txBody>
          <a:bodyPr wrap="square" rtlCol="0">
            <a:spAutoFit/>
          </a:bodyPr>
          <a:lstStyle/>
          <a:p>
            <a:r>
              <a:rPr lang="en-US" dirty="0">
                <a:latin typeface="Helvetica" pitchFamily="2" charset="0"/>
              </a:rPr>
              <a:t>Assume infection has accumulated by 100 years post invasion</a:t>
            </a:r>
          </a:p>
          <a:p>
            <a:r>
              <a:rPr lang="en-US" dirty="0">
                <a:latin typeface="Helvetica" pitchFamily="2" charset="0"/>
              </a:rPr>
              <a:t>(Stricker et al. 2016)</a:t>
            </a:r>
          </a:p>
        </p:txBody>
      </p:sp>
    </p:spTree>
    <p:extLst>
      <p:ext uri="{BB962C8B-B14F-4D97-AF65-F5344CB8AC3E}">
        <p14:creationId xmlns:p14="http://schemas.microsoft.com/office/powerpoint/2010/main" val="27588576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348F1-74CB-BA42-A87E-C932517FC321}"/>
              </a:ext>
            </a:extLst>
          </p:cNvPr>
          <p:cNvSpPr>
            <a:spLocks noGrp="1"/>
          </p:cNvSpPr>
          <p:nvPr>
            <p:ph type="title"/>
          </p:nvPr>
        </p:nvSpPr>
        <p:spPr/>
        <p:txBody>
          <a:bodyPr/>
          <a:lstStyle/>
          <a:p>
            <a:r>
              <a:rPr lang="en-US" dirty="0"/>
              <a:t>Growth rate when rare: perennials</a:t>
            </a:r>
          </a:p>
        </p:txBody>
      </p:sp>
      <p:sp>
        <p:nvSpPr>
          <p:cNvPr id="3" name="TextBox 2">
            <a:extLst>
              <a:ext uri="{FF2B5EF4-FFF2-40B4-BE49-F238E27FC236}">
                <a16:creationId xmlns:a16="http://schemas.microsoft.com/office/drawing/2014/main" id="{49752A35-47DB-8C4F-8EF2-0BE7B7CE629F}"/>
              </a:ext>
            </a:extLst>
          </p:cNvPr>
          <p:cNvSpPr txBox="1"/>
          <p:nvPr/>
        </p:nvSpPr>
        <p:spPr>
          <a:xfrm>
            <a:off x="630382" y="1482437"/>
            <a:ext cx="10931236"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Helvetica" pitchFamily="2" charset="0"/>
              </a:rPr>
              <a:t>Use dominant Eigenvalue of seedling-adult transition matrix when perennial is rare (no effect on itself) and annual is common (Mordecai 2013)</a:t>
            </a:r>
          </a:p>
          <a:p>
            <a:pPr marL="742950" lvl="1" indent="-285750">
              <a:buFont typeface="Arial" panose="020B0604020202020204" pitchFamily="34" charset="0"/>
              <a:buChar char="•"/>
            </a:pPr>
            <a:r>
              <a:rPr lang="en-US" dirty="0">
                <a:latin typeface="Helvetica" pitchFamily="2" charset="0"/>
              </a:rPr>
              <a:t>Hat indicates variable is affected by annual density</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47F37896-858F-9A4D-9624-A50FBA2592A8}"/>
                  </a:ext>
                </a:extLst>
              </p:cNvPr>
              <p:cNvGraphicFramePr>
                <a:graphicFrameLocks noGrp="1"/>
              </p:cNvGraphicFramePr>
              <p:nvPr>
                <p:extLst>
                  <p:ext uri="{D42A27DB-BD31-4B8C-83A1-F6EECF244321}">
                    <p14:modId xmlns:p14="http://schemas.microsoft.com/office/powerpoint/2010/main" val="2140851744"/>
                  </p:ext>
                </p:extLst>
              </p:nvPr>
            </p:nvGraphicFramePr>
            <p:xfrm>
              <a:off x="2032000" y="2964103"/>
              <a:ext cx="8128000" cy="1537208"/>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163627083"/>
                        </a:ext>
                      </a:extLst>
                    </a:gridCol>
                    <a:gridCol w="1505527">
                      <a:extLst>
                        <a:ext uri="{9D8B030D-6E8A-4147-A177-3AD203B41FA5}">
                          <a16:colId xmlns:a16="http://schemas.microsoft.com/office/drawing/2014/main" val="705163275"/>
                        </a:ext>
                      </a:extLst>
                    </a:gridCol>
                    <a:gridCol w="2558473">
                      <a:extLst>
                        <a:ext uri="{9D8B030D-6E8A-4147-A177-3AD203B41FA5}">
                          <a16:colId xmlns:a16="http://schemas.microsoft.com/office/drawing/2014/main" val="1373122020"/>
                        </a:ext>
                      </a:extLst>
                    </a:gridCol>
                    <a:gridCol w="2032000">
                      <a:extLst>
                        <a:ext uri="{9D8B030D-6E8A-4147-A177-3AD203B41FA5}">
                          <a16:colId xmlns:a16="http://schemas.microsoft.com/office/drawing/2014/main" val="3968058506"/>
                        </a:ext>
                      </a:extLst>
                    </a:gridCol>
                  </a:tblGrid>
                  <a:tr h="370840">
                    <a:tc rowSpan="2" gridSpan="2">
                      <a:txBody>
                        <a:bodyPr/>
                        <a:lstStyle/>
                        <a:p>
                          <a:endParaRPr lang="en-US" b="0" dirty="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hMerge="1">
                      <a:txBody>
                        <a:bodyPr/>
                        <a:lstStyle/>
                        <a:p>
                          <a:endParaRPr lang="en-US" b="0" dirty="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0" dirty="0">
                              <a:solidFill>
                                <a:schemeClr val="tx1"/>
                              </a:solidFill>
                              <a:latin typeface="Helvetica" pitchFamily="2" charset="0"/>
                            </a:rPr>
                            <a:t>From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tc>
                    <a:extLst>
                      <a:ext uri="{0D108BD9-81ED-4DB2-BD59-A6C34878D82A}">
                        <a16:rowId xmlns:a16="http://schemas.microsoft.com/office/drawing/2014/main" val="29054307"/>
                      </a:ext>
                    </a:extLst>
                  </a:tr>
                  <a:tr h="370840">
                    <a:tc gridSpan="2" vMerge="1">
                      <a:txBody>
                        <a:bodyPr/>
                        <a:lstStyle/>
                        <a:p>
                          <a:endParaRPr lang="en-US" b="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vMerge="1">
                      <a:txBody>
                        <a:bodyPr/>
                        <a:lstStyle/>
                        <a:p>
                          <a:endParaRPr lang="en-US" b="0" dirty="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latin typeface="Helvetica" pitchFamily="2" charset="0"/>
                            </a:rPr>
                            <a:t>seedling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latin typeface="Helvetica" pitchFamily="2" charset="0"/>
                            </a:rPr>
                            <a:t>adult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98121495"/>
                      </a:ext>
                    </a:extLst>
                  </a:tr>
                  <a:tr h="370840">
                    <a:tc rowSpan="2">
                      <a:txBody>
                        <a:bodyPr/>
                        <a:lstStyle/>
                        <a:p>
                          <a:pPr algn="ctr"/>
                          <a:r>
                            <a:rPr lang="en-US" b="0" dirty="0">
                              <a:solidFill>
                                <a:schemeClr val="tx1"/>
                              </a:solidFill>
                              <a:latin typeface="Helvetica" pitchFamily="2" charset="0"/>
                            </a:rPr>
                            <a:t>To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latin typeface="Helvetica" pitchFamily="2" charset="0"/>
                            </a:rPr>
                            <a:t>seedling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𝑠</m:t>
                                    </m:r>
                                  </m:e>
                                  <m:sub>
                                    <m:r>
                                      <a:rPr lang="en-US" b="0" i="1" smtClean="0">
                                        <a:solidFill>
                                          <a:schemeClr val="tx1"/>
                                        </a:solidFill>
                                        <a:latin typeface="Cambria Math" panose="02040503050406030204" pitchFamily="18" charset="0"/>
                                      </a:rPr>
                                      <m:t>𝑠</m:t>
                                    </m:r>
                                  </m:sub>
                                </m:sSub>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1−</m:t>
                                    </m:r>
                                    <m:acc>
                                      <m:accPr>
                                        <m:chr m:val="̂"/>
                                        <m:ctrlPr>
                                          <a:rPr lang="en-US" b="0" i="1" smtClean="0">
                                            <a:solidFill>
                                              <a:schemeClr val="tx1"/>
                                            </a:solidFill>
                                            <a:latin typeface="Cambria Math" panose="02040503050406030204" pitchFamily="18" charset="0"/>
                                          </a:rPr>
                                        </m:ctrlPr>
                                      </m:acc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𝑔</m:t>
                                            </m:r>
                                          </m:e>
                                          <m:sub>
                                            <m:r>
                                              <a:rPr lang="en-US" b="0" i="1" smtClean="0">
                                                <a:solidFill>
                                                  <a:schemeClr val="tx1"/>
                                                </a:solidFill>
                                                <a:latin typeface="Cambria Math" panose="02040503050406030204" pitchFamily="18" charset="0"/>
                                              </a:rPr>
                                              <m:t>𝑠</m:t>
                                            </m:r>
                                          </m:sub>
                                        </m:sSub>
                                      </m:e>
                                    </m:acc>
                                  </m:e>
                                </m:d>
                                <m:r>
                                  <a:rPr lang="en-US" b="0" i="1" smtClean="0">
                                    <a:solidFill>
                                      <a:schemeClr val="tx1"/>
                                    </a:solidFill>
                                    <a:latin typeface="Cambria Math" panose="02040503050406030204" pitchFamily="18" charset="0"/>
                                  </a:rPr>
                                  <m:t>+</m:t>
                                </m:r>
                                <m:acc>
                                  <m:accPr>
                                    <m:chr m:val="̂"/>
                                    <m:ctrlPr>
                                      <a:rPr lang="en-US" b="0" i="1" smtClean="0">
                                        <a:solidFill>
                                          <a:schemeClr val="tx1"/>
                                        </a:solidFill>
                                        <a:latin typeface="Cambria Math" panose="02040503050406030204" pitchFamily="18" charset="0"/>
                                      </a:rPr>
                                    </m:ctrlPr>
                                  </m:acc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𝑔</m:t>
                                        </m:r>
                                      </m:e>
                                      <m:sub>
                                        <m:r>
                                          <a:rPr lang="en-US" b="0" i="1" smtClean="0">
                                            <a:solidFill>
                                              <a:schemeClr val="tx1"/>
                                            </a:solidFill>
                                            <a:latin typeface="Cambria Math" panose="02040503050406030204" pitchFamily="18" charset="0"/>
                                          </a:rPr>
                                          <m:t>𝑠</m:t>
                                        </m:r>
                                      </m:sub>
                                    </m:sSub>
                                  </m:e>
                                </m:acc>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h</m:t>
                                    </m:r>
                                  </m:e>
                                  <m:sub>
                                    <m:r>
                                      <a:rPr lang="en-US" b="0" i="1" smtClean="0">
                                        <a:solidFill>
                                          <a:schemeClr val="tx1"/>
                                        </a:solidFill>
                                        <a:latin typeface="Cambria Math" panose="02040503050406030204" pitchFamily="18" charset="0"/>
                                      </a:rPr>
                                      <m:t>𝑠</m:t>
                                    </m:r>
                                  </m:sub>
                                </m:sSub>
                                <m:acc>
                                  <m:accPr>
                                    <m:chr m:val="̂"/>
                                    <m:ctrlPr>
                                      <a:rPr lang="en-US" b="0" i="1" smtClean="0">
                                        <a:solidFill>
                                          <a:schemeClr val="tx1"/>
                                        </a:solidFill>
                                        <a:latin typeface="Cambria Math" panose="02040503050406030204" pitchFamily="18" charset="0"/>
                                      </a:rPr>
                                    </m:ctrlPr>
                                  </m:acc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𝑠</m:t>
                                        </m:r>
                                      </m:sub>
                                    </m:sSub>
                                  </m:e>
                                </m:acc>
                              </m:oMath>
                            </m:oMathPara>
                          </a14:m>
                          <a:endParaRPr lang="en-US" b="0" dirty="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𝑚</m:t>
                                    </m:r>
                                  </m:e>
                                  <m:sub>
                                    <m:r>
                                      <a:rPr lang="en-US" b="0" i="1" smtClean="0">
                                        <a:solidFill>
                                          <a:schemeClr val="tx1"/>
                                        </a:solidFill>
                                        <a:latin typeface="Cambria Math" panose="02040503050406030204" pitchFamily="18" charset="0"/>
                                      </a:rPr>
                                      <m:t>𝑝</m:t>
                                    </m:r>
                                  </m:sub>
                                </m:sSub>
                                <m:acc>
                                  <m:accPr>
                                    <m:chr m:val="̂"/>
                                    <m:ctrlPr>
                                      <a:rPr lang="en-US" b="0" i="1" smtClean="0">
                                        <a:solidFill>
                                          <a:schemeClr val="tx1"/>
                                        </a:solidFill>
                                        <a:latin typeface="Cambria Math" panose="02040503050406030204" pitchFamily="18" charset="0"/>
                                      </a:rPr>
                                    </m:ctrlPr>
                                  </m:acc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𝑝</m:t>
                                        </m:r>
                                      </m:sub>
                                    </m:sSub>
                                  </m:e>
                                </m:acc>
                              </m:oMath>
                            </m:oMathPara>
                          </a14:m>
                          <a:endParaRPr lang="en-US" b="0" dirty="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34510826"/>
                      </a:ext>
                    </a:extLst>
                  </a:tr>
                  <a:tr h="370840">
                    <a:tc vMerge="1">
                      <a:txBody>
                        <a:bodyPr/>
                        <a:lstStyle/>
                        <a:p>
                          <a:endParaRPr lang="en-US" dirty="0"/>
                        </a:p>
                      </a:txBody>
                      <a:tcPr/>
                    </a:tc>
                    <a:tc>
                      <a:txBody>
                        <a:bodyPr/>
                        <a:lstStyle/>
                        <a:p>
                          <a:pPr algn="ctr"/>
                          <a:r>
                            <a:rPr lang="en-US" b="0" dirty="0">
                              <a:solidFill>
                                <a:schemeClr val="tx1"/>
                              </a:solidFill>
                              <a:latin typeface="Helvetica" pitchFamily="2" charset="0"/>
                            </a:rPr>
                            <a:t>adult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𝑔</m:t>
                                        </m:r>
                                      </m:e>
                                      <m:sub>
                                        <m:r>
                                          <a:rPr lang="en-US" b="0" i="1" smtClean="0">
                                            <a:solidFill>
                                              <a:schemeClr val="tx1"/>
                                            </a:solidFill>
                                            <a:latin typeface="Cambria Math" panose="02040503050406030204" pitchFamily="18" charset="0"/>
                                          </a:rPr>
                                          <m:t>𝑠</m:t>
                                        </m:r>
                                      </m:sub>
                                    </m:sSub>
                                  </m:e>
                                </m:acc>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h</m:t>
                                    </m:r>
                                  </m:e>
                                  <m:sub>
                                    <m:r>
                                      <a:rPr lang="en-US" b="0" i="1" smtClean="0">
                                        <a:solidFill>
                                          <a:schemeClr val="tx1"/>
                                        </a:solidFill>
                                        <a:latin typeface="Cambria Math" panose="02040503050406030204" pitchFamily="18" charset="0"/>
                                      </a:rPr>
                                      <m:t>𝑠</m:t>
                                    </m:r>
                                  </m:sub>
                                </m:sSub>
                              </m:oMath>
                            </m:oMathPara>
                          </a14:m>
                          <a:endParaRPr lang="en-US" b="0" dirty="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𝑚</m:t>
                                    </m:r>
                                  </m:e>
                                  <m:sub>
                                    <m:r>
                                      <a:rPr lang="en-US" b="0" i="1" smtClean="0">
                                        <a:solidFill>
                                          <a:schemeClr val="tx1"/>
                                        </a:solidFill>
                                        <a:latin typeface="Cambria Math" panose="02040503050406030204" pitchFamily="18" charset="0"/>
                                      </a:rPr>
                                      <m:t>𝑝</m:t>
                                    </m:r>
                                  </m:sub>
                                </m:sSub>
                              </m:oMath>
                            </m:oMathPara>
                          </a14:m>
                          <a:endParaRPr lang="en-US" b="0" dirty="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0609619"/>
                      </a:ext>
                    </a:extLst>
                  </a:tr>
                </a:tbl>
              </a:graphicData>
            </a:graphic>
          </p:graphicFrame>
        </mc:Choice>
        <mc:Fallback xmlns="">
          <p:graphicFrame>
            <p:nvGraphicFramePr>
              <p:cNvPr id="4" name="Table 3">
                <a:extLst>
                  <a:ext uri="{FF2B5EF4-FFF2-40B4-BE49-F238E27FC236}">
                    <a16:creationId xmlns:a16="http://schemas.microsoft.com/office/drawing/2014/main" id="{47F37896-858F-9A4D-9624-A50FBA2592A8}"/>
                  </a:ext>
                </a:extLst>
              </p:cNvPr>
              <p:cNvGraphicFramePr>
                <a:graphicFrameLocks noGrp="1"/>
              </p:cNvGraphicFramePr>
              <p:nvPr>
                <p:extLst>
                  <p:ext uri="{D42A27DB-BD31-4B8C-83A1-F6EECF244321}">
                    <p14:modId xmlns:p14="http://schemas.microsoft.com/office/powerpoint/2010/main" val="2140851744"/>
                  </p:ext>
                </p:extLst>
              </p:nvPr>
            </p:nvGraphicFramePr>
            <p:xfrm>
              <a:off x="2032000" y="2964103"/>
              <a:ext cx="8128000" cy="1537208"/>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163627083"/>
                        </a:ext>
                      </a:extLst>
                    </a:gridCol>
                    <a:gridCol w="1505527">
                      <a:extLst>
                        <a:ext uri="{9D8B030D-6E8A-4147-A177-3AD203B41FA5}">
                          <a16:colId xmlns:a16="http://schemas.microsoft.com/office/drawing/2014/main" val="705163275"/>
                        </a:ext>
                      </a:extLst>
                    </a:gridCol>
                    <a:gridCol w="2558473">
                      <a:extLst>
                        <a:ext uri="{9D8B030D-6E8A-4147-A177-3AD203B41FA5}">
                          <a16:colId xmlns:a16="http://schemas.microsoft.com/office/drawing/2014/main" val="1373122020"/>
                        </a:ext>
                      </a:extLst>
                    </a:gridCol>
                    <a:gridCol w="2032000">
                      <a:extLst>
                        <a:ext uri="{9D8B030D-6E8A-4147-A177-3AD203B41FA5}">
                          <a16:colId xmlns:a16="http://schemas.microsoft.com/office/drawing/2014/main" val="3968058506"/>
                        </a:ext>
                      </a:extLst>
                    </a:gridCol>
                  </a:tblGrid>
                  <a:tr h="370840">
                    <a:tc rowSpan="2" gridSpan="2">
                      <a:txBody>
                        <a:bodyPr/>
                        <a:lstStyle/>
                        <a:p>
                          <a:endParaRPr lang="en-US" b="0" dirty="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hMerge="1">
                      <a:txBody>
                        <a:bodyPr/>
                        <a:lstStyle/>
                        <a:p>
                          <a:endParaRPr lang="en-US" b="0" dirty="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0" dirty="0">
                              <a:solidFill>
                                <a:schemeClr val="tx1"/>
                              </a:solidFill>
                              <a:latin typeface="Helvetica" pitchFamily="2" charset="0"/>
                            </a:rPr>
                            <a:t>From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tc>
                    <a:extLst>
                      <a:ext uri="{0D108BD9-81ED-4DB2-BD59-A6C34878D82A}">
                        <a16:rowId xmlns:a16="http://schemas.microsoft.com/office/drawing/2014/main" val="29054307"/>
                      </a:ext>
                    </a:extLst>
                  </a:tr>
                  <a:tr h="370840">
                    <a:tc gridSpan="2" vMerge="1">
                      <a:txBody>
                        <a:bodyPr/>
                        <a:lstStyle/>
                        <a:p>
                          <a:endParaRPr lang="en-US" b="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vMerge="1">
                      <a:txBody>
                        <a:bodyPr/>
                        <a:lstStyle/>
                        <a:p>
                          <a:endParaRPr lang="en-US" b="0" dirty="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latin typeface="Helvetica" pitchFamily="2" charset="0"/>
                            </a:rPr>
                            <a:t>seedling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latin typeface="Helvetica" pitchFamily="2" charset="0"/>
                            </a:rPr>
                            <a:t>adult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98121495"/>
                      </a:ext>
                    </a:extLst>
                  </a:tr>
                  <a:tr h="408559">
                    <a:tc rowSpan="2">
                      <a:txBody>
                        <a:bodyPr/>
                        <a:lstStyle/>
                        <a:p>
                          <a:pPr algn="ctr"/>
                          <a:r>
                            <a:rPr lang="en-US" b="0" dirty="0">
                              <a:solidFill>
                                <a:schemeClr val="tx1"/>
                              </a:solidFill>
                              <a:latin typeface="Helvetica" pitchFamily="2" charset="0"/>
                            </a:rPr>
                            <a:t>To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latin typeface="Helvetica" pitchFamily="2" charset="0"/>
                            </a:rPr>
                            <a:t>seedling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39303" t="-190625" r="-80100" b="-11562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0625" t="-190625" r="-625" b="-115625"/>
                          </a:stretch>
                        </a:blipFill>
                      </a:tcPr>
                    </a:tc>
                    <a:extLst>
                      <a:ext uri="{0D108BD9-81ED-4DB2-BD59-A6C34878D82A}">
                        <a16:rowId xmlns:a16="http://schemas.microsoft.com/office/drawing/2014/main" val="2434510826"/>
                      </a:ext>
                    </a:extLst>
                  </a:tr>
                  <a:tr h="386969">
                    <a:tc vMerge="1">
                      <a:txBody>
                        <a:bodyPr/>
                        <a:lstStyle/>
                        <a:p>
                          <a:endParaRPr lang="en-US" dirty="0"/>
                        </a:p>
                      </a:txBody>
                      <a:tcPr/>
                    </a:tc>
                    <a:tc>
                      <a:txBody>
                        <a:bodyPr/>
                        <a:lstStyle/>
                        <a:p>
                          <a:pPr algn="ctr"/>
                          <a:r>
                            <a:rPr lang="en-US" b="0" dirty="0">
                              <a:solidFill>
                                <a:schemeClr val="tx1"/>
                              </a:solidFill>
                              <a:latin typeface="Helvetica" pitchFamily="2" charset="0"/>
                            </a:rPr>
                            <a:t>adult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39303" t="-300000" r="-80100" b="-1935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0625" t="-300000" r="-625" b="-19355"/>
                          </a:stretch>
                        </a:blipFill>
                      </a:tcPr>
                    </a:tc>
                    <a:extLst>
                      <a:ext uri="{0D108BD9-81ED-4DB2-BD59-A6C34878D82A}">
                        <a16:rowId xmlns:a16="http://schemas.microsoft.com/office/drawing/2014/main" val="1320609619"/>
                      </a:ext>
                    </a:extLst>
                  </a:tr>
                </a:tbl>
              </a:graphicData>
            </a:graphic>
          </p:graphicFrame>
        </mc:Fallback>
      </mc:AlternateContent>
    </p:spTree>
    <p:extLst>
      <p:ext uri="{BB962C8B-B14F-4D97-AF65-F5344CB8AC3E}">
        <p14:creationId xmlns:p14="http://schemas.microsoft.com/office/powerpoint/2010/main" val="23194181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348F1-74CB-BA42-A87E-C932517FC321}"/>
              </a:ext>
            </a:extLst>
          </p:cNvPr>
          <p:cNvSpPr>
            <a:spLocks noGrp="1"/>
          </p:cNvSpPr>
          <p:nvPr>
            <p:ph type="title"/>
          </p:nvPr>
        </p:nvSpPr>
        <p:spPr/>
        <p:txBody>
          <a:bodyPr/>
          <a:lstStyle/>
          <a:p>
            <a:r>
              <a:rPr lang="en-US" dirty="0"/>
              <a:t>Growth rate when rare: annuals</a:t>
            </a:r>
          </a:p>
        </p:txBody>
      </p:sp>
      <p:sp>
        <p:nvSpPr>
          <p:cNvPr id="3" name="TextBox 2">
            <a:extLst>
              <a:ext uri="{FF2B5EF4-FFF2-40B4-BE49-F238E27FC236}">
                <a16:creationId xmlns:a16="http://schemas.microsoft.com/office/drawing/2014/main" id="{49752A35-47DB-8C4F-8EF2-0BE7B7CE629F}"/>
              </a:ext>
            </a:extLst>
          </p:cNvPr>
          <p:cNvSpPr txBox="1"/>
          <p:nvPr/>
        </p:nvSpPr>
        <p:spPr>
          <a:xfrm>
            <a:off x="630382" y="1482437"/>
            <a:ext cx="10931236" cy="36933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Helvetica" pitchFamily="2" charset="0"/>
              </a:rPr>
              <a:t>The annual also has two life stages – apply same method</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47F37896-858F-9A4D-9624-A50FBA2592A8}"/>
                  </a:ext>
                </a:extLst>
              </p:cNvPr>
              <p:cNvGraphicFramePr>
                <a:graphicFrameLocks noGrp="1"/>
              </p:cNvGraphicFramePr>
              <p:nvPr>
                <p:extLst>
                  <p:ext uri="{D42A27DB-BD31-4B8C-83A1-F6EECF244321}">
                    <p14:modId xmlns:p14="http://schemas.microsoft.com/office/powerpoint/2010/main" val="905023916"/>
                  </p:ext>
                </p:extLst>
              </p:nvPr>
            </p:nvGraphicFramePr>
            <p:xfrm>
              <a:off x="2032000" y="2964103"/>
              <a:ext cx="8128000" cy="1503808"/>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163627083"/>
                        </a:ext>
                      </a:extLst>
                    </a:gridCol>
                    <a:gridCol w="1505527">
                      <a:extLst>
                        <a:ext uri="{9D8B030D-6E8A-4147-A177-3AD203B41FA5}">
                          <a16:colId xmlns:a16="http://schemas.microsoft.com/office/drawing/2014/main" val="705163275"/>
                        </a:ext>
                      </a:extLst>
                    </a:gridCol>
                    <a:gridCol w="2558473">
                      <a:extLst>
                        <a:ext uri="{9D8B030D-6E8A-4147-A177-3AD203B41FA5}">
                          <a16:colId xmlns:a16="http://schemas.microsoft.com/office/drawing/2014/main" val="1373122020"/>
                        </a:ext>
                      </a:extLst>
                    </a:gridCol>
                    <a:gridCol w="2032000">
                      <a:extLst>
                        <a:ext uri="{9D8B030D-6E8A-4147-A177-3AD203B41FA5}">
                          <a16:colId xmlns:a16="http://schemas.microsoft.com/office/drawing/2014/main" val="3968058506"/>
                        </a:ext>
                      </a:extLst>
                    </a:gridCol>
                  </a:tblGrid>
                  <a:tr h="370840">
                    <a:tc rowSpan="2" gridSpan="2">
                      <a:txBody>
                        <a:bodyPr/>
                        <a:lstStyle/>
                        <a:p>
                          <a:endParaRPr lang="en-US" b="0" dirty="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hMerge="1">
                      <a:txBody>
                        <a:bodyPr/>
                        <a:lstStyle/>
                        <a:p>
                          <a:endParaRPr lang="en-US" b="0" dirty="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0" dirty="0">
                              <a:solidFill>
                                <a:schemeClr val="tx1"/>
                              </a:solidFill>
                              <a:latin typeface="Helvetica" pitchFamily="2" charset="0"/>
                            </a:rPr>
                            <a:t>From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tc>
                    <a:extLst>
                      <a:ext uri="{0D108BD9-81ED-4DB2-BD59-A6C34878D82A}">
                        <a16:rowId xmlns:a16="http://schemas.microsoft.com/office/drawing/2014/main" val="29054307"/>
                      </a:ext>
                    </a:extLst>
                  </a:tr>
                  <a:tr h="370840">
                    <a:tc gridSpan="2" vMerge="1">
                      <a:txBody>
                        <a:bodyPr/>
                        <a:lstStyle/>
                        <a:p>
                          <a:endParaRPr lang="en-US" b="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vMerge="1">
                      <a:txBody>
                        <a:bodyPr/>
                        <a:lstStyle/>
                        <a:p>
                          <a:endParaRPr lang="en-US" b="0" dirty="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latin typeface="Helvetica" pitchFamily="2" charset="0"/>
                            </a:rPr>
                            <a:t>live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latin typeface="Helvetica" pitchFamily="2" charset="0"/>
                            </a:rPr>
                            <a:t>dead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98121495"/>
                      </a:ext>
                    </a:extLst>
                  </a:tr>
                  <a:tr h="370840">
                    <a:tc rowSpan="2">
                      <a:txBody>
                        <a:bodyPr/>
                        <a:lstStyle/>
                        <a:p>
                          <a:pPr algn="ctr"/>
                          <a:r>
                            <a:rPr lang="en-US" b="0" dirty="0">
                              <a:solidFill>
                                <a:schemeClr val="tx1"/>
                              </a:solidFill>
                              <a:latin typeface="Helvetica" pitchFamily="2" charset="0"/>
                            </a:rPr>
                            <a:t>To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latin typeface="Helvetica" pitchFamily="2" charset="0"/>
                            </a:rPr>
                            <a:t>live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𝑠</m:t>
                                    </m:r>
                                  </m:e>
                                  <m:sub>
                                    <m:r>
                                      <a:rPr lang="en-US" b="0" i="1" smtClean="0">
                                        <a:solidFill>
                                          <a:schemeClr val="tx1"/>
                                        </a:solidFill>
                                        <a:latin typeface="Cambria Math" panose="02040503050406030204" pitchFamily="18" charset="0"/>
                                      </a:rPr>
                                      <m:t>𝑎</m:t>
                                    </m:r>
                                  </m:sub>
                                </m:sSub>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1−</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𝑔</m:t>
                                        </m:r>
                                      </m:e>
                                      <m:sub>
                                        <m:r>
                                          <a:rPr lang="en-US" b="0" i="1" smtClean="0">
                                            <a:solidFill>
                                              <a:schemeClr val="tx1"/>
                                            </a:solidFill>
                                            <a:latin typeface="Cambria Math" panose="02040503050406030204" pitchFamily="18" charset="0"/>
                                          </a:rPr>
                                          <m:t>𝑎</m:t>
                                        </m:r>
                                      </m:sub>
                                    </m:sSub>
                                  </m:e>
                                </m:d>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𝑔</m:t>
                                    </m:r>
                                  </m:e>
                                  <m:sub>
                                    <m:r>
                                      <a:rPr lang="en-US" b="0" i="1" smtClean="0">
                                        <a:solidFill>
                                          <a:schemeClr val="tx1"/>
                                        </a:solidFill>
                                        <a:latin typeface="Cambria Math" panose="02040503050406030204" pitchFamily="18" charset="0"/>
                                      </a:rPr>
                                      <m:t>𝑎</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h</m:t>
                                    </m:r>
                                  </m:e>
                                  <m:sub>
                                    <m:r>
                                      <a:rPr lang="en-US" b="0" i="1" smtClean="0">
                                        <a:solidFill>
                                          <a:schemeClr val="tx1"/>
                                        </a:solidFill>
                                        <a:latin typeface="Cambria Math" panose="02040503050406030204" pitchFamily="18" charset="0"/>
                                      </a:rPr>
                                      <m:t>𝑎</m:t>
                                    </m:r>
                                  </m:sub>
                                </m:sSub>
                                <m:acc>
                                  <m:accPr>
                                    <m:chr m:val="̂"/>
                                    <m:ctrlPr>
                                      <a:rPr lang="en-US" b="0" i="1" smtClean="0">
                                        <a:solidFill>
                                          <a:schemeClr val="tx1"/>
                                        </a:solidFill>
                                        <a:latin typeface="Cambria Math" panose="02040503050406030204" pitchFamily="18" charset="0"/>
                                      </a:rPr>
                                    </m:ctrlPr>
                                  </m:acc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𝑎</m:t>
                                        </m:r>
                                      </m:sub>
                                    </m:sSub>
                                  </m:e>
                                </m:acc>
                              </m:oMath>
                            </m:oMathPara>
                          </a14:m>
                          <a:endParaRPr lang="en-US" b="0" dirty="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en-US" b="0" dirty="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34510826"/>
                      </a:ext>
                    </a:extLst>
                  </a:tr>
                  <a:tr h="370840">
                    <a:tc vMerge="1">
                      <a:txBody>
                        <a:bodyPr/>
                        <a:lstStyle/>
                        <a:p>
                          <a:endParaRPr lang="en-US" dirty="0"/>
                        </a:p>
                      </a:txBody>
                      <a:tcPr/>
                    </a:tc>
                    <a:tc>
                      <a:txBody>
                        <a:bodyPr/>
                        <a:lstStyle/>
                        <a:p>
                          <a:pPr algn="ctr"/>
                          <a:r>
                            <a:rPr lang="en-US" b="0" dirty="0">
                              <a:solidFill>
                                <a:schemeClr val="tx1"/>
                              </a:solidFill>
                              <a:latin typeface="Helvetica" pitchFamily="2" charset="0"/>
                            </a:rPr>
                            <a:t>dead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𝑏</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𝑐</m:t>
                                    </m:r>
                                  </m:e>
                                  <m:sub>
                                    <m:r>
                                      <a:rPr lang="en-US" b="0" i="1" smtClean="0">
                                        <a:solidFill>
                                          <a:schemeClr val="tx1"/>
                                        </a:solidFill>
                                        <a:latin typeface="Cambria Math" panose="02040503050406030204" pitchFamily="18" charset="0"/>
                                      </a:rPr>
                                      <m:t>𝑎</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𝑔</m:t>
                                    </m:r>
                                  </m:e>
                                  <m:sub>
                                    <m:r>
                                      <a:rPr lang="en-US" b="0" i="1" smtClean="0">
                                        <a:solidFill>
                                          <a:schemeClr val="tx1"/>
                                        </a:solidFill>
                                        <a:latin typeface="Cambria Math" panose="02040503050406030204" pitchFamily="18" charset="0"/>
                                      </a:rPr>
                                      <m:t>𝑎</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h</m:t>
                                    </m:r>
                                  </m:e>
                                  <m:sub>
                                    <m:r>
                                      <a:rPr lang="en-US" b="0" i="1" smtClean="0">
                                        <a:solidFill>
                                          <a:schemeClr val="tx1"/>
                                        </a:solidFill>
                                        <a:latin typeface="Cambria Math" panose="02040503050406030204" pitchFamily="18" charset="0"/>
                                      </a:rPr>
                                      <m:t>𝑎</m:t>
                                    </m:r>
                                  </m:sub>
                                </m:sSub>
                                <m:acc>
                                  <m:accPr>
                                    <m:chr m:val="̂"/>
                                    <m:ctrlPr>
                                      <a:rPr lang="en-US" b="0" i="1" smtClean="0">
                                        <a:solidFill>
                                          <a:schemeClr val="tx1"/>
                                        </a:solidFill>
                                        <a:latin typeface="Cambria Math" panose="02040503050406030204" pitchFamily="18" charset="0"/>
                                      </a:rPr>
                                    </m:ctrlPr>
                                  </m:acc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𝑎</m:t>
                                        </m:r>
                                      </m:sub>
                                    </m:sSub>
                                  </m:e>
                                </m:acc>
                              </m:oMath>
                            </m:oMathPara>
                          </a14:m>
                          <a:endParaRPr lang="en-US" b="0" dirty="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𝑏</m:t>
                                </m:r>
                              </m:oMath>
                            </m:oMathPara>
                          </a14:m>
                          <a:endParaRPr lang="en-US" b="0" dirty="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0609619"/>
                      </a:ext>
                    </a:extLst>
                  </a:tr>
                </a:tbl>
              </a:graphicData>
            </a:graphic>
          </p:graphicFrame>
        </mc:Choice>
        <mc:Fallback xmlns="">
          <p:graphicFrame>
            <p:nvGraphicFramePr>
              <p:cNvPr id="4" name="Table 3">
                <a:extLst>
                  <a:ext uri="{FF2B5EF4-FFF2-40B4-BE49-F238E27FC236}">
                    <a16:creationId xmlns:a16="http://schemas.microsoft.com/office/drawing/2014/main" id="{47F37896-858F-9A4D-9624-A50FBA2592A8}"/>
                  </a:ext>
                </a:extLst>
              </p:cNvPr>
              <p:cNvGraphicFramePr>
                <a:graphicFrameLocks noGrp="1"/>
              </p:cNvGraphicFramePr>
              <p:nvPr>
                <p:extLst>
                  <p:ext uri="{D42A27DB-BD31-4B8C-83A1-F6EECF244321}">
                    <p14:modId xmlns:p14="http://schemas.microsoft.com/office/powerpoint/2010/main" val="905023916"/>
                  </p:ext>
                </p:extLst>
              </p:nvPr>
            </p:nvGraphicFramePr>
            <p:xfrm>
              <a:off x="2032000" y="2964103"/>
              <a:ext cx="8128000" cy="1503808"/>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163627083"/>
                        </a:ext>
                      </a:extLst>
                    </a:gridCol>
                    <a:gridCol w="1505527">
                      <a:extLst>
                        <a:ext uri="{9D8B030D-6E8A-4147-A177-3AD203B41FA5}">
                          <a16:colId xmlns:a16="http://schemas.microsoft.com/office/drawing/2014/main" val="705163275"/>
                        </a:ext>
                      </a:extLst>
                    </a:gridCol>
                    <a:gridCol w="2558473">
                      <a:extLst>
                        <a:ext uri="{9D8B030D-6E8A-4147-A177-3AD203B41FA5}">
                          <a16:colId xmlns:a16="http://schemas.microsoft.com/office/drawing/2014/main" val="1373122020"/>
                        </a:ext>
                      </a:extLst>
                    </a:gridCol>
                    <a:gridCol w="2032000">
                      <a:extLst>
                        <a:ext uri="{9D8B030D-6E8A-4147-A177-3AD203B41FA5}">
                          <a16:colId xmlns:a16="http://schemas.microsoft.com/office/drawing/2014/main" val="3968058506"/>
                        </a:ext>
                      </a:extLst>
                    </a:gridCol>
                  </a:tblGrid>
                  <a:tr h="370840">
                    <a:tc rowSpan="2" gridSpan="2">
                      <a:txBody>
                        <a:bodyPr/>
                        <a:lstStyle/>
                        <a:p>
                          <a:endParaRPr lang="en-US" b="0" dirty="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hMerge="1">
                      <a:txBody>
                        <a:bodyPr/>
                        <a:lstStyle/>
                        <a:p>
                          <a:endParaRPr lang="en-US" b="0" dirty="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0" dirty="0">
                              <a:solidFill>
                                <a:schemeClr val="tx1"/>
                              </a:solidFill>
                              <a:latin typeface="Helvetica" pitchFamily="2" charset="0"/>
                            </a:rPr>
                            <a:t>From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tc>
                    <a:extLst>
                      <a:ext uri="{0D108BD9-81ED-4DB2-BD59-A6C34878D82A}">
                        <a16:rowId xmlns:a16="http://schemas.microsoft.com/office/drawing/2014/main" val="29054307"/>
                      </a:ext>
                    </a:extLst>
                  </a:tr>
                  <a:tr h="370840">
                    <a:tc gridSpan="2" vMerge="1">
                      <a:txBody>
                        <a:bodyPr/>
                        <a:lstStyle/>
                        <a:p>
                          <a:endParaRPr lang="en-US" b="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vMerge="1">
                      <a:txBody>
                        <a:bodyPr/>
                        <a:lstStyle/>
                        <a:p>
                          <a:endParaRPr lang="en-US" b="0" dirty="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latin typeface="Helvetica" pitchFamily="2" charset="0"/>
                            </a:rPr>
                            <a:t>live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latin typeface="Helvetica" pitchFamily="2" charset="0"/>
                            </a:rPr>
                            <a:t>dead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98121495"/>
                      </a:ext>
                    </a:extLst>
                  </a:tr>
                  <a:tr h="381064">
                    <a:tc rowSpan="2">
                      <a:txBody>
                        <a:bodyPr/>
                        <a:lstStyle/>
                        <a:p>
                          <a:pPr algn="ctr"/>
                          <a:r>
                            <a:rPr lang="en-US" b="0" dirty="0">
                              <a:solidFill>
                                <a:schemeClr val="tx1"/>
                              </a:solidFill>
                              <a:latin typeface="Helvetica" pitchFamily="2" charset="0"/>
                            </a:rPr>
                            <a:t>To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latin typeface="Helvetica" pitchFamily="2" charset="0"/>
                            </a:rPr>
                            <a:t>live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39303" t="-203333" r="-80100" b="-12333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0625" t="-203333" r="-625" b="-123333"/>
                          </a:stretch>
                        </a:blipFill>
                      </a:tcPr>
                    </a:tc>
                    <a:extLst>
                      <a:ext uri="{0D108BD9-81ED-4DB2-BD59-A6C34878D82A}">
                        <a16:rowId xmlns:a16="http://schemas.microsoft.com/office/drawing/2014/main" val="2434510826"/>
                      </a:ext>
                    </a:extLst>
                  </a:tr>
                  <a:tr h="381064">
                    <a:tc vMerge="1">
                      <a:txBody>
                        <a:bodyPr/>
                        <a:lstStyle/>
                        <a:p>
                          <a:endParaRPr lang="en-US" dirty="0"/>
                        </a:p>
                      </a:txBody>
                      <a:tcPr/>
                    </a:tc>
                    <a:tc>
                      <a:txBody>
                        <a:bodyPr/>
                        <a:lstStyle/>
                        <a:p>
                          <a:pPr algn="ctr"/>
                          <a:r>
                            <a:rPr lang="en-US" b="0" dirty="0">
                              <a:solidFill>
                                <a:schemeClr val="tx1"/>
                              </a:solidFill>
                              <a:latin typeface="Helvetica" pitchFamily="2" charset="0"/>
                            </a:rPr>
                            <a:t>dead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39303" t="-303333" r="-80100" b="-2333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0625" t="-303333" r="-625" b="-23333"/>
                          </a:stretch>
                        </a:blipFill>
                      </a:tcPr>
                    </a:tc>
                    <a:extLst>
                      <a:ext uri="{0D108BD9-81ED-4DB2-BD59-A6C34878D82A}">
                        <a16:rowId xmlns:a16="http://schemas.microsoft.com/office/drawing/2014/main" val="1320609619"/>
                      </a:ext>
                    </a:extLst>
                  </a:tr>
                </a:tbl>
              </a:graphicData>
            </a:graphic>
          </p:graphicFrame>
        </mc:Fallback>
      </mc:AlternateContent>
      <p:sp>
        <p:nvSpPr>
          <p:cNvPr id="5" name="TextBox 4">
            <a:extLst>
              <a:ext uri="{FF2B5EF4-FFF2-40B4-BE49-F238E27FC236}">
                <a16:creationId xmlns:a16="http://schemas.microsoft.com/office/drawing/2014/main" id="{6FD936AA-E8EC-1B4B-852F-D2392103F2FF}"/>
              </a:ext>
            </a:extLst>
          </p:cNvPr>
          <p:cNvSpPr txBox="1"/>
          <p:nvPr/>
        </p:nvSpPr>
        <p:spPr>
          <a:xfrm>
            <a:off x="391885" y="4995469"/>
            <a:ext cx="11640457" cy="1169551"/>
          </a:xfrm>
          <a:prstGeom prst="rect">
            <a:avLst/>
          </a:prstGeom>
          <a:noFill/>
        </p:spPr>
        <p:txBody>
          <a:bodyPr wrap="square" rtlCol="0">
            <a:spAutoFit/>
          </a:bodyPr>
          <a:lstStyle/>
          <a:p>
            <a:r>
              <a:rPr lang="en-US" sz="1000" dirty="0"/>
              <a:t>Re-do without this and check. From Mike: I would ignore the litter in this calculation, because, as you write, it doesn't contribute to population growth. I don't think it would make any difference if you did have a two-stage model, with one stage being living plant and one being litter. In this case, the matrix would have a 0 in the off-diagonal element that gives living plant produced from litter. For a two-by-two matrix with an off-diagonal element equal to 0, the eigenvalues are the main diagonal elements. One of these is the litter decomposition rate, which is less than 1. So the other one, which is the living plant growth rate (over a complete generation, for example, seed to seed), determines whether the annual increases when rare.</a:t>
            </a:r>
          </a:p>
          <a:p>
            <a:r>
              <a:rPr lang="en-US" sz="1000" dirty="0"/>
              <a:t>As for whether the litter affects plant growth, since you are assuming the annual is rare, then I think you could ignore the effect of the litter, assuming the litter has an effect on, say, germination, only when it creates a continuous mat. I would think an isolated plant would not produce enough litter to interfere much with growth from its seed the next year. If it would, then you'd need to include that effect. But I would think that litter would slow the annual's growth rate only when the annual became abundant.</a:t>
            </a:r>
          </a:p>
        </p:txBody>
      </p:sp>
    </p:spTree>
    <p:extLst>
      <p:ext uri="{BB962C8B-B14F-4D97-AF65-F5344CB8AC3E}">
        <p14:creationId xmlns:p14="http://schemas.microsoft.com/office/powerpoint/2010/main" val="4210291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E58BE1B-21D1-9948-84D8-06746A64EBF3}"/>
              </a:ext>
            </a:extLst>
          </p:cNvPr>
          <p:cNvPicPr>
            <a:picLocks noChangeAspect="1"/>
          </p:cNvPicPr>
          <p:nvPr/>
        </p:nvPicPr>
        <p:blipFill>
          <a:blip r:embed="rId3"/>
          <a:stretch>
            <a:fillRect/>
          </a:stretch>
        </p:blipFill>
        <p:spPr>
          <a:xfrm>
            <a:off x="-1" y="0"/>
            <a:ext cx="6981569" cy="3305460"/>
          </a:xfrm>
          <a:prstGeom prst="rect">
            <a:avLst/>
          </a:prstGeom>
        </p:spPr>
      </p:pic>
      <p:sp>
        <p:nvSpPr>
          <p:cNvPr id="5" name="Title 1">
            <a:extLst>
              <a:ext uri="{FF2B5EF4-FFF2-40B4-BE49-F238E27FC236}">
                <a16:creationId xmlns:a16="http://schemas.microsoft.com/office/drawing/2014/main" id="{BE0E6994-6288-6540-9A27-892EF3509D98}"/>
              </a:ext>
            </a:extLst>
          </p:cNvPr>
          <p:cNvSpPr txBox="1">
            <a:spLocks/>
          </p:cNvSpPr>
          <p:nvPr/>
        </p:nvSpPr>
        <p:spPr>
          <a:xfrm>
            <a:off x="473441" y="3552542"/>
            <a:ext cx="5437444" cy="2910042"/>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Helvetica" pitchFamily="2" charset="0"/>
                <a:ea typeface="+mj-ea"/>
                <a:cs typeface="+mj-cs"/>
              </a:defRPr>
            </a:lvl1pPr>
          </a:lstStyle>
          <a:p>
            <a:r>
              <a:rPr lang="en-US" sz="2600" dirty="0" err="1"/>
              <a:t>Mv</a:t>
            </a:r>
            <a:r>
              <a:rPr lang="en-US" sz="2600" dirty="0"/>
              <a:t> seed survival:</a:t>
            </a:r>
          </a:p>
          <a:p>
            <a:r>
              <a:rPr lang="en-US" sz="2600" dirty="0" err="1"/>
              <a:t>s</a:t>
            </a:r>
            <a:r>
              <a:rPr lang="en-US" sz="2600" baseline="-25000" dirty="0" err="1"/>
              <a:t>a</a:t>
            </a:r>
            <a:r>
              <a:rPr lang="en-US" sz="2600" dirty="0"/>
              <a:t> = 0.74</a:t>
            </a:r>
          </a:p>
          <a:p>
            <a:endParaRPr lang="en-US" sz="2600" dirty="0"/>
          </a:p>
          <a:p>
            <a:r>
              <a:rPr lang="en-US" sz="2200" dirty="0"/>
              <a:t>Notes: </a:t>
            </a:r>
          </a:p>
          <a:p>
            <a:pPr marL="342900" indent="-342900">
              <a:buFont typeface="Arial" panose="020B0604020202020204" pitchFamily="34" charset="0"/>
              <a:buChar char="•"/>
            </a:pPr>
            <a:r>
              <a:rPr lang="en-US" sz="2200" dirty="0"/>
              <a:t>1 – mean of forest interior values</a:t>
            </a:r>
          </a:p>
          <a:p>
            <a:pPr marL="342900" indent="-342900">
              <a:buFont typeface="Arial" panose="020B0604020202020204" pitchFamily="34" charset="0"/>
              <a:buChar char="•"/>
            </a:pPr>
            <a:r>
              <a:rPr lang="en-US" sz="2200" dirty="0"/>
              <a:t>Change in percent viability from one year post collection to two years post collection</a:t>
            </a:r>
          </a:p>
          <a:p>
            <a:pPr marL="342900" indent="-342900">
              <a:buFont typeface="Arial" panose="020B0604020202020204" pitchFamily="34" charset="0"/>
              <a:buChar char="•"/>
            </a:pPr>
            <a:r>
              <a:rPr lang="en-US" sz="2200" dirty="0"/>
              <a:t>Assume first year was 100% survival</a:t>
            </a:r>
          </a:p>
        </p:txBody>
      </p:sp>
      <p:pic>
        <p:nvPicPr>
          <p:cNvPr id="3" name="Picture 2">
            <a:extLst>
              <a:ext uri="{FF2B5EF4-FFF2-40B4-BE49-F238E27FC236}">
                <a16:creationId xmlns:a16="http://schemas.microsoft.com/office/drawing/2014/main" id="{AAD58258-DEAA-2A46-9FAE-0365A1F8D750}"/>
              </a:ext>
            </a:extLst>
          </p:cNvPr>
          <p:cNvPicPr>
            <a:picLocks noChangeAspect="1"/>
          </p:cNvPicPr>
          <p:nvPr/>
        </p:nvPicPr>
        <p:blipFill>
          <a:blip r:embed="rId4"/>
          <a:stretch>
            <a:fillRect/>
          </a:stretch>
        </p:blipFill>
        <p:spPr>
          <a:xfrm>
            <a:off x="6384327" y="2453503"/>
            <a:ext cx="5794265" cy="4404497"/>
          </a:xfrm>
          <a:prstGeom prst="rect">
            <a:avLst/>
          </a:prstGeom>
        </p:spPr>
      </p:pic>
    </p:spTree>
    <p:extLst>
      <p:ext uri="{BB962C8B-B14F-4D97-AF65-F5344CB8AC3E}">
        <p14:creationId xmlns:p14="http://schemas.microsoft.com/office/powerpoint/2010/main" val="252190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6038B-7E15-5A41-8909-63538CB96639}"/>
              </a:ext>
            </a:extLst>
          </p:cNvPr>
          <p:cNvSpPr txBox="1">
            <a:spLocks/>
          </p:cNvSpPr>
          <p:nvPr/>
        </p:nvSpPr>
        <p:spPr>
          <a:xfrm>
            <a:off x="147809" y="4919666"/>
            <a:ext cx="2286472" cy="135756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Helvetica" pitchFamily="2" charset="0"/>
                <a:ea typeface="+mj-ea"/>
                <a:cs typeface="+mj-cs"/>
              </a:defRPr>
            </a:lvl1pPr>
          </a:lstStyle>
          <a:p>
            <a:r>
              <a:rPr lang="en-US" sz="2600" dirty="0" err="1"/>
              <a:t>Ev</a:t>
            </a:r>
            <a:r>
              <a:rPr lang="en-US" sz="2600" dirty="0"/>
              <a:t> seed survival:</a:t>
            </a:r>
          </a:p>
          <a:p>
            <a:r>
              <a:rPr lang="en-US" sz="2600" dirty="0" err="1"/>
              <a:t>s</a:t>
            </a:r>
            <a:r>
              <a:rPr lang="en-US" sz="2600" baseline="-25000" dirty="0" err="1"/>
              <a:t>s</a:t>
            </a:r>
            <a:r>
              <a:rPr lang="en-US" sz="2600" dirty="0"/>
              <a:t> = 1</a:t>
            </a:r>
          </a:p>
        </p:txBody>
      </p:sp>
      <p:pic>
        <p:nvPicPr>
          <p:cNvPr id="4" name="Picture 3">
            <a:extLst>
              <a:ext uri="{FF2B5EF4-FFF2-40B4-BE49-F238E27FC236}">
                <a16:creationId xmlns:a16="http://schemas.microsoft.com/office/drawing/2014/main" id="{35594FEA-FD47-FE4B-A4D0-4D715CD59013}"/>
              </a:ext>
            </a:extLst>
          </p:cNvPr>
          <p:cNvPicPr>
            <a:picLocks noChangeAspect="1"/>
          </p:cNvPicPr>
          <p:nvPr/>
        </p:nvPicPr>
        <p:blipFill rotWithShape="1">
          <a:blip r:embed="rId2"/>
          <a:srcRect l="5468" r="3375"/>
          <a:stretch/>
        </p:blipFill>
        <p:spPr>
          <a:xfrm>
            <a:off x="247134" y="278370"/>
            <a:ext cx="8254314" cy="889000"/>
          </a:xfrm>
          <a:prstGeom prst="rect">
            <a:avLst/>
          </a:prstGeom>
        </p:spPr>
      </p:pic>
      <p:sp>
        <p:nvSpPr>
          <p:cNvPr id="5" name="Title 1">
            <a:extLst>
              <a:ext uri="{FF2B5EF4-FFF2-40B4-BE49-F238E27FC236}">
                <a16:creationId xmlns:a16="http://schemas.microsoft.com/office/drawing/2014/main" id="{61B92A88-2203-A748-B17D-30D89CD0D22C}"/>
              </a:ext>
            </a:extLst>
          </p:cNvPr>
          <p:cNvSpPr txBox="1">
            <a:spLocks/>
          </p:cNvSpPr>
          <p:nvPr/>
        </p:nvSpPr>
        <p:spPr>
          <a:xfrm>
            <a:off x="247134" y="1225035"/>
            <a:ext cx="5437444" cy="87733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Helvetica" pitchFamily="2" charset="0"/>
                <a:ea typeface="+mj-ea"/>
                <a:cs typeface="+mj-cs"/>
              </a:defRPr>
            </a:lvl1pPr>
          </a:lstStyle>
          <a:p>
            <a:r>
              <a:rPr lang="en-US" sz="2000" dirty="0" err="1"/>
              <a:t>Robocker</a:t>
            </a:r>
            <a:r>
              <a:rPr lang="en-US" sz="2000" dirty="0"/>
              <a:t> et al. 1953</a:t>
            </a:r>
          </a:p>
          <a:p>
            <a:r>
              <a:rPr lang="en-US" sz="2000" i="1" dirty="0"/>
              <a:t>Ecology</a:t>
            </a:r>
          </a:p>
        </p:txBody>
      </p:sp>
      <p:pic>
        <p:nvPicPr>
          <p:cNvPr id="7" name="Picture 6">
            <a:extLst>
              <a:ext uri="{FF2B5EF4-FFF2-40B4-BE49-F238E27FC236}">
                <a16:creationId xmlns:a16="http://schemas.microsoft.com/office/drawing/2014/main" id="{8862D83E-4F51-7A4C-BA83-ED302E5D05EF}"/>
              </a:ext>
            </a:extLst>
          </p:cNvPr>
          <p:cNvPicPr>
            <a:picLocks noChangeAspect="1"/>
          </p:cNvPicPr>
          <p:nvPr/>
        </p:nvPicPr>
        <p:blipFill>
          <a:blip r:embed="rId3"/>
          <a:stretch>
            <a:fillRect/>
          </a:stretch>
        </p:blipFill>
        <p:spPr>
          <a:xfrm>
            <a:off x="2247900" y="1663700"/>
            <a:ext cx="9944100" cy="5194300"/>
          </a:xfrm>
          <a:prstGeom prst="rect">
            <a:avLst/>
          </a:prstGeom>
        </p:spPr>
      </p:pic>
      <p:sp>
        <p:nvSpPr>
          <p:cNvPr id="8" name="Rectangle 7">
            <a:extLst>
              <a:ext uri="{FF2B5EF4-FFF2-40B4-BE49-F238E27FC236}">
                <a16:creationId xmlns:a16="http://schemas.microsoft.com/office/drawing/2014/main" id="{49B5A0D6-B0D8-3245-84A2-508877586495}"/>
              </a:ext>
            </a:extLst>
          </p:cNvPr>
          <p:cNvSpPr/>
          <p:nvPr/>
        </p:nvSpPr>
        <p:spPr>
          <a:xfrm>
            <a:off x="2689525" y="3833988"/>
            <a:ext cx="9024679" cy="231385"/>
          </a:xfrm>
          <a:prstGeom prst="rect">
            <a:avLst/>
          </a:prstGeom>
          <a:solidFill>
            <a:srgbClr val="FFFF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3179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43111B98-CCAB-1D40-A665-A74446453121}"/>
              </a:ext>
            </a:extLst>
          </p:cNvPr>
          <p:cNvGrpSpPr/>
          <p:nvPr/>
        </p:nvGrpSpPr>
        <p:grpSpPr>
          <a:xfrm>
            <a:off x="458224" y="1337106"/>
            <a:ext cx="11275553" cy="5295900"/>
            <a:chOff x="335165" y="1262964"/>
            <a:chExt cx="11275553" cy="5295900"/>
          </a:xfrm>
        </p:grpSpPr>
        <p:pic>
          <p:nvPicPr>
            <p:cNvPr id="14" name="Picture 13">
              <a:extLst>
                <a:ext uri="{FF2B5EF4-FFF2-40B4-BE49-F238E27FC236}">
                  <a16:creationId xmlns:a16="http://schemas.microsoft.com/office/drawing/2014/main" id="{6DD1E6DB-0609-544C-B58B-A3E5A0734367}"/>
                </a:ext>
              </a:extLst>
            </p:cNvPr>
            <p:cNvPicPr>
              <a:picLocks noChangeAspect="1"/>
            </p:cNvPicPr>
            <p:nvPr/>
          </p:nvPicPr>
          <p:blipFill>
            <a:blip r:embed="rId3"/>
            <a:stretch>
              <a:fillRect/>
            </a:stretch>
          </p:blipFill>
          <p:spPr>
            <a:xfrm>
              <a:off x="6314818" y="1262964"/>
              <a:ext cx="5295900" cy="5295900"/>
            </a:xfrm>
            <a:prstGeom prst="rect">
              <a:avLst/>
            </a:prstGeom>
          </p:spPr>
        </p:pic>
        <p:pic>
          <p:nvPicPr>
            <p:cNvPr id="12" name="Picture 11">
              <a:extLst>
                <a:ext uri="{FF2B5EF4-FFF2-40B4-BE49-F238E27FC236}">
                  <a16:creationId xmlns:a16="http://schemas.microsoft.com/office/drawing/2014/main" id="{2C28DB43-544E-5749-B8C6-DC69D42DEE12}"/>
                </a:ext>
              </a:extLst>
            </p:cNvPr>
            <p:cNvPicPr>
              <a:picLocks noChangeAspect="1"/>
            </p:cNvPicPr>
            <p:nvPr/>
          </p:nvPicPr>
          <p:blipFill>
            <a:blip r:embed="rId4"/>
            <a:stretch>
              <a:fillRect/>
            </a:stretch>
          </p:blipFill>
          <p:spPr>
            <a:xfrm>
              <a:off x="335165" y="1262964"/>
              <a:ext cx="5295900" cy="5295900"/>
            </a:xfrm>
            <a:prstGeom prst="rect">
              <a:avLst/>
            </a:prstGeom>
          </p:spPr>
        </p:pic>
      </p:gr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580628A-CF31-B04F-85C1-48A76D428AF4}"/>
                  </a:ext>
                </a:extLst>
              </p:cNvPr>
              <p:cNvSpPr txBox="1"/>
              <p:nvPr/>
            </p:nvSpPr>
            <p:spPr>
              <a:xfrm>
                <a:off x="4507100" y="204097"/>
                <a:ext cx="3177801" cy="868764"/>
              </a:xfrm>
              <a:prstGeom prst="rect">
                <a:avLst/>
              </a:prstGeom>
              <a:noFill/>
              <a:ln>
                <a:solidFill>
                  <a:schemeClr val="tx1"/>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000" i="1" smtClean="0">
                              <a:latin typeface="Cambria Math" panose="02040503050406030204" pitchFamily="18" charset="0"/>
                            </a:rPr>
                          </m:ctrlPr>
                        </m:sSubPr>
                        <m:e>
                          <m:r>
                            <a:rPr lang="en-US" sz="3000" b="0" i="1" smtClean="0">
                              <a:latin typeface="Cambria Math" panose="02040503050406030204" pitchFamily="18" charset="0"/>
                            </a:rPr>
                            <m:t>𝑔</m:t>
                          </m:r>
                        </m:e>
                        <m:sub>
                          <m:r>
                            <a:rPr lang="en-US" sz="3000" b="0" i="1" smtClean="0">
                              <a:latin typeface="Cambria Math" panose="02040503050406030204" pitchFamily="18" charset="0"/>
                              <a:ea typeface="Cambria Math" panose="02040503050406030204" pitchFamily="18" charset="0"/>
                            </a:rPr>
                            <m:t>𝑖</m:t>
                          </m:r>
                        </m:sub>
                      </m:sSub>
                      <m:r>
                        <a:rPr lang="en-US" sz="3000" b="0" i="1" smtClean="0">
                          <a:latin typeface="Cambria Math" panose="02040503050406030204" pitchFamily="18" charset="0"/>
                        </a:rPr>
                        <m:t>(</m:t>
                      </m:r>
                      <m:r>
                        <a:rPr lang="en-US" sz="3000" b="0" i="1" smtClean="0">
                          <a:latin typeface="Cambria Math" panose="02040503050406030204" pitchFamily="18" charset="0"/>
                        </a:rPr>
                        <m:t>𝑡</m:t>
                      </m:r>
                      <m:r>
                        <a:rPr lang="en-US" sz="3000" b="0" i="1" smtClean="0">
                          <a:latin typeface="Cambria Math" panose="02040503050406030204" pitchFamily="18" charset="0"/>
                        </a:rPr>
                        <m:t>)=</m:t>
                      </m:r>
                      <m:f>
                        <m:fPr>
                          <m:ctrlPr>
                            <a:rPr lang="en-US" sz="3000" b="0" i="1" smtClean="0">
                              <a:solidFill>
                                <a:schemeClr val="tx1"/>
                              </a:solidFill>
                              <a:latin typeface="Cambria Math" panose="02040503050406030204" pitchFamily="18" charset="0"/>
                            </a:rPr>
                          </m:ctrlPr>
                        </m:fPr>
                        <m:num>
                          <m:sSub>
                            <m:sSubPr>
                              <m:ctrlPr>
                                <a:rPr lang="en-US" sz="3000" b="0" i="1" smtClean="0">
                                  <a:solidFill>
                                    <a:schemeClr val="tx1"/>
                                  </a:solidFill>
                                  <a:latin typeface="Cambria Math" panose="02040503050406030204" pitchFamily="18" charset="0"/>
                                </a:rPr>
                              </m:ctrlPr>
                            </m:sSubPr>
                            <m:e>
                              <m:r>
                                <a:rPr lang="en-US" sz="3000" i="1" smtClean="0">
                                  <a:latin typeface="Cambria Math" panose="02040503050406030204" pitchFamily="18" charset="0"/>
                                  <a:ea typeface="Cambria Math" panose="02040503050406030204" pitchFamily="18" charset="0"/>
                                </a:rPr>
                                <m:t>𝛾</m:t>
                              </m:r>
                            </m:e>
                            <m:sub>
                              <m:r>
                                <a:rPr lang="en-US" sz="3000" b="0" i="1" smtClean="0">
                                  <a:solidFill>
                                    <a:schemeClr val="tx1"/>
                                  </a:solidFill>
                                  <a:latin typeface="Cambria Math" panose="02040503050406030204" pitchFamily="18" charset="0"/>
                                </a:rPr>
                                <m:t>𝑖</m:t>
                              </m:r>
                            </m:sub>
                          </m:sSub>
                        </m:num>
                        <m:den>
                          <m:r>
                            <a:rPr lang="en-US" sz="3000" b="0" i="1" smtClean="0">
                              <a:solidFill>
                                <a:schemeClr val="tx1"/>
                              </a:solidFill>
                              <a:latin typeface="Cambria Math" panose="02040503050406030204" pitchFamily="18" charset="0"/>
                            </a:rPr>
                            <m:t>1+</m:t>
                          </m:r>
                          <m:sSub>
                            <m:sSubPr>
                              <m:ctrlPr>
                                <a:rPr lang="en-US" sz="3000" i="1">
                                  <a:solidFill>
                                    <a:schemeClr val="tx1"/>
                                  </a:solidFill>
                                  <a:latin typeface="Cambria Math" panose="02040503050406030204" pitchFamily="18" charset="0"/>
                                </a:rPr>
                              </m:ctrlPr>
                            </m:sSubPr>
                            <m:e>
                              <m:r>
                                <a:rPr lang="en-US" sz="3000" b="0" i="1" smtClean="0">
                                  <a:solidFill>
                                    <a:schemeClr val="tx1"/>
                                  </a:solidFill>
                                  <a:latin typeface="Cambria Math" panose="02040503050406030204" pitchFamily="18" charset="0"/>
                                  <a:ea typeface="Cambria Math" panose="02040503050406030204" pitchFamily="18" charset="0"/>
                                </a:rPr>
                                <m:t>𝛼</m:t>
                              </m:r>
                            </m:e>
                            <m:sub>
                              <m:r>
                                <a:rPr lang="en-US" sz="3000" b="0" i="1" smtClean="0">
                                  <a:solidFill>
                                    <a:schemeClr val="tx1"/>
                                  </a:solidFill>
                                  <a:latin typeface="Cambria Math" panose="02040503050406030204" pitchFamily="18" charset="0"/>
                                </a:rPr>
                                <m:t>𝑖</m:t>
                              </m:r>
                              <m:r>
                                <a:rPr lang="en-US" sz="3000" i="1">
                                  <a:solidFill>
                                    <a:schemeClr val="tx1"/>
                                  </a:solidFill>
                                  <a:latin typeface="Cambria Math" panose="02040503050406030204" pitchFamily="18" charset="0"/>
                                </a:rPr>
                                <m:t>𝑙</m:t>
                              </m:r>
                            </m:sub>
                          </m:sSub>
                          <m:r>
                            <a:rPr lang="en-US" sz="3000" b="0" i="1" smtClean="0">
                              <a:solidFill>
                                <a:schemeClr val="tx1"/>
                              </a:solidFill>
                              <a:latin typeface="Cambria Math" panose="02040503050406030204" pitchFamily="18" charset="0"/>
                            </a:rPr>
                            <m:t>𝐿</m:t>
                          </m:r>
                          <m:r>
                            <a:rPr lang="en-US" sz="3000" b="0" i="1" smtClean="0">
                              <a:solidFill>
                                <a:schemeClr val="tx1"/>
                              </a:solidFill>
                              <a:latin typeface="Cambria Math" panose="02040503050406030204" pitchFamily="18" charset="0"/>
                            </a:rPr>
                            <m:t>(</m:t>
                          </m:r>
                          <m:r>
                            <a:rPr lang="en-US" sz="3000" b="0" i="1" smtClean="0">
                              <a:solidFill>
                                <a:schemeClr val="tx1"/>
                              </a:solidFill>
                              <a:latin typeface="Cambria Math" panose="02040503050406030204" pitchFamily="18" charset="0"/>
                            </a:rPr>
                            <m:t>𝑡</m:t>
                          </m:r>
                          <m:r>
                            <a:rPr lang="en-US" sz="3000" b="0" i="1" smtClean="0">
                              <a:solidFill>
                                <a:schemeClr val="tx1"/>
                              </a:solidFill>
                              <a:latin typeface="Cambria Math" panose="02040503050406030204" pitchFamily="18" charset="0"/>
                            </a:rPr>
                            <m:t>)</m:t>
                          </m:r>
                        </m:den>
                      </m:f>
                    </m:oMath>
                  </m:oMathPara>
                </a14:m>
                <a:endParaRPr lang="en-US" sz="3000" dirty="0"/>
              </a:p>
            </p:txBody>
          </p:sp>
        </mc:Choice>
        <mc:Fallback xmlns="">
          <p:sp>
            <p:nvSpPr>
              <p:cNvPr id="6" name="TextBox 5">
                <a:extLst>
                  <a:ext uri="{FF2B5EF4-FFF2-40B4-BE49-F238E27FC236}">
                    <a16:creationId xmlns:a16="http://schemas.microsoft.com/office/drawing/2014/main" id="{A580628A-CF31-B04F-85C1-48A76D428AF4}"/>
                  </a:ext>
                </a:extLst>
              </p:cNvPr>
              <p:cNvSpPr txBox="1">
                <a:spLocks noRot="1" noChangeAspect="1" noMove="1" noResize="1" noEditPoints="1" noAdjustHandles="1" noChangeArrowheads="1" noChangeShapeType="1" noTextEdit="1"/>
              </p:cNvSpPr>
              <p:nvPr/>
            </p:nvSpPr>
            <p:spPr>
              <a:xfrm>
                <a:off x="4507100" y="204097"/>
                <a:ext cx="3177801" cy="868764"/>
              </a:xfrm>
              <a:prstGeom prst="rect">
                <a:avLst/>
              </a:prstGeom>
              <a:blipFill>
                <a:blip r:embed="rId5"/>
                <a:stretch>
                  <a:fillRect l="-3175" t="-2857" r="-3968" b="-18571"/>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8CAE877-38EE-8943-8F67-001041F481D3}"/>
                  </a:ext>
                </a:extLst>
              </p:cNvPr>
              <p:cNvSpPr txBox="1"/>
              <p:nvPr/>
            </p:nvSpPr>
            <p:spPr>
              <a:xfrm>
                <a:off x="1273751" y="5377495"/>
                <a:ext cx="2149072" cy="583365"/>
              </a:xfrm>
              <a:prstGeom prst="rect">
                <a:avLst/>
              </a:prstGeom>
              <a:noFill/>
              <a:ln>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𝑔</m:t>
                          </m:r>
                        </m:e>
                        <m:sub>
                          <m:r>
                            <a:rPr lang="en-US" sz="2000" b="0" i="1" smtClean="0">
                              <a:latin typeface="Cambria Math" panose="02040503050406030204" pitchFamily="18" charset="0"/>
                              <a:ea typeface="Cambria Math" panose="02040503050406030204" pitchFamily="18" charset="0"/>
                            </a:rPr>
                            <m:t>𝑎</m:t>
                          </m:r>
                        </m:sub>
                      </m:sSub>
                      <m:r>
                        <a:rPr lang="en-US" sz="2000" b="0" i="1" smtClean="0">
                          <a:latin typeface="Cambria Math" panose="02040503050406030204" pitchFamily="18" charset="0"/>
                        </a:rPr>
                        <m:t>(</m:t>
                      </m:r>
                      <m:r>
                        <a:rPr lang="en-US" sz="2000" b="0" i="1" smtClean="0">
                          <a:latin typeface="Cambria Math" panose="02040503050406030204" pitchFamily="18" charset="0"/>
                        </a:rPr>
                        <m:t>𝑡</m:t>
                      </m:r>
                      <m:r>
                        <a:rPr lang="en-US" sz="2000" b="0" i="1" smtClean="0">
                          <a:latin typeface="Cambria Math" panose="02040503050406030204" pitchFamily="18" charset="0"/>
                        </a:rPr>
                        <m:t>)=</m:t>
                      </m:r>
                      <m:f>
                        <m:fPr>
                          <m:ctrlPr>
                            <a:rPr lang="en-US" sz="2000" b="0" i="1" smtClean="0">
                              <a:solidFill>
                                <a:schemeClr val="tx1"/>
                              </a:solidFill>
                              <a:latin typeface="Cambria Math" panose="02040503050406030204" pitchFamily="18" charset="0"/>
                            </a:rPr>
                          </m:ctrlPr>
                        </m:fPr>
                        <m:num>
                          <m:r>
                            <a:rPr lang="en-US" sz="2000" b="0" i="1" smtClean="0">
                              <a:solidFill>
                                <a:schemeClr val="tx1"/>
                              </a:solidFill>
                              <a:latin typeface="Cambria Math" panose="02040503050406030204" pitchFamily="18" charset="0"/>
                            </a:rPr>
                            <m:t>0.86</m:t>
                          </m:r>
                        </m:num>
                        <m:den>
                          <m:r>
                            <a:rPr lang="en-US" sz="2000" b="0" i="1" smtClean="0">
                              <a:solidFill>
                                <a:schemeClr val="tx1"/>
                              </a:solidFill>
                              <a:latin typeface="Cambria Math" panose="02040503050406030204" pitchFamily="18" charset="0"/>
                            </a:rPr>
                            <m:t>1+</m:t>
                          </m:r>
                          <m:r>
                            <a:rPr lang="en-US" sz="2000" i="1" smtClean="0">
                              <a:solidFill>
                                <a:schemeClr val="tx1"/>
                              </a:solidFill>
                              <a:latin typeface="Cambria Math" panose="02040503050406030204" pitchFamily="18" charset="0"/>
                            </a:rPr>
                            <m:t>0</m:t>
                          </m:r>
                          <m:r>
                            <a:rPr lang="en-US" sz="2000" b="0" i="1" smtClean="0">
                              <a:solidFill>
                                <a:schemeClr val="tx1"/>
                              </a:solidFill>
                              <a:latin typeface="Cambria Math" panose="02040503050406030204" pitchFamily="18" charset="0"/>
                            </a:rPr>
                            <m:t>.13</m:t>
                          </m:r>
                          <m:r>
                            <a:rPr lang="en-US" sz="2000" b="0" i="1" smtClean="0">
                              <a:solidFill>
                                <a:schemeClr val="tx1"/>
                              </a:solidFill>
                              <a:latin typeface="Cambria Math" panose="02040503050406030204" pitchFamily="18" charset="0"/>
                            </a:rPr>
                            <m:t>𝐿</m:t>
                          </m:r>
                        </m:den>
                      </m:f>
                    </m:oMath>
                  </m:oMathPara>
                </a14:m>
                <a:endParaRPr lang="en-US" sz="2000" dirty="0"/>
              </a:p>
            </p:txBody>
          </p:sp>
        </mc:Choice>
        <mc:Fallback xmlns="">
          <p:sp>
            <p:nvSpPr>
              <p:cNvPr id="7" name="TextBox 6">
                <a:extLst>
                  <a:ext uri="{FF2B5EF4-FFF2-40B4-BE49-F238E27FC236}">
                    <a16:creationId xmlns:a16="http://schemas.microsoft.com/office/drawing/2014/main" id="{68CAE877-38EE-8943-8F67-001041F481D3}"/>
                  </a:ext>
                </a:extLst>
              </p:cNvPr>
              <p:cNvSpPr txBox="1">
                <a:spLocks noRot="1" noChangeAspect="1" noMove="1" noResize="1" noEditPoints="1" noAdjustHandles="1" noChangeArrowheads="1" noChangeShapeType="1" noTextEdit="1"/>
              </p:cNvSpPr>
              <p:nvPr/>
            </p:nvSpPr>
            <p:spPr>
              <a:xfrm>
                <a:off x="1273751" y="5377495"/>
                <a:ext cx="2149072" cy="583365"/>
              </a:xfrm>
              <a:prstGeom prst="rect">
                <a:avLst/>
              </a:prstGeom>
              <a:blipFill>
                <a:blip r:embed="rId6"/>
                <a:stretch>
                  <a:fillRect b="-14894"/>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C0D2BA5-6B5F-E84B-AF8C-6128BDA66BB0}"/>
                  </a:ext>
                </a:extLst>
              </p:cNvPr>
              <p:cNvSpPr txBox="1"/>
              <p:nvPr/>
            </p:nvSpPr>
            <p:spPr>
              <a:xfrm>
                <a:off x="7320323" y="5377494"/>
                <a:ext cx="2149072" cy="583365"/>
              </a:xfrm>
              <a:prstGeom prst="rect">
                <a:avLst/>
              </a:prstGeom>
              <a:noFill/>
              <a:ln>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𝑔</m:t>
                          </m:r>
                        </m:e>
                        <m:sub>
                          <m:r>
                            <a:rPr lang="en-US" sz="2000" b="0" i="1" smtClean="0">
                              <a:latin typeface="Cambria Math" panose="02040503050406030204" pitchFamily="18" charset="0"/>
                              <a:ea typeface="Cambria Math" panose="02040503050406030204" pitchFamily="18" charset="0"/>
                            </a:rPr>
                            <m:t>𝑠</m:t>
                          </m:r>
                        </m:sub>
                      </m:sSub>
                      <m:r>
                        <a:rPr lang="en-US" sz="2000" b="0" i="1" smtClean="0">
                          <a:latin typeface="Cambria Math" panose="02040503050406030204" pitchFamily="18" charset="0"/>
                        </a:rPr>
                        <m:t>(</m:t>
                      </m:r>
                      <m:r>
                        <a:rPr lang="en-US" sz="2000" b="0" i="1" smtClean="0">
                          <a:latin typeface="Cambria Math" panose="02040503050406030204" pitchFamily="18" charset="0"/>
                        </a:rPr>
                        <m:t>𝑡</m:t>
                      </m:r>
                      <m:r>
                        <a:rPr lang="en-US" sz="2000" b="0" i="1" smtClean="0">
                          <a:latin typeface="Cambria Math" panose="02040503050406030204" pitchFamily="18" charset="0"/>
                        </a:rPr>
                        <m:t>)=</m:t>
                      </m:r>
                      <m:f>
                        <m:fPr>
                          <m:ctrlPr>
                            <a:rPr lang="en-US" sz="2000" b="0" i="1" smtClean="0">
                              <a:solidFill>
                                <a:schemeClr val="tx1"/>
                              </a:solidFill>
                              <a:latin typeface="Cambria Math" panose="02040503050406030204" pitchFamily="18" charset="0"/>
                            </a:rPr>
                          </m:ctrlPr>
                        </m:fPr>
                        <m:num>
                          <m:r>
                            <a:rPr lang="en-US" sz="2000" b="0" i="1" smtClean="0">
                              <a:solidFill>
                                <a:schemeClr val="tx1"/>
                              </a:solidFill>
                              <a:latin typeface="Cambria Math" panose="02040503050406030204" pitchFamily="18" charset="0"/>
                            </a:rPr>
                            <m:t>0.80</m:t>
                          </m:r>
                        </m:num>
                        <m:den>
                          <m:r>
                            <a:rPr lang="en-US" sz="2000" b="0" i="1" smtClean="0">
                              <a:solidFill>
                                <a:schemeClr val="tx1"/>
                              </a:solidFill>
                              <a:latin typeface="Cambria Math" panose="02040503050406030204" pitchFamily="18" charset="0"/>
                            </a:rPr>
                            <m:t>1+</m:t>
                          </m:r>
                          <m:r>
                            <a:rPr lang="en-US" sz="2000" i="1" smtClean="0">
                              <a:solidFill>
                                <a:schemeClr val="tx1"/>
                              </a:solidFill>
                              <a:latin typeface="Cambria Math" panose="02040503050406030204" pitchFamily="18" charset="0"/>
                            </a:rPr>
                            <m:t>0</m:t>
                          </m:r>
                          <m:r>
                            <a:rPr lang="en-US" sz="2000" b="0" i="1" smtClean="0">
                              <a:solidFill>
                                <a:schemeClr val="tx1"/>
                              </a:solidFill>
                              <a:latin typeface="Cambria Math" panose="02040503050406030204" pitchFamily="18" charset="0"/>
                            </a:rPr>
                            <m:t>.027</m:t>
                          </m:r>
                          <m:r>
                            <a:rPr lang="en-US" sz="2000" b="0" i="1" smtClean="0">
                              <a:solidFill>
                                <a:schemeClr val="tx1"/>
                              </a:solidFill>
                              <a:latin typeface="Cambria Math" panose="02040503050406030204" pitchFamily="18" charset="0"/>
                            </a:rPr>
                            <m:t>𝐿</m:t>
                          </m:r>
                        </m:den>
                      </m:f>
                    </m:oMath>
                  </m:oMathPara>
                </a14:m>
                <a:endParaRPr lang="en-US" sz="2000" dirty="0"/>
              </a:p>
            </p:txBody>
          </p:sp>
        </mc:Choice>
        <mc:Fallback xmlns="">
          <p:sp>
            <p:nvSpPr>
              <p:cNvPr id="8" name="TextBox 7">
                <a:extLst>
                  <a:ext uri="{FF2B5EF4-FFF2-40B4-BE49-F238E27FC236}">
                    <a16:creationId xmlns:a16="http://schemas.microsoft.com/office/drawing/2014/main" id="{9C0D2BA5-6B5F-E84B-AF8C-6128BDA66BB0}"/>
                  </a:ext>
                </a:extLst>
              </p:cNvPr>
              <p:cNvSpPr txBox="1">
                <a:spLocks noRot="1" noChangeAspect="1" noMove="1" noResize="1" noEditPoints="1" noAdjustHandles="1" noChangeArrowheads="1" noChangeShapeType="1" noTextEdit="1"/>
              </p:cNvSpPr>
              <p:nvPr/>
            </p:nvSpPr>
            <p:spPr>
              <a:xfrm>
                <a:off x="7320323" y="5377494"/>
                <a:ext cx="2149072" cy="583365"/>
              </a:xfrm>
              <a:prstGeom prst="rect">
                <a:avLst/>
              </a:prstGeom>
              <a:blipFill>
                <a:blip r:embed="rId7"/>
                <a:stretch>
                  <a:fillRect l="-2941" r="-2353" b="-14894"/>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163063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E02F715-57C9-0944-B023-C7EB57B9A110}"/>
              </a:ext>
            </a:extLst>
          </p:cNvPr>
          <p:cNvPicPr>
            <a:picLocks noChangeAspect="1"/>
          </p:cNvPicPr>
          <p:nvPr/>
        </p:nvPicPr>
        <p:blipFill rotWithShape="1">
          <a:blip r:embed="rId3"/>
          <a:srcRect l="2433" t="5249"/>
          <a:stretch/>
        </p:blipFill>
        <p:spPr>
          <a:xfrm>
            <a:off x="0" y="0"/>
            <a:ext cx="8464378" cy="3583678"/>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198B697-A0B2-F849-B853-13F829DF53B3}"/>
                  </a:ext>
                </a:extLst>
              </p:cNvPr>
              <p:cNvSpPr txBox="1"/>
              <p:nvPr/>
            </p:nvSpPr>
            <p:spPr>
              <a:xfrm>
                <a:off x="2094469" y="4783776"/>
                <a:ext cx="3089179" cy="4616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𝐿</m:t>
                      </m:r>
                      <m:d>
                        <m:dPr>
                          <m:ctrlPr>
                            <a:rPr lang="en-US" sz="3000" b="0" i="1" smtClean="0">
                              <a:latin typeface="Cambria Math" panose="02040503050406030204" pitchFamily="18" charset="0"/>
                            </a:rPr>
                          </m:ctrlPr>
                        </m:dPr>
                        <m:e>
                          <m:r>
                            <a:rPr lang="en-US" sz="3000" b="0" i="1" smtClean="0">
                              <a:latin typeface="Cambria Math" panose="02040503050406030204" pitchFamily="18" charset="0"/>
                            </a:rPr>
                            <m:t>𝑡</m:t>
                          </m:r>
                        </m:e>
                      </m:d>
                      <m:r>
                        <a:rPr lang="en-US" sz="3000" b="0" i="1" smtClean="0">
                          <a:latin typeface="Cambria Math" panose="02040503050406030204" pitchFamily="18" charset="0"/>
                        </a:rPr>
                        <m:t>=</m:t>
                      </m:r>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𝑏𝑁</m:t>
                          </m:r>
                        </m:e>
                        <m:sub>
                          <m:r>
                            <a:rPr lang="en-US" sz="3000" b="0" i="1" smtClean="0">
                              <a:latin typeface="Cambria Math" panose="02040503050406030204" pitchFamily="18" charset="0"/>
                            </a:rPr>
                            <m:t>𝑎</m:t>
                          </m:r>
                        </m:sub>
                      </m:sSub>
                      <m:r>
                        <a:rPr lang="en-US" sz="3000" b="0" i="1" smtClean="0">
                          <a:latin typeface="Cambria Math" panose="02040503050406030204" pitchFamily="18" charset="0"/>
                        </a:rPr>
                        <m:t>(</m:t>
                      </m:r>
                      <m:r>
                        <a:rPr lang="en-US" sz="3000" b="0" i="1" smtClean="0">
                          <a:latin typeface="Cambria Math" panose="02040503050406030204" pitchFamily="18" charset="0"/>
                        </a:rPr>
                        <m:t>𝑡</m:t>
                      </m:r>
                      <m:r>
                        <a:rPr lang="en-US" sz="3000" b="0" i="1" smtClean="0">
                          <a:latin typeface="Cambria Math" panose="02040503050406030204" pitchFamily="18" charset="0"/>
                        </a:rPr>
                        <m:t>−1)</m:t>
                      </m:r>
                    </m:oMath>
                  </m:oMathPara>
                </a14:m>
                <a:endParaRPr lang="en-US" sz="3000" dirty="0"/>
              </a:p>
            </p:txBody>
          </p:sp>
        </mc:Choice>
        <mc:Fallback xmlns="">
          <p:sp>
            <p:nvSpPr>
              <p:cNvPr id="3" name="TextBox 2">
                <a:extLst>
                  <a:ext uri="{FF2B5EF4-FFF2-40B4-BE49-F238E27FC236}">
                    <a16:creationId xmlns:a16="http://schemas.microsoft.com/office/drawing/2014/main" id="{C198B697-A0B2-F849-B853-13F829DF53B3}"/>
                  </a:ext>
                </a:extLst>
              </p:cNvPr>
              <p:cNvSpPr txBox="1">
                <a:spLocks noRot="1" noChangeAspect="1" noMove="1" noResize="1" noEditPoints="1" noAdjustHandles="1" noChangeArrowheads="1" noChangeShapeType="1" noTextEdit="1"/>
              </p:cNvSpPr>
              <p:nvPr/>
            </p:nvSpPr>
            <p:spPr>
              <a:xfrm>
                <a:off x="2094469" y="4783776"/>
                <a:ext cx="3089179" cy="461665"/>
              </a:xfrm>
              <a:prstGeom prst="rect">
                <a:avLst/>
              </a:prstGeom>
              <a:blipFill>
                <a:blip r:embed="rId4"/>
                <a:stretch>
                  <a:fillRect l="-2049" r="-3689" b="-32432"/>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E1F3D568-477A-094E-ABFE-1BFDBD913DD2}"/>
              </a:ext>
            </a:extLst>
          </p:cNvPr>
          <p:cNvSpPr txBox="1"/>
          <p:nvPr/>
        </p:nvSpPr>
        <p:spPr>
          <a:xfrm>
            <a:off x="6215448" y="4506778"/>
            <a:ext cx="4806779" cy="1938992"/>
          </a:xfrm>
          <a:prstGeom prst="rect">
            <a:avLst/>
          </a:prstGeom>
          <a:noFill/>
        </p:spPr>
        <p:txBody>
          <a:bodyPr wrap="square" rtlCol="0">
            <a:spAutoFit/>
          </a:bodyPr>
          <a:lstStyle/>
          <a:p>
            <a:r>
              <a:rPr lang="en-US" sz="2000" dirty="0">
                <a:latin typeface="Helvetica" pitchFamily="2" charset="0"/>
              </a:rPr>
              <a:t>Average mass of 6 g surface litter bags following one year = 3.4 g</a:t>
            </a:r>
          </a:p>
          <a:p>
            <a:r>
              <a:rPr lang="en-US" sz="2000" i="1" dirty="0">
                <a:latin typeface="Helvetica" pitchFamily="2" charset="0"/>
              </a:rPr>
              <a:t>b</a:t>
            </a:r>
            <a:r>
              <a:rPr lang="en-US" sz="2000" dirty="0">
                <a:latin typeface="Helvetica" pitchFamily="2" charset="0"/>
              </a:rPr>
              <a:t> = 0.56</a:t>
            </a:r>
            <a:endParaRPr lang="en-US" sz="2000" i="1" dirty="0">
              <a:latin typeface="Helvetica" pitchFamily="2" charset="0"/>
            </a:endParaRPr>
          </a:p>
          <a:p>
            <a:endParaRPr lang="en-US" sz="2000" i="1" dirty="0">
              <a:latin typeface="Helvetica" pitchFamily="2" charset="0"/>
            </a:endParaRPr>
          </a:p>
          <a:p>
            <a:r>
              <a:rPr lang="en-US" sz="2000" dirty="0">
                <a:latin typeface="Helvetica" pitchFamily="2" charset="0"/>
              </a:rPr>
              <a:t>Notes: averaged across 2 sites and 2 contexts (invaded and uninvaded), </a:t>
            </a:r>
            <a:r>
              <a:rPr lang="en-US" sz="2000" i="1" dirty="0">
                <a:latin typeface="Helvetica" pitchFamily="2" charset="0"/>
              </a:rPr>
              <a:t>n</a:t>
            </a:r>
            <a:r>
              <a:rPr lang="en-US" sz="2000" dirty="0">
                <a:latin typeface="Helvetica" pitchFamily="2" charset="0"/>
              </a:rPr>
              <a:t> = 4</a:t>
            </a:r>
          </a:p>
        </p:txBody>
      </p:sp>
      <p:cxnSp>
        <p:nvCxnSpPr>
          <p:cNvPr id="4" name="Straight Arrow Connector 3">
            <a:extLst>
              <a:ext uri="{FF2B5EF4-FFF2-40B4-BE49-F238E27FC236}">
                <a16:creationId xmlns:a16="http://schemas.microsoft.com/office/drawing/2014/main" id="{5B9ADCF6-00D5-494A-97F0-7D1C79E549DD}"/>
              </a:ext>
            </a:extLst>
          </p:cNvPr>
          <p:cNvCxnSpPr>
            <a:cxnSpLocks/>
          </p:cNvCxnSpPr>
          <p:nvPr/>
        </p:nvCxnSpPr>
        <p:spPr>
          <a:xfrm rot="10800000" flipH="1">
            <a:off x="3842951" y="5312259"/>
            <a:ext cx="0" cy="4201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12F1548-2B11-A040-A32A-82BCEF68D2E7}"/>
              </a:ext>
            </a:extLst>
          </p:cNvPr>
          <p:cNvSpPr txBox="1"/>
          <p:nvPr/>
        </p:nvSpPr>
        <p:spPr>
          <a:xfrm>
            <a:off x="3089190" y="5799208"/>
            <a:ext cx="2224211" cy="646331"/>
          </a:xfrm>
          <a:prstGeom prst="rect">
            <a:avLst/>
          </a:prstGeom>
          <a:noFill/>
        </p:spPr>
        <p:txBody>
          <a:bodyPr wrap="square" rtlCol="0">
            <a:spAutoFit/>
          </a:bodyPr>
          <a:lstStyle/>
          <a:p>
            <a:pPr algn="ctr"/>
            <a:r>
              <a:rPr lang="en-US" dirty="0">
                <a:latin typeface="Helvetica" pitchFamily="2" charset="0"/>
              </a:rPr>
              <a:t>Need to convert to biomass</a:t>
            </a:r>
          </a:p>
        </p:txBody>
      </p:sp>
    </p:spTree>
    <p:extLst>
      <p:ext uri="{BB962C8B-B14F-4D97-AF65-F5344CB8AC3E}">
        <p14:creationId xmlns:p14="http://schemas.microsoft.com/office/powerpoint/2010/main" val="133148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1B0814-777D-204B-80F2-D8968BD86C02}"/>
              </a:ext>
            </a:extLst>
          </p:cNvPr>
          <p:cNvPicPr>
            <a:picLocks noChangeAspect="1"/>
          </p:cNvPicPr>
          <p:nvPr/>
        </p:nvPicPr>
        <p:blipFill>
          <a:blip r:embed="rId3"/>
          <a:stretch>
            <a:fillRect/>
          </a:stretch>
        </p:blipFill>
        <p:spPr>
          <a:xfrm>
            <a:off x="618754" y="1363934"/>
            <a:ext cx="5291666" cy="5291666"/>
          </a:xfrm>
          <a:prstGeom prst="rect">
            <a:avLst/>
          </a:prstGeom>
        </p:spPr>
      </p:pic>
      <p:pic>
        <p:nvPicPr>
          <p:cNvPr id="6" name="Picture 5">
            <a:extLst>
              <a:ext uri="{FF2B5EF4-FFF2-40B4-BE49-F238E27FC236}">
                <a16:creationId xmlns:a16="http://schemas.microsoft.com/office/drawing/2014/main" id="{8729BB33-85B8-1142-84F8-B09B3EA131F4}"/>
              </a:ext>
            </a:extLst>
          </p:cNvPr>
          <p:cNvPicPr>
            <a:picLocks noChangeAspect="1"/>
          </p:cNvPicPr>
          <p:nvPr/>
        </p:nvPicPr>
        <p:blipFill>
          <a:blip r:embed="rId4"/>
          <a:stretch>
            <a:fillRect/>
          </a:stretch>
        </p:blipFill>
        <p:spPr>
          <a:xfrm>
            <a:off x="6421393" y="1326860"/>
            <a:ext cx="5291667" cy="5291667"/>
          </a:xfrm>
          <a:prstGeom prst="rect">
            <a:avLst/>
          </a:prstGeom>
        </p:spPr>
      </p:pic>
      <p:sp>
        <p:nvSpPr>
          <p:cNvPr id="7" name="Title 1">
            <a:extLst>
              <a:ext uri="{FF2B5EF4-FFF2-40B4-BE49-F238E27FC236}">
                <a16:creationId xmlns:a16="http://schemas.microsoft.com/office/drawing/2014/main" id="{56955AF7-FC5C-124E-A1D9-2384BD8A5047}"/>
              </a:ext>
            </a:extLst>
          </p:cNvPr>
          <p:cNvSpPr txBox="1">
            <a:spLocks/>
          </p:cNvSpPr>
          <p:nvPr/>
        </p:nvSpPr>
        <p:spPr>
          <a:xfrm>
            <a:off x="472976" y="321276"/>
            <a:ext cx="5437444" cy="5302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Helvetica" pitchFamily="2" charset="0"/>
                <a:ea typeface="+mj-ea"/>
                <a:cs typeface="+mj-cs"/>
              </a:defRPr>
            </a:lvl1pPr>
          </a:lstStyle>
          <a:p>
            <a:r>
              <a:rPr lang="en-US" sz="3000" dirty="0"/>
              <a:t>Survival to reproduction</a:t>
            </a:r>
          </a:p>
        </p:txBody>
      </p:sp>
      <p:sp>
        <p:nvSpPr>
          <p:cNvPr id="8" name="TextBox 7">
            <a:extLst>
              <a:ext uri="{FF2B5EF4-FFF2-40B4-BE49-F238E27FC236}">
                <a16:creationId xmlns:a16="http://schemas.microsoft.com/office/drawing/2014/main" id="{A97E3AC7-B992-974B-A117-06AA610C35E0}"/>
              </a:ext>
            </a:extLst>
          </p:cNvPr>
          <p:cNvSpPr txBox="1"/>
          <p:nvPr/>
        </p:nvSpPr>
        <p:spPr>
          <a:xfrm>
            <a:off x="2162433" y="1717587"/>
            <a:ext cx="568411" cy="307777"/>
          </a:xfrm>
          <a:prstGeom prst="rect">
            <a:avLst/>
          </a:prstGeom>
          <a:noFill/>
        </p:spPr>
        <p:txBody>
          <a:bodyPr wrap="square" rtlCol="0">
            <a:spAutoFit/>
          </a:bodyPr>
          <a:lstStyle/>
          <a:p>
            <a:r>
              <a:rPr lang="en-US" sz="1400" dirty="0">
                <a:latin typeface="Helvetica" pitchFamily="2" charset="0"/>
              </a:rPr>
              <a:t>0.95</a:t>
            </a:r>
          </a:p>
        </p:txBody>
      </p:sp>
      <p:sp>
        <p:nvSpPr>
          <p:cNvPr id="9" name="TextBox 8">
            <a:extLst>
              <a:ext uri="{FF2B5EF4-FFF2-40B4-BE49-F238E27FC236}">
                <a16:creationId xmlns:a16="http://schemas.microsoft.com/office/drawing/2014/main" id="{E145F7DB-D305-E94B-8072-5FDC6B66AB0D}"/>
              </a:ext>
            </a:extLst>
          </p:cNvPr>
          <p:cNvSpPr txBox="1"/>
          <p:nvPr/>
        </p:nvSpPr>
        <p:spPr>
          <a:xfrm>
            <a:off x="3587577" y="3818806"/>
            <a:ext cx="568411" cy="307777"/>
          </a:xfrm>
          <a:prstGeom prst="rect">
            <a:avLst/>
          </a:prstGeom>
          <a:noFill/>
        </p:spPr>
        <p:txBody>
          <a:bodyPr wrap="square" rtlCol="0">
            <a:spAutoFit/>
          </a:bodyPr>
          <a:lstStyle/>
          <a:p>
            <a:r>
              <a:rPr lang="en-US" sz="1400" dirty="0">
                <a:latin typeface="Helvetica" pitchFamily="2" charset="0"/>
              </a:rPr>
              <a:t>0.46</a:t>
            </a:r>
          </a:p>
        </p:txBody>
      </p:sp>
      <p:sp>
        <p:nvSpPr>
          <p:cNvPr id="10" name="TextBox 9">
            <a:extLst>
              <a:ext uri="{FF2B5EF4-FFF2-40B4-BE49-F238E27FC236}">
                <a16:creationId xmlns:a16="http://schemas.microsoft.com/office/drawing/2014/main" id="{0574EFCE-D5DE-934C-8EA8-D4524CE7EAB7}"/>
              </a:ext>
            </a:extLst>
          </p:cNvPr>
          <p:cNvSpPr txBox="1"/>
          <p:nvPr/>
        </p:nvSpPr>
        <p:spPr>
          <a:xfrm>
            <a:off x="4996249" y="1920903"/>
            <a:ext cx="568411" cy="307777"/>
          </a:xfrm>
          <a:prstGeom prst="rect">
            <a:avLst/>
          </a:prstGeom>
          <a:noFill/>
        </p:spPr>
        <p:txBody>
          <a:bodyPr wrap="square" rtlCol="0">
            <a:spAutoFit/>
          </a:bodyPr>
          <a:lstStyle/>
          <a:p>
            <a:r>
              <a:rPr lang="en-US" sz="1400" dirty="0">
                <a:latin typeface="Helvetica" pitchFamily="2" charset="0"/>
              </a:rPr>
              <a:t>0.90</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A1823A71-9691-FE48-B4B4-4B0B2C4956FB}"/>
                  </a:ext>
                </a:extLst>
              </p:cNvPr>
              <p:cNvSpPr txBox="1"/>
              <p:nvPr/>
            </p:nvSpPr>
            <p:spPr>
              <a:xfrm>
                <a:off x="7636587" y="4672468"/>
                <a:ext cx="3866636" cy="5722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𝑃𝑟</m:t>
                      </m:r>
                      <m:d>
                        <m:dPr>
                          <m:ctrlPr>
                            <a:rPr lang="en-US" b="0" i="1" smtClean="0">
                              <a:latin typeface="Cambria Math" panose="02040503050406030204" pitchFamily="18" charset="0"/>
                            </a:rPr>
                          </m:ctrlPr>
                        </m:dPr>
                        <m:e>
                          <m:r>
                            <a:rPr lang="en-US" b="0" i="1" smtClean="0">
                              <a:latin typeface="Cambria Math" panose="02040503050406030204" pitchFamily="18" charset="0"/>
                            </a:rPr>
                            <m:t>𝑠𝑢𝑟𝑣</m:t>
                          </m:r>
                        </m:e>
                      </m:d>
                      <m:r>
                        <a:rPr lang="en-US" b="0" i="1" smtClean="0">
                          <a:latin typeface="Cambria Math" panose="02040503050406030204" pitchFamily="18" charset="0"/>
                        </a:rPr>
                        <m:t>=</m:t>
                      </m:r>
                      <m:f>
                        <m:fPr>
                          <m:ctrlPr>
                            <a:rPr lang="en-US" i="1" smtClean="0">
                              <a:latin typeface="Cambria Math" panose="02040503050406030204" pitchFamily="18" charset="0"/>
                            </a:rPr>
                          </m:ctrlPr>
                        </m:fPr>
                        <m:num>
                          <m:sSup>
                            <m:sSupPr>
                              <m:ctrlPr>
                                <a:rPr lang="en-US" i="1" smtClean="0">
                                  <a:latin typeface="Cambria Math" panose="02040503050406030204" pitchFamily="18" charset="0"/>
                                </a:rPr>
                              </m:ctrlPr>
                            </m:sSupPr>
                            <m:e>
                              <m:r>
                                <a:rPr lang="en-US" i="1" smtClean="0">
                                  <a:latin typeface="Cambria Math" panose="02040503050406030204" pitchFamily="18" charset="0"/>
                                </a:rPr>
                                <m:t>𝑒</m:t>
                              </m:r>
                            </m:e>
                            <m:sup>
                              <m:r>
                                <a:rPr lang="en-US" b="0" i="1" smtClean="0">
                                  <a:latin typeface="Cambria Math" panose="02040503050406030204" pitchFamily="18" charset="0"/>
                                </a:rPr>
                                <m:t>−0.8258+0.2859</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𝑑𝑒𝑛𝑠𝑖𝑡𝑦</m:t>
                              </m:r>
                            </m:sup>
                          </m:sSup>
                        </m:num>
                        <m:den>
                          <m:r>
                            <a:rPr lang="en-US" b="0" i="1" smtClean="0">
                              <a:latin typeface="Cambria Math" panose="02040503050406030204" pitchFamily="18" charset="0"/>
                            </a:rPr>
                            <m:t>1+</m:t>
                          </m:r>
                          <m:sSup>
                            <m:sSupPr>
                              <m:ctrlPr>
                                <a:rPr lang="en-US" i="1" smtClean="0">
                                  <a:latin typeface="Cambria Math" panose="02040503050406030204" pitchFamily="18" charset="0"/>
                                </a:rPr>
                              </m:ctrlPr>
                            </m:sSupPr>
                            <m:e>
                              <m:r>
                                <a:rPr lang="en-US" i="1" smtClean="0">
                                  <a:latin typeface="Cambria Math" panose="02040503050406030204" pitchFamily="18" charset="0"/>
                                </a:rPr>
                                <m:t>𝑒</m:t>
                              </m:r>
                            </m:e>
                            <m:sup>
                              <m:r>
                                <a:rPr lang="en-US" b="0" i="1" smtClean="0">
                                  <a:latin typeface="Cambria Math" panose="02040503050406030204" pitchFamily="18" charset="0"/>
                                </a:rPr>
                                <m:t>−0.8258+0.2859</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𝑑𝑒𝑛𝑠𝑖𝑡𝑦</m:t>
                              </m:r>
                            </m:sup>
                          </m:sSup>
                        </m:den>
                      </m:f>
                    </m:oMath>
                  </m:oMathPara>
                </a14:m>
                <a:endParaRPr lang="en-US" dirty="0"/>
              </a:p>
            </p:txBody>
          </p:sp>
        </mc:Choice>
        <mc:Fallback xmlns="">
          <p:sp>
            <p:nvSpPr>
              <p:cNvPr id="11" name="TextBox 10">
                <a:extLst>
                  <a:ext uri="{FF2B5EF4-FFF2-40B4-BE49-F238E27FC236}">
                    <a16:creationId xmlns:a16="http://schemas.microsoft.com/office/drawing/2014/main" id="{A1823A71-9691-FE48-B4B4-4B0B2C4956FB}"/>
                  </a:ext>
                </a:extLst>
              </p:cNvPr>
              <p:cNvSpPr txBox="1">
                <a:spLocks noRot="1" noChangeAspect="1" noMove="1" noResize="1" noEditPoints="1" noAdjustHandles="1" noChangeArrowheads="1" noChangeShapeType="1" noTextEdit="1"/>
              </p:cNvSpPr>
              <p:nvPr/>
            </p:nvSpPr>
            <p:spPr>
              <a:xfrm>
                <a:off x="7636587" y="4672468"/>
                <a:ext cx="3866636" cy="572273"/>
              </a:xfrm>
              <a:prstGeom prst="rect">
                <a:avLst/>
              </a:prstGeom>
              <a:blipFill>
                <a:blip r:embed="rId5"/>
                <a:stretch>
                  <a:fillRect l="-654" r="-327" b="-10870"/>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0626E52D-20D7-BF41-B24A-AA5E81233D51}"/>
              </a:ext>
            </a:extLst>
          </p:cNvPr>
          <p:cNvSpPr txBox="1"/>
          <p:nvPr/>
        </p:nvSpPr>
        <p:spPr>
          <a:xfrm>
            <a:off x="7261654" y="2074791"/>
            <a:ext cx="1042087" cy="307777"/>
          </a:xfrm>
          <a:prstGeom prst="rect">
            <a:avLst/>
          </a:prstGeom>
          <a:noFill/>
        </p:spPr>
        <p:txBody>
          <a:bodyPr wrap="square" rtlCol="0">
            <a:spAutoFit/>
          </a:bodyPr>
          <a:lstStyle/>
          <a:p>
            <a:r>
              <a:rPr lang="en-US" sz="1400" i="1" dirty="0">
                <a:latin typeface="Helvetica" pitchFamily="2" charset="0"/>
              </a:rPr>
              <a:t>p = 0.004</a:t>
            </a:r>
          </a:p>
        </p:txBody>
      </p:sp>
      <p:sp>
        <p:nvSpPr>
          <p:cNvPr id="2" name="TextBox 1">
            <a:extLst>
              <a:ext uri="{FF2B5EF4-FFF2-40B4-BE49-F238E27FC236}">
                <a16:creationId xmlns:a16="http://schemas.microsoft.com/office/drawing/2014/main" id="{29C7E83C-AC30-D74C-9476-3B1BFF06AC86}"/>
              </a:ext>
            </a:extLst>
          </p:cNvPr>
          <p:cNvSpPr txBox="1"/>
          <p:nvPr/>
        </p:nvSpPr>
        <p:spPr>
          <a:xfrm>
            <a:off x="9067226" y="528335"/>
            <a:ext cx="2508421" cy="646331"/>
          </a:xfrm>
          <a:prstGeom prst="rect">
            <a:avLst/>
          </a:prstGeom>
          <a:noFill/>
          <a:ln>
            <a:solidFill>
              <a:schemeClr val="tx1"/>
            </a:solidFill>
          </a:ln>
        </p:spPr>
        <p:txBody>
          <a:bodyPr wrap="square" rtlCol="0">
            <a:spAutoFit/>
          </a:bodyPr>
          <a:lstStyle/>
          <a:p>
            <a:r>
              <a:rPr lang="en-US" dirty="0">
                <a:latin typeface="Helvetica" pitchFamily="2" charset="0"/>
              </a:rPr>
              <a:t>(makes </a:t>
            </a:r>
            <a:r>
              <a:rPr lang="en-US" dirty="0" err="1">
                <a:latin typeface="Helvetica" pitchFamily="2" charset="0"/>
              </a:rPr>
              <a:t>Ev</a:t>
            </a:r>
            <a:r>
              <a:rPr lang="en-US" dirty="0">
                <a:latin typeface="Helvetica" pitchFamily="2" charset="0"/>
              </a:rPr>
              <a:t> population explode in simulation)</a:t>
            </a:r>
          </a:p>
        </p:txBody>
      </p:sp>
    </p:spTree>
    <p:extLst>
      <p:ext uri="{BB962C8B-B14F-4D97-AF65-F5344CB8AC3E}">
        <p14:creationId xmlns:p14="http://schemas.microsoft.com/office/powerpoint/2010/main" val="2359747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DCB4977-DF29-3D45-8508-8A4AA8667E45}"/>
              </a:ext>
            </a:extLst>
          </p:cNvPr>
          <p:cNvPicPr>
            <a:picLocks noChangeAspect="1"/>
          </p:cNvPicPr>
          <p:nvPr/>
        </p:nvPicPr>
        <p:blipFill>
          <a:blip r:embed="rId3"/>
          <a:stretch>
            <a:fillRect/>
          </a:stretch>
        </p:blipFill>
        <p:spPr>
          <a:xfrm>
            <a:off x="5659395" y="373277"/>
            <a:ext cx="5988392" cy="5988392"/>
          </a:xfrm>
          <a:prstGeom prst="rect">
            <a:avLst/>
          </a:prstGeom>
        </p:spPr>
      </p:pic>
      <p:sp>
        <p:nvSpPr>
          <p:cNvPr id="6" name="TextBox 5">
            <a:extLst>
              <a:ext uri="{FF2B5EF4-FFF2-40B4-BE49-F238E27FC236}">
                <a16:creationId xmlns:a16="http://schemas.microsoft.com/office/drawing/2014/main" id="{F5E46402-61EC-364A-9970-E904B6F6723E}"/>
              </a:ext>
            </a:extLst>
          </p:cNvPr>
          <p:cNvSpPr txBox="1"/>
          <p:nvPr/>
        </p:nvSpPr>
        <p:spPr>
          <a:xfrm>
            <a:off x="544213" y="543698"/>
            <a:ext cx="4213138" cy="1292662"/>
          </a:xfrm>
          <a:prstGeom prst="rect">
            <a:avLst/>
          </a:prstGeom>
          <a:noFill/>
        </p:spPr>
        <p:txBody>
          <a:bodyPr wrap="square" rtlCol="0">
            <a:spAutoFit/>
          </a:bodyPr>
          <a:lstStyle/>
          <a:p>
            <a:r>
              <a:rPr lang="en-US" sz="2600" dirty="0">
                <a:latin typeface="Helvetica" pitchFamily="2" charset="0"/>
              </a:rPr>
              <a:t>Future model expansion: Fungicide and soil moisture affect </a:t>
            </a:r>
            <a:r>
              <a:rPr lang="en-US" sz="2600" dirty="0" err="1">
                <a:latin typeface="Helvetica" pitchFamily="2" charset="0"/>
              </a:rPr>
              <a:t>Mv</a:t>
            </a:r>
            <a:r>
              <a:rPr lang="en-US" sz="2600" dirty="0">
                <a:latin typeface="Helvetica" pitchFamily="2" charset="0"/>
              </a:rPr>
              <a:t> survival</a:t>
            </a:r>
          </a:p>
        </p:txBody>
      </p:sp>
    </p:spTree>
    <p:extLst>
      <p:ext uri="{BB962C8B-B14F-4D97-AF65-F5344CB8AC3E}">
        <p14:creationId xmlns:p14="http://schemas.microsoft.com/office/powerpoint/2010/main" val="4242853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2899EFFD-3BCA-174C-ABB3-34667C01AF1F}"/>
              </a:ext>
            </a:extLst>
          </p:cNvPr>
          <p:cNvPicPr>
            <a:picLocks noChangeAspect="1"/>
          </p:cNvPicPr>
          <p:nvPr/>
        </p:nvPicPr>
        <p:blipFill>
          <a:blip r:embed="rId3"/>
          <a:stretch>
            <a:fillRect/>
          </a:stretch>
        </p:blipFill>
        <p:spPr>
          <a:xfrm>
            <a:off x="6250244" y="1343870"/>
            <a:ext cx="5295900" cy="5295900"/>
          </a:xfrm>
          <a:prstGeom prst="rect">
            <a:avLst/>
          </a:prstGeom>
        </p:spPr>
      </p:pic>
      <p:pic>
        <p:nvPicPr>
          <p:cNvPr id="17" name="Picture 16">
            <a:extLst>
              <a:ext uri="{FF2B5EF4-FFF2-40B4-BE49-F238E27FC236}">
                <a16:creationId xmlns:a16="http://schemas.microsoft.com/office/drawing/2014/main" id="{ACD6516C-0E07-654E-AC52-40DB30C92C5D}"/>
              </a:ext>
            </a:extLst>
          </p:cNvPr>
          <p:cNvPicPr>
            <a:picLocks noChangeAspect="1"/>
          </p:cNvPicPr>
          <p:nvPr/>
        </p:nvPicPr>
        <p:blipFill>
          <a:blip r:embed="rId4"/>
          <a:stretch>
            <a:fillRect/>
          </a:stretch>
        </p:blipFill>
        <p:spPr>
          <a:xfrm>
            <a:off x="272231" y="1343870"/>
            <a:ext cx="5295900" cy="5295900"/>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303CEB2-3922-E449-B72B-8876D751CD57}"/>
                  </a:ext>
                </a:extLst>
              </p:cNvPr>
              <p:cNvSpPr txBox="1"/>
              <p:nvPr/>
            </p:nvSpPr>
            <p:spPr>
              <a:xfrm>
                <a:off x="8073752" y="218230"/>
                <a:ext cx="3471777" cy="994568"/>
              </a:xfrm>
              <a:prstGeom prst="rect">
                <a:avLst/>
              </a:prstGeom>
              <a:noFill/>
              <a:ln>
                <a:solidFill>
                  <a:schemeClr val="tx1"/>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000" i="1" smtClean="0">
                              <a:latin typeface="Cambria Math" panose="02040503050406030204" pitchFamily="18" charset="0"/>
                            </a:rPr>
                          </m:ctrlPr>
                        </m:sSubPr>
                        <m:e>
                          <m:r>
                            <a:rPr lang="en-US" sz="3000" b="0" i="1" smtClean="0">
                              <a:latin typeface="Cambria Math" panose="02040503050406030204" pitchFamily="18" charset="0"/>
                            </a:rPr>
                            <m:t>𝑏</m:t>
                          </m:r>
                        </m:e>
                        <m:sub>
                          <m:r>
                            <a:rPr lang="en-US" sz="3000" b="0" i="1" smtClean="0">
                              <a:latin typeface="Cambria Math" panose="02040503050406030204" pitchFamily="18" charset="0"/>
                              <a:ea typeface="Cambria Math" panose="02040503050406030204" pitchFamily="18" charset="0"/>
                            </a:rPr>
                            <m:t>𝑖</m:t>
                          </m:r>
                        </m:sub>
                      </m:sSub>
                      <m:r>
                        <a:rPr lang="en-US" sz="3000" b="0" i="1" smtClean="0">
                          <a:latin typeface="Cambria Math" panose="02040503050406030204" pitchFamily="18" charset="0"/>
                        </a:rPr>
                        <m:t>(</m:t>
                      </m:r>
                      <m:r>
                        <a:rPr lang="en-US" sz="3000" b="0" i="1" smtClean="0">
                          <a:latin typeface="Cambria Math" panose="02040503050406030204" pitchFamily="18" charset="0"/>
                        </a:rPr>
                        <m:t>𝑡</m:t>
                      </m:r>
                      <m:r>
                        <a:rPr lang="en-US" sz="3000" b="0" i="1" smtClean="0">
                          <a:latin typeface="Cambria Math" panose="02040503050406030204" pitchFamily="18" charset="0"/>
                        </a:rPr>
                        <m:t>)=</m:t>
                      </m:r>
                      <m:f>
                        <m:fPr>
                          <m:ctrlPr>
                            <a:rPr lang="en-US" sz="3000" b="0" i="1" smtClean="0">
                              <a:solidFill>
                                <a:schemeClr val="tx1"/>
                              </a:solidFill>
                              <a:latin typeface="Cambria Math" panose="02040503050406030204" pitchFamily="18" charset="0"/>
                            </a:rPr>
                          </m:ctrlPr>
                        </m:fPr>
                        <m:num>
                          <m:sSub>
                            <m:sSubPr>
                              <m:ctrlPr>
                                <a:rPr lang="en-US" sz="3000" b="0" i="1" smtClean="0">
                                  <a:solidFill>
                                    <a:schemeClr val="tx1"/>
                                  </a:solidFill>
                                  <a:latin typeface="Cambria Math" panose="02040503050406030204" pitchFamily="18" charset="0"/>
                                </a:rPr>
                              </m:ctrlPr>
                            </m:sSubPr>
                            <m:e>
                              <m:r>
                                <a:rPr lang="en-US" sz="3000" b="0" i="1" smtClean="0">
                                  <a:solidFill>
                                    <a:schemeClr val="tx1"/>
                                  </a:solidFill>
                                  <a:latin typeface="Cambria Math" panose="02040503050406030204" pitchFamily="18" charset="0"/>
                                </a:rPr>
                                <m:t>𝐵</m:t>
                              </m:r>
                            </m:e>
                            <m:sub>
                              <m:r>
                                <a:rPr lang="en-US" sz="3000" b="0" i="1" smtClean="0">
                                  <a:solidFill>
                                    <a:schemeClr val="tx1"/>
                                  </a:solidFill>
                                  <a:latin typeface="Cambria Math" panose="02040503050406030204" pitchFamily="18" charset="0"/>
                                </a:rPr>
                                <m:t>𝑖</m:t>
                              </m:r>
                            </m:sub>
                          </m:sSub>
                        </m:num>
                        <m:den>
                          <m:r>
                            <a:rPr lang="en-US" sz="3000" b="0" i="1" smtClean="0">
                              <a:solidFill>
                                <a:schemeClr val="tx1"/>
                              </a:solidFill>
                              <a:latin typeface="Cambria Math" panose="02040503050406030204" pitchFamily="18" charset="0"/>
                            </a:rPr>
                            <m:t>1+</m:t>
                          </m:r>
                          <m:sSub>
                            <m:sSubPr>
                              <m:ctrlPr>
                                <a:rPr lang="en-US" sz="3000" i="1">
                                  <a:solidFill>
                                    <a:schemeClr val="tx1"/>
                                  </a:solidFill>
                                  <a:latin typeface="Cambria Math" panose="02040503050406030204" pitchFamily="18" charset="0"/>
                                </a:rPr>
                              </m:ctrlPr>
                            </m:sSubPr>
                            <m:e>
                              <m:r>
                                <a:rPr lang="en-US" sz="3000" b="0" i="1" smtClean="0">
                                  <a:solidFill>
                                    <a:schemeClr val="tx1"/>
                                  </a:solidFill>
                                  <a:latin typeface="Cambria Math" panose="02040503050406030204" pitchFamily="18" charset="0"/>
                                  <a:ea typeface="Cambria Math" panose="02040503050406030204" pitchFamily="18" charset="0"/>
                                </a:rPr>
                                <m:t>𝛼</m:t>
                              </m:r>
                            </m:e>
                            <m:sub>
                              <m:r>
                                <a:rPr lang="en-US" sz="3000" b="0" i="1" smtClean="0">
                                  <a:solidFill>
                                    <a:schemeClr val="tx1"/>
                                  </a:solidFill>
                                  <a:latin typeface="Cambria Math" panose="02040503050406030204" pitchFamily="18" charset="0"/>
                                </a:rPr>
                                <m:t>𝑖𝑗</m:t>
                              </m:r>
                            </m:sub>
                          </m:sSub>
                          <m:sSub>
                            <m:sSubPr>
                              <m:ctrlPr>
                                <a:rPr lang="en-US" sz="3000" i="1">
                                  <a:latin typeface="Cambria Math" panose="02040503050406030204" pitchFamily="18" charset="0"/>
                                </a:rPr>
                              </m:ctrlPr>
                            </m:sSubPr>
                            <m:e>
                              <m:r>
                                <a:rPr lang="en-US" sz="3000" i="1">
                                  <a:latin typeface="Cambria Math" panose="02040503050406030204" pitchFamily="18" charset="0"/>
                                </a:rPr>
                                <m:t>𝑁</m:t>
                              </m:r>
                            </m:e>
                            <m:sub>
                              <m:r>
                                <a:rPr lang="en-US" sz="3000" b="0" i="1" smtClean="0">
                                  <a:latin typeface="Cambria Math" panose="02040503050406030204" pitchFamily="18" charset="0"/>
                                </a:rPr>
                                <m:t>𝑗</m:t>
                              </m:r>
                            </m:sub>
                          </m:sSub>
                          <m:r>
                            <a:rPr lang="en-US" sz="3000" b="0" i="1" smtClean="0">
                              <a:solidFill>
                                <a:schemeClr val="tx1"/>
                              </a:solidFill>
                              <a:latin typeface="Cambria Math" panose="02040503050406030204" pitchFamily="18" charset="0"/>
                            </a:rPr>
                            <m:t>(</m:t>
                          </m:r>
                          <m:r>
                            <a:rPr lang="en-US" sz="3000" b="0" i="1" smtClean="0">
                              <a:solidFill>
                                <a:schemeClr val="tx1"/>
                              </a:solidFill>
                              <a:latin typeface="Cambria Math" panose="02040503050406030204" pitchFamily="18" charset="0"/>
                            </a:rPr>
                            <m:t>𝑡</m:t>
                          </m:r>
                          <m:r>
                            <a:rPr lang="en-US" sz="3000" b="0" i="1" smtClean="0">
                              <a:solidFill>
                                <a:schemeClr val="tx1"/>
                              </a:solidFill>
                              <a:latin typeface="Cambria Math" panose="02040503050406030204" pitchFamily="18" charset="0"/>
                            </a:rPr>
                            <m:t>)</m:t>
                          </m:r>
                        </m:den>
                      </m:f>
                    </m:oMath>
                  </m:oMathPara>
                </a14:m>
                <a:endParaRPr lang="en-US" sz="3000" dirty="0"/>
              </a:p>
            </p:txBody>
          </p:sp>
        </mc:Choice>
        <mc:Fallback xmlns="">
          <p:sp>
            <p:nvSpPr>
              <p:cNvPr id="10" name="TextBox 9">
                <a:extLst>
                  <a:ext uri="{FF2B5EF4-FFF2-40B4-BE49-F238E27FC236}">
                    <a16:creationId xmlns:a16="http://schemas.microsoft.com/office/drawing/2014/main" id="{4303CEB2-3922-E449-B72B-8876D751CD57}"/>
                  </a:ext>
                </a:extLst>
              </p:cNvPr>
              <p:cNvSpPr txBox="1">
                <a:spLocks noRot="1" noChangeAspect="1" noMove="1" noResize="1" noEditPoints="1" noAdjustHandles="1" noChangeArrowheads="1" noChangeShapeType="1" noTextEdit="1"/>
              </p:cNvSpPr>
              <p:nvPr/>
            </p:nvSpPr>
            <p:spPr>
              <a:xfrm>
                <a:off x="8073752" y="218230"/>
                <a:ext cx="3471777" cy="994568"/>
              </a:xfrm>
              <a:prstGeom prst="rect">
                <a:avLst/>
              </a:prstGeom>
              <a:blipFill>
                <a:blip r:embed="rId5"/>
                <a:stretch>
                  <a:fillRect l="-1460" r="-1825" b="-11250"/>
                </a:stretch>
              </a:blipFill>
              <a:ln>
                <a:solidFill>
                  <a:schemeClr val="tx1"/>
                </a:solidFill>
              </a:ln>
            </p:spPr>
            <p:txBody>
              <a:bodyPr/>
              <a:lstStyle/>
              <a:p>
                <a:r>
                  <a:rPr lang="en-US">
                    <a:noFill/>
                  </a:rPr>
                  <a:t> </a:t>
                </a:r>
              </a:p>
            </p:txBody>
          </p:sp>
        </mc:Fallback>
      </mc:AlternateContent>
      <p:sp>
        <p:nvSpPr>
          <p:cNvPr id="13" name="TextBox 12">
            <a:extLst>
              <a:ext uri="{FF2B5EF4-FFF2-40B4-BE49-F238E27FC236}">
                <a16:creationId xmlns:a16="http://schemas.microsoft.com/office/drawing/2014/main" id="{0B57B8C9-F126-3E47-B3D7-D75D6845C81D}"/>
              </a:ext>
            </a:extLst>
          </p:cNvPr>
          <p:cNvSpPr txBox="1"/>
          <p:nvPr/>
        </p:nvSpPr>
        <p:spPr>
          <a:xfrm>
            <a:off x="368710" y="161617"/>
            <a:ext cx="7256206" cy="646331"/>
          </a:xfrm>
          <a:prstGeom prst="rect">
            <a:avLst/>
          </a:prstGeom>
          <a:noFill/>
        </p:spPr>
        <p:txBody>
          <a:bodyPr wrap="square" rtlCol="0">
            <a:spAutoFit/>
          </a:bodyPr>
          <a:lstStyle/>
          <a:p>
            <a:pPr algn="ctr"/>
            <a:r>
              <a:rPr lang="en-US" dirty="0"/>
              <a:t>Initial competition coefficient estimates from greenhouse biomass data. Need to work on evaluating model fit if I’m going to use these. </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C8A67AA2-4E88-CA40-96F7-455EE8C9CD4B}"/>
                  </a:ext>
                </a:extLst>
              </p:cNvPr>
              <p:cNvSpPr txBox="1"/>
              <p:nvPr/>
            </p:nvSpPr>
            <p:spPr>
              <a:xfrm>
                <a:off x="2920181" y="1616657"/>
                <a:ext cx="2478926" cy="630109"/>
              </a:xfrm>
              <a:prstGeom prst="rect">
                <a:avLst/>
              </a:prstGeom>
              <a:noFill/>
              <a:ln>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𝑏</m:t>
                          </m:r>
                        </m:e>
                        <m:sub>
                          <m:r>
                            <a:rPr lang="en-US" sz="2000" b="0" i="1" smtClean="0">
                              <a:latin typeface="Cambria Math" panose="02040503050406030204" pitchFamily="18" charset="0"/>
                              <a:ea typeface="Cambria Math" panose="02040503050406030204" pitchFamily="18" charset="0"/>
                            </a:rPr>
                            <m:t>𝑎</m:t>
                          </m:r>
                        </m:sub>
                      </m:sSub>
                      <m:r>
                        <a:rPr lang="en-US" sz="2000" b="0" i="1" smtClean="0">
                          <a:latin typeface="Cambria Math" panose="02040503050406030204" pitchFamily="18" charset="0"/>
                        </a:rPr>
                        <m:t>(</m:t>
                      </m:r>
                      <m:r>
                        <a:rPr lang="en-US" sz="2000" b="0" i="1" smtClean="0">
                          <a:latin typeface="Cambria Math" panose="02040503050406030204" pitchFamily="18" charset="0"/>
                        </a:rPr>
                        <m:t>𝑡</m:t>
                      </m:r>
                      <m:r>
                        <a:rPr lang="en-US" sz="2000" b="0" i="1" smtClean="0">
                          <a:latin typeface="Cambria Math" panose="02040503050406030204" pitchFamily="18" charset="0"/>
                        </a:rPr>
                        <m:t>)=</m:t>
                      </m:r>
                      <m:f>
                        <m:fPr>
                          <m:ctrlPr>
                            <a:rPr lang="en-US" sz="2000" b="0" i="1" smtClean="0">
                              <a:solidFill>
                                <a:schemeClr val="tx1"/>
                              </a:solidFill>
                              <a:latin typeface="Cambria Math" panose="02040503050406030204" pitchFamily="18" charset="0"/>
                            </a:rPr>
                          </m:ctrlPr>
                        </m:fPr>
                        <m:num>
                          <m:r>
                            <a:rPr lang="en-US" sz="2000" b="0" i="1" smtClean="0">
                              <a:solidFill>
                                <a:schemeClr val="tx1"/>
                              </a:solidFill>
                              <a:latin typeface="Cambria Math" panose="02040503050406030204" pitchFamily="18" charset="0"/>
                            </a:rPr>
                            <m:t>36</m:t>
                          </m:r>
                        </m:num>
                        <m:den>
                          <m:r>
                            <a:rPr lang="en-US" sz="2000" b="0" i="1" smtClean="0">
                              <a:solidFill>
                                <a:schemeClr val="tx1"/>
                              </a:solidFill>
                              <a:latin typeface="Cambria Math" panose="02040503050406030204" pitchFamily="18" charset="0"/>
                            </a:rPr>
                            <m:t>1+</m:t>
                          </m:r>
                          <m:r>
                            <a:rPr lang="en-US" sz="2000" i="1" smtClean="0">
                              <a:solidFill>
                                <a:schemeClr val="tx1"/>
                              </a:solidFill>
                              <a:latin typeface="Cambria Math" panose="02040503050406030204" pitchFamily="18" charset="0"/>
                            </a:rPr>
                            <m:t>0</m:t>
                          </m:r>
                          <m:r>
                            <a:rPr lang="en-US" sz="2000" b="0" i="1" smtClean="0">
                              <a:solidFill>
                                <a:schemeClr val="tx1"/>
                              </a:solidFill>
                              <a:latin typeface="Cambria Math" panose="02040503050406030204" pitchFamily="18" charset="0"/>
                            </a:rPr>
                            <m:t>.0037</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𝑁</m:t>
                              </m:r>
                            </m:e>
                            <m:sub>
                              <m:r>
                                <a:rPr lang="en-US" sz="2000" b="0" i="1" smtClean="0">
                                  <a:solidFill>
                                    <a:schemeClr val="tx1"/>
                                  </a:solidFill>
                                  <a:latin typeface="Cambria Math" panose="02040503050406030204" pitchFamily="18" charset="0"/>
                                </a:rPr>
                                <m:t>𝑠</m:t>
                              </m:r>
                            </m:sub>
                          </m:sSub>
                        </m:den>
                      </m:f>
                    </m:oMath>
                  </m:oMathPara>
                </a14:m>
                <a:endParaRPr lang="en-US" sz="2000" dirty="0"/>
              </a:p>
            </p:txBody>
          </p:sp>
        </mc:Choice>
        <mc:Fallback xmlns="">
          <p:sp>
            <p:nvSpPr>
              <p:cNvPr id="14" name="TextBox 13">
                <a:extLst>
                  <a:ext uri="{FF2B5EF4-FFF2-40B4-BE49-F238E27FC236}">
                    <a16:creationId xmlns:a16="http://schemas.microsoft.com/office/drawing/2014/main" id="{C8A67AA2-4E88-CA40-96F7-455EE8C9CD4B}"/>
                  </a:ext>
                </a:extLst>
              </p:cNvPr>
              <p:cNvSpPr txBox="1">
                <a:spLocks noRot="1" noChangeAspect="1" noMove="1" noResize="1" noEditPoints="1" noAdjustHandles="1" noChangeArrowheads="1" noChangeShapeType="1" noTextEdit="1"/>
              </p:cNvSpPr>
              <p:nvPr/>
            </p:nvSpPr>
            <p:spPr>
              <a:xfrm>
                <a:off x="2920181" y="1616657"/>
                <a:ext cx="2478926" cy="630109"/>
              </a:xfrm>
              <a:prstGeom prst="rect">
                <a:avLst/>
              </a:prstGeom>
              <a:blipFill>
                <a:blip r:embed="rId6"/>
                <a:stretch>
                  <a:fillRect l="-1531" b="-588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1A5DF7F-5CF0-0247-B616-6376398DA194}"/>
                  </a:ext>
                </a:extLst>
              </p:cNvPr>
              <p:cNvSpPr txBox="1"/>
              <p:nvPr/>
            </p:nvSpPr>
            <p:spPr>
              <a:xfrm>
                <a:off x="8898194" y="1616656"/>
                <a:ext cx="2478926" cy="630109"/>
              </a:xfrm>
              <a:prstGeom prst="rect">
                <a:avLst/>
              </a:prstGeom>
              <a:noFill/>
              <a:ln>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𝑏</m:t>
                          </m:r>
                        </m:e>
                        <m:sub>
                          <m:r>
                            <a:rPr lang="en-US" sz="2000" b="0" i="1" smtClean="0">
                              <a:latin typeface="Cambria Math" panose="02040503050406030204" pitchFamily="18" charset="0"/>
                              <a:ea typeface="Cambria Math" panose="02040503050406030204" pitchFamily="18" charset="0"/>
                            </a:rPr>
                            <m:t>𝑠</m:t>
                          </m:r>
                        </m:sub>
                      </m:sSub>
                      <m:r>
                        <a:rPr lang="en-US" sz="2000" b="0" i="1" smtClean="0">
                          <a:latin typeface="Cambria Math" panose="02040503050406030204" pitchFamily="18" charset="0"/>
                        </a:rPr>
                        <m:t>(</m:t>
                      </m:r>
                      <m:r>
                        <a:rPr lang="en-US" sz="2000" b="0" i="1" smtClean="0">
                          <a:latin typeface="Cambria Math" panose="02040503050406030204" pitchFamily="18" charset="0"/>
                        </a:rPr>
                        <m:t>𝑡</m:t>
                      </m:r>
                      <m:r>
                        <a:rPr lang="en-US" sz="2000" b="0" i="1" smtClean="0">
                          <a:latin typeface="Cambria Math" panose="02040503050406030204" pitchFamily="18" charset="0"/>
                        </a:rPr>
                        <m:t>)=</m:t>
                      </m:r>
                      <m:f>
                        <m:fPr>
                          <m:ctrlPr>
                            <a:rPr lang="en-US" sz="2000" b="0" i="1" smtClean="0">
                              <a:solidFill>
                                <a:schemeClr val="tx1"/>
                              </a:solidFill>
                              <a:latin typeface="Cambria Math" panose="02040503050406030204" pitchFamily="18" charset="0"/>
                            </a:rPr>
                          </m:ctrlPr>
                        </m:fPr>
                        <m:num>
                          <m:r>
                            <a:rPr lang="en-US" sz="2000" b="0" i="1" smtClean="0">
                              <a:solidFill>
                                <a:schemeClr val="tx1"/>
                              </a:solidFill>
                              <a:latin typeface="Cambria Math" panose="02040503050406030204" pitchFamily="18" charset="0"/>
                            </a:rPr>
                            <m:t>8.2</m:t>
                          </m:r>
                        </m:num>
                        <m:den>
                          <m:r>
                            <a:rPr lang="en-US" sz="2000" b="0" i="1" smtClean="0">
                              <a:solidFill>
                                <a:schemeClr val="tx1"/>
                              </a:solidFill>
                              <a:latin typeface="Cambria Math" panose="02040503050406030204" pitchFamily="18" charset="0"/>
                            </a:rPr>
                            <m:t>1+</m:t>
                          </m:r>
                          <m:r>
                            <a:rPr lang="en-US" sz="2000" i="1" smtClean="0">
                              <a:solidFill>
                                <a:schemeClr val="tx1"/>
                              </a:solidFill>
                              <a:latin typeface="Cambria Math" panose="02040503050406030204" pitchFamily="18" charset="0"/>
                            </a:rPr>
                            <m:t>0</m:t>
                          </m:r>
                          <m:r>
                            <a:rPr lang="en-US" sz="2000" b="0" i="1" smtClean="0">
                              <a:solidFill>
                                <a:schemeClr val="tx1"/>
                              </a:solidFill>
                              <a:latin typeface="Cambria Math" panose="02040503050406030204" pitchFamily="18" charset="0"/>
                            </a:rPr>
                            <m:t>.091</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𝑁</m:t>
                              </m:r>
                            </m:e>
                            <m:sub>
                              <m:r>
                                <a:rPr lang="en-US" sz="2000" b="0" i="1" smtClean="0">
                                  <a:solidFill>
                                    <a:schemeClr val="tx1"/>
                                  </a:solidFill>
                                  <a:latin typeface="Cambria Math" panose="02040503050406030204" pitchFamily="18" charset="0"/>
                                </a:rPr>
                                <m:t>𝑎</m:t>
                              </m:r>
                            </m:sub>
                          </m:sSub>
                        </m:den>
                      </m:f>
                    </m:oMath>
                  </m:oMathPara>
                </a14:m>
                <a:endParaRPr lang="en-US" sz="2000" dirty="0"/>
              </a:p>
            </p:txBody>
          </p:sp>
        </mc:Choice>
        <mc:Fallback xmlns="">
          <p:sp>
            <p:nvSpPr>
              <p:cNvPr id="15" name="TextBox 14">
                <a:extLst>
                  <a:ext uri="{FF2B5EF4-FFF2-40B4-BE49-F238E27FC236}">
                    <a16:creationId xmlns:a16="http://schemas.microsoft.com/office/drawing/2014/main" id="{61A5DF7F-5CF0-0247-B616-6376398DA194}"/>
                  </a:ext>
                </a:extLst>
              </p:cNvPr>
              <p:cNvSpPr txBox="1">
                <a:spLocks noRot="1" noChangeAspect="1" noMove="1" noResize="1" noEditPoints="1" noAdjustHandles="1" noChangeArrowheads="1" noChangeShapeType="1" noTextEdit="1"/>
              </p:cNvSpPr>
              <p:nvPr/>
            </p:nvSpPr>
            <p:spPr>
              <a:xfrm>
                <a:off x="8898194" y="1616656"/>
                <a:ext cx="2478926" cy="630109"/>
              </a:xfrm>
              <a:prstGeom prst="rect">
                <a:avLst/>
              </a:prstGeom>
              <a:blipFill>
                <a:blip r:embed="rId7"/>
                <a:stretch>
                  <a:fillRect b="-5882"/>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5888230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3952</TotalTime>
  <Words>1841</Words>
  <Application>Microsoft Macintosh PowerPoint</Application>
  <PresentationFormat>Widescreen</PresentationFormat>
  <Paragraphs>262</Paragraphs>
  <Slides>26</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Cambria Math</vt:lpstr>
      <vt:lpstr>Helvetica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Baseline seed production rates from field experiment</vt:lpstr>
      <vt:lpstr>Competition coefficients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Growth rate when rare: perennials</vt:lpstr>
      <vt:lpstr>Growth rate when rare: annuals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Amy Kendig</dc:creator>
  <cp:lastModifiedBy>Amy Kendig</cp:lastModifiedBy>
  <cp:revision>50</cp:revision>
  <dcterms:created xsi:type="dcterms:W3CDTF">2018-12-19T22:21:13Z</dcterms:created>
  <dcterms:modified xsi:type="dcterms:W3CDTF">2019-02-18T20:23:25Z</dcterms:modified>
</cp:coreProperties>
</file>