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66" r:id="rId4"/>
    <p:sldId id="267" r:id="rId5"/>
    <p:sldId id="257" r:id="rId6"/>
    <p:sldId id="259" r:id="rId7"/>
    <p:sldId id="268" r:id="rId8"/>
    <p:sldId id="270" r:id="rId9"/>
    <p:sldId id="260" r:id="rId10"/>
    <p:sldId id="258" r:id="rId11"/>
    <p:sldId id="261" r:id="rId12"/>
    <p:sldId id="262" r:id="rId13"/>
    <p:sldId id="264" r:id="rId14"/>
    <p:sldId id="265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8"/>
    <p:restoredTop sz="85895"/>
  </p:normalViewPr>
  <p:slideViewPr>
    <p:cSldViewPr snapToGrid="0" snapToObjects="1">
      <p:cViewPr varScale="1">
        <p:scale>
          <a:sx n="92" d="100"/>
          <a:sy n="92" d="100"/>
        </p:scale>
        <p:origin x="1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FE759-3097-7547-B0DF-49F6652B79A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10ACA-FEA4-174F-8D24-4080D692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out how long seeds are staying in the seedbank in simulations (shouldn’t be too long)</a:t>
            </a:r>
          </a:p>
          <a:p>
            <a:r>
              <a:rPr lang="en-US" dirty="0"/>
              <a:t>Luke knows Cynthia – can ask for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there are no interactive effects of increasing perennial intraspecific competition and annual interspecific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40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account for the fact that total leaf area might decrease with infected plants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Density-dependent germination?</a:t>
            </a:r>
          </a:p>
          <a:p>
            <a:r>
              <a:rPr lang="en-US" dirty="0"/>
              <a:t>Could do greenhouse experiment</a:t>
            </a:r>
          </a:p>
          <a:p>
            <a:r>
              <a:rPr lang="en-US" dirty="0"/>
              <a:t>Warren, Oikos</a:t>
            </a:r>
          </a:p>
          <a:p>
            <a:r>
              <a:rPr lang="en-US" dirty="0"/>
              <a:t>Can reverse estimate Elymus germination in the field by using the other parameters and assuming a constant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1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Litter could lead to new infection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survival analysis is for time until death (or event)</a:t>
            </a:r>
          </a:p>
          <a:p>
            <a:r>
              <a:rPr lang="en-US" dirty="0"/>
              <a:t>Look at height and basal circumference as a function of seedling density. If it’s soil microbes helping with resource acquisition, this should also be positive</a:t>
            </a:r>
          </a:p>
          <a:p>
            <a:r>
              <a:rPr lang="en-US" dirty="0"/>
              <a:t>Could be soil feedbacks or competing with antagonistic species. More likely to be the latter (?) because it takes a while for the former to build up.</a:t>
            </a:r>
          </a:p>
          <a:p>
            <a:r>
              <a:rPr lang="en-US" dirty="0"/>
              <a:t>This shouldn’t cause it to explode because it asymptotes to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greenhouse experiments on fungicide effects on seedling survival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with Chris and/or Luke to get raw data and figure out how to convert it to needed values. </a:t>
            </a:r>
          </a:p>
          <a:p>
            <a:r>
              <a:rPr lang="en-US" dirty="0"/>
              <a:t>Probably divide by 9 instead of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64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add biomass from seed production to a decay rate for the litter so that the litter keeps adding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seedling facilitation</a:t>
            </a:r>
          </a:p>
          <a:p>
            <a:r>
              <a:rPr lang="en-US" dirty="0"/>
              <a:t>Increased intraspecific competition by the perennial, especially with lower intraspecific competition by the annual, allows invasion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Increased interspecific competitive effects of the annual on perennial seedlings does not promote invasion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0ACA-FEA4-174F-8D24-4080D69248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528E-7776-FE4E-94C9-215B24FE1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04B6D-43B1-5947-B72E-A6EBFF98E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C96C-96F5-324E-B5BC-67FB14AD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C098-EFB5-4542-BC95-EBC3CD90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6BEC-E834-F14F-A44E-91244369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93CA-65BC-BE42-B620-F484FD4C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5FD66-56D4-D24C-8061-771400106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5BD19-0130-D54C-BF01-96E546A0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201AD-781E-2145-B4A9-A30C22AE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7167-2009-D14C-8ECC-6F4815E9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FB7A9-8111-0B4B-B0F3-7F6416F20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A47F0-D4C1-D746-912F-9041BB432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BD07A-313B-3541-B3E0-89A0122B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7173F-8805-2F4D-A93E-747C1C2C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DC82-0702-E242-9236-F0D8C526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8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352D-73D9-1B4B-8B10-13E286CE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9E38-1A2F-E146-9E6A-81D41AA6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A016-36A5-E942-AC97-19C0A9E7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D848-EF7C-0341-B0B9-6C83EA34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45C5-C42D-B84E-B8B4-7B44F9C5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8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2B09-A264-744F-AC79-814621A3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39C01-9954-FD43-A4D0-A2E855CE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4675-C936-ED4F-8C3D-FBF87A6C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0FB50-E802-0144-AE7C-BB32DBE3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25498-BFC8-6144-8F0B-07E3B3FF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2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9453-078B-8F4A-9583-880B819C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DA11-387C-0C47-B859-58A32AE14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383FD-2838-1A4E-ADA7-0F8EA41A3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C6D1E-3C88-6247-92BB-77AE0EB7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A4D64-E729-BE4D-AA1C-F0E8CB70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3B20A-F560-0140-A466-0601E599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6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6E8E-360D-BD49-977C-69BC2D4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1AEB4-D1D6-ED4F-A133-A1E4555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04272-E065-6549-8663-1CD9A34E8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1DFCF-E133-A245-AE6D-1221BD399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94D3D-1F4F-914E-9157-F7FBF890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3F9A3-FFC2-7742-83EB-FADDAA55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E3DB3-36C0-9D4E-8BC8-2E754FF0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D4634-2E92-C44F-822B-837EB037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7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1EFF-0A03-A24A-AEFF-D3E791B5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582E5-DAAC-AC4D-B0BF-EEF7EE10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8A8F2-1A1E-1E41-A65A-C8FC9647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40927-4E1D-024B-A75B-15EF67E8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3F807-9C8A-1A44-95D0-993461A6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72837-58A2-2D42-A6C7-A0EBFD54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3E5D4-4D2D-1F49-8D88-12186B1B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7554-2E6D-8A41-AAF5-7E7E1A39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9796-88C7-5447-B890-E4CC7770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1D315-CAA0-5349-AFA3-3A46F32D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C6739-8520-2E42-942C-DAE33F4F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90458-6577-FC44-9506-A29C4FCB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73BDB-56E8-AE48-8EE4-5CAC3F54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009A-18CB-BB4C-9F7B-83B74E83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ECF6B-B8D1-3A45-BB68-54BF90994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2F0D8-4451-0240-9B19-E4DEA193A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4848B-1F1E-EB44-93F6-834E3B22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FE9D-92A4-4B4C-9416-DA485541F77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E5C53-343B-3047-AB6C-0D7F2A3C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96B7C-09A6-7245-B6DC-1D29398D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BED9B-F451-B041-BEDE-B516C880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BA4D-E1AE-DF48-A413-8B6E04360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7A11-D987-EA4A-82C4-357FB5AF8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FE9D-92A4-4B4C-9416-DA485541F77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D881-8A67-0443-AF52-F42B52A59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8BEA-0499-8A42-9800-1256DD343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833C3-5FC3-234D-B59F-A4A83890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33820-0485-0248-B50D-0F684E74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05089"/>
              </p:ext>
            </p:extLst>
          </p:nvPr>
        </p:nvGraphicFramePr>
        <p:xfrm>
          <a:off x="444500" y="419100"/>
          <a:ext cx="11303000" cy="601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224">
                  <a:extLst>
                    <a:ext uri="{9D8B030D-6E8A-4147-A177-3AD203B41FA5}">
                      <a16:colId xmlns:a16="http://schemas.microsoft.com/office/drawing/2014/main" val="3984874201"/>
                    </a:ext>
                  </a:extLst>
                </a:gridCol>
                <a:gridCol w="5795319">
                  <a:extLst>
                    <a:ext uri="{9D8B030D-6E8A-4147-A177-3AD203B41FA5}">
                      <a16:colId xmlns:a16="http://schemas.microsoft.com/office/drawing/2014/main" val="3516427030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4137684790"/>
                    </a:ext>
                  </a:extLst>
                </a:gridCol>
                <a:gridCol w="2665284">
                  <a:extLst>
                    <a:ext uri="{9D8B030D-6E8A-4147-A177-3AD203B41FA5}">
                      <a16:colId xmlns:a16="http://schemas.microsoft.com/office/drawing/2014/main" val="3222571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Parameter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Meaning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Units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Source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51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Helvetica" pitchFamily="2" charset="0"/>
                        </a:rPr>
                        <a:t>m</a:t>
                      </a:r>
                      <a:r>
                        <a:rPr lang="en-US" i="1" baseline="-25000" dirty="0" err="1">
                          <a:latin typeface="Helvetica" pitchFamily="2" charset="0"/>
                        </a:rPr>
                        <a:t>p</a:t>
                      </a:r>
                      <a:endParaRPr lang="en-US" i="1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Proportion of perennial adults that survive for a year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Literature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97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Helvetica" pitchFamily="2" charset="0"/>
                        </a:rPr>
                        <a:t>s</a:t>
                      </a:r>
                      <a:r>
                        <a:rPr lang="en-US" i="1" baseline="-25000" dirty="0" err="1">
                          <a:latin typeface="Helvetica" pitchFamily="2" charset="0"/>
                        </a:rPr>
                        <a:t>i</a:t>
                      </a:r>
                      <a:endParaRPr lang="en-US" i="1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Proportion of dormant seeds of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r>
                        <a:rPr lang="en-US" dirty="0">
                          <a:latin typeface="Helvetica" pitchFamily="2" charset="0"/>
                        </a:rPr>
                        <a:t> that survive for a year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Literature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0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baseline="0" dirty="0" err="1">
                          <a:latin typeface="Helvetica" pitchFamily="2" charset="0"/>
                        </a:rPr>
                        <a:t>g</a:t>
                      </a:r>
                      <a:r>
                        <a:rPr lang="en-US" i="1" baseline="-25000" dirty="0" err="1">
                          <a:latin typeface="Helvetica" pitchFamily="2" charset="0"/>
                        </a:rPr>
                        <a:t>i</a:t>
                      </a:r>
                      <a:endParaRPr lang="en-US" i="1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Germination rate of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seedlings/seed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Composite parameter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37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Helvetica" pitchFamily="2" charset="0"/>
                        </a:rPr>
                        <a:t>𝛾</a:t>
                      </a:r>
                      <a:r>
                        <a:rPr lang="en-US" baseline="-25000" dirty="0">
                          <a:latin typeface="Helvetica" pitchFamily="2" charset="0"/>
                        </a:rPr>
                        <a:t>I</a:t>
                      </a:r>
                      <a:endParaRPr lang="en-US" i="1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Germination rate in the absence of competition for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seedlings/</a:t>
                      </a:r>
                    </a:p>
                    <a:p>
                      <a:r>
                        <a:rPr lang="en-US" dirty="0">
                          <a:latin typeface="Helvetica" pitchFamily="2" charset="0"/>
                        </a:rPr>
                        <a:t>seed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Greenhouse experiment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61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Helvetica" pitchFamily="2" charset="0"/>
                        </a:rPr>
                        <a:t>𝛼</a:t>
                      </a:r>
                      <a:r>
                        <a:rPr lang="en-US" baseline="-25000" dirty="0" err="1">
                          <a:latin typeface="Helvetica" pitchFamily="2" charset="0"/>
                        </a:rPr>
                        <a:t>iL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Competitive effect of litter on germination rate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</a:t>
                      </a:r>
                      <a:r>
                        <a:rPr lang="en-US" baseline="30000" dirty="0">
                          <a:latin typeface="Helvetica" pitchFamily="2" charset="0"/>
                        </a:rPr>
                        <a:t>-1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Greenhouse experiment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2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Helvetica" pitchFamily="2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Proportion of litter biomass remaining after one year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Literature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23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Helvetica" pitchFamily="2" charset="0"/>
                        </a:rPr>
                        <a:t>h</a:t>
                      </a:r>
                      <a:r>
                        <a:rPr lang="en-US" i="1" baseline="-25000" dirty="0">
                          <a:latin typeface="Helvetica" pitchFamily="2" charset="0"/>
                        </a:rPr>
                        <a:t>i</a:t>
                      </a:r>
                      <a:endParaRPr lang="en-US" i="1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Proportion of seedlings of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r>
                        <a:rPr lang="en-US" dirty="0">
                          <a:latin typeface="Helvetica" pitchFamily="2" charset="0"/>
                        </a:rPr>
                        <a:t> that survive through the growing season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Field experiment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2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Helvetica" pitchFamily="2" charset="0"/>
                        </a:rPr>
                        <a:t>f</a:t>
                      </a:r>
                      <a:r>
                        <a:rPr lang="en-US" i="1" baseline="-25000" dirty="0">
                          <a:latin typeface="Helvetica" pitchFamily="2" charset="0"/>
                        </a:rPr>
                        <a:t>i</a:t>
                      </a:r>
                      <a:endParaRPr lang="en-US" i="1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Seed production of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Seeds/</a:t>
                      </a:r>
                    </a:p>
                    <a:p>
                      <a:r>
                        <a:rPr lang="en-US" dirty="0">
                          <a:latin typeface="Helvetica" pitchFamily="2" charset="0"/>
                        </a:rPr>
                        <a:t>individual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Composite parameter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46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𝜆</a:t>
                      </a:r>
                      <a:r>
                        <a:rPr lang="en-US" baseline="-25000" dirty="0" err="1">
                          <a:latin typeface="Helvetica" pitchFamily="2" charset="0"/>
                        </a:rPr>
                        <a:t>i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Seeds produced by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r>
                        <a:rPr lang="en-US" dirty="0">
                          <a:latin typeface="Helvetica" pitchFamily="2" charset="0"/>
                        </a:rPr>
                        <a:t> in the absence of competition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seeds/</a:t>
                      </a:r>
                    </a:p>
                    <a:p>
                      <a:r>
                        <a:rPr lang="en-US" dirty="0">
                          <a:latin typeface="Helvetica" pitchFamily="2" charset="0"/>
                        </a:rPr>
                        <a:t>individual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Field experiment (currently literature)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4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Helvetica" pitchFamily="2" charset="0"/>
                        </a:rPr>
                        <a:t>𝛼</a:t>
                      </a:r>
                      <a:r>
                        <a:rPr lang="en-US" baseline="-25000" dirty="0" err="1">
                          <a:latin typeface="Helvetica" pitchFamily="2" charset="0"/>
                        </a:rPr>
                        <a:t>ij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Competitive effect of species j on seed production of species </a:t>
                      </a:r>
                      <a:r>
                        <a:rPr lang="en-US" dirty="0" err="1">
                          <a:latin typeface="Helvetica" pitchFamily="2" charset="0"/>
                        </a:rPr>
                        <a:t>i</a:t>
                      </a: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individuals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Field experiment (currently estimated)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39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9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1D2D1-CE1D-4841-AFF2-9177053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327578" cy="2428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0820A-460F-6645-A4EF-98788DE4E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37" y="2428102"/>
            <a:ext cx="5342212" cy="4312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6B4AAF-8B12-D341-92DB-B5F46D8BAB3C}"/>
              </a:ext>
            </a:extLst>
          </p:cNvPr>
          <p:cNvSpPr txBox="1"/>
          <p:nvPr/>
        </p:nvSpPr>
        <p:spPr>
          <a:xfrm>
            <a:off x="5857102" y="2921168"/>
            <a:ext cx="55111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“At peak biomass observed in the mesocosm experiment (~30 g), seed production per plant is between 6000-7000 seeds”</a:t>
            </a:r>
          </a:p>
          <a:p>
            <a:endParaRPr lang="en-US" sz="2000" dirty="0">
              <a:latin typeface="Helvetica" pitchFamily="2" charset="0"/>
            </a:endParaRPr>
          </a:p>
          <a:p>
            <a:r>
              <a:rPr lang="en-US" sz="2000" dirty="0" err="1">
                <a:latin typeface="Helvetica" pitchFamily="2" charset="0"/>
              </a:rPr>
              <a:t>Mv</a:t>
            </a:r>
            <a:r>
              <a:rPr lang="en-US" sz="2000" dirty="0">
                <a:latin typeface="Helvetica" pitchFamily="2" charset="0"/>
              </a:rPr>
              <a:t> seed production:</a:t>
            </a:r>
          </a:p>
          <a:p>
            <a:r>
              <a:rPr lang="en-US" sz="2000" dirty="0">
                <a:latin typeface="Helvetica" pitchFamily="2" charset="0"/>
              </a:rPr>
              <a:t>𝜆</a:t>
            </a:r>
            <a:r>
              <a:rPr lang="en-US" sz="2000" baseline="-25000" dirty="0">
                <a:latin typeface="Helvetica" pitchFamily="2" charset="0"/>
              </a:rPr>
              <a:t>a</a:t>
            </a:r>
            <a:r>
              <a:rPr lang="en-US" sz="2000" dirty="0">
                <a:latin typeface="Helvetica" pitchFamily="2" charset="0"/>
              </a:rPr>
              <a:t> = 6500</a:t>
            </a:r>
          </a:p>
          <a:p>
            <a:endParaRPr lang="en-US" sz="2000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</a:rPr>
              <a:t>Notes:</a:t>
            </a:r>
          </a:p>
          <a:p>
            <a:r>
              <a:rPr lang="en-US" sz="2000" dirty="0">
                <a:latin typeface="Helvetica" pitchFamily="2" charset="0"/>
              </a:rPr>
              <a:t>Each mesocosm started with 20 seeds</a:t>
            </a:r>
          </a:p>
          <a:p>
            <a:r>
              <a:rPr lang="en-US" sz="2000" dirty="0">
                <a:latin typeface="Helvetica" pitchFamily="2" charset="0"/>
              </a:rPr>
              <a:t>Seeds/plant = Mesocosm seeds/20 (?)</a:t>
            </a:r>
          </a:p>
          <a:p>
            <a:r>
              <a:rPr lang="en-US" sz="2000" dirty="0">
                <a:latin typeface="Helvetica" pitchFamily="2" charset="0"/>
              </a:rPr>
              <a:t>Plant biomass for whole mesocosm (?)</a:t>
            </a:r>
          </a:p>
        </p:txBody>
      </p:sp>
    </p:spTree>
    <p:extLst>
      <p:ext uri="{BB962C8B-B14F-4D97-AF65-F5344CB8AC3E}">
        <p14:creationId xmlns:p14="http://schemas.microsoft.com/office/powerpoint/2010/main" val="266424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16D8D-A209-594D-88B3-F50FD833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5" r="8399"/>
          <a:stretch/>
        </p:blipFill>
        <p:spPr>
          <a:xfrm>
            <a:off x="580767" y="0"/>
            <a:ext cx="6203092" cy="138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9803B4-9E80-C344-9DF6-5603341F3BAB}"/>
              </a:ext>
            </a:extLst>
          </p:cNvPr>
          <p:cNvSpPr txBox="1"/>
          <p:nvPr/>
        </p:nvSpPr>
        <p:spPr>
          <a:xfrm>
            <a:off x="580767" y="1460500"/>
            <a:ext cx="203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Helvetica" pitchFamily="2" charset="0"/>
              </a:rPr>
              <a:t>Weeds</a:t>
            </a:r>
            <a:r>
              <a:rPr lang="en-US" sz="2000" dirty="0">
                <a:latin typeface="Helvetica" pitchFamily="2" charset="0"/>
              </a:rPr>
              <a:t>, 1957</a:t>
            </a:r>
            <a:endParaRPr lang="en-US" sz="2000" i="1" dirty="0"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A95FE-59E4-A44D-BA49-6488A919B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524" y="1460500"/>
            <a:ext cx="8305800" cy="5397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E08DB2-1C7F-A14E-A070-710F3F7AD07B}"/>
              </a:ext>
            </a:extLst>
          </p:cNvPr>
          <p:cNvSpPr/>
          <p:nvPr/>
        </p:nvSpPr>
        <p:spPr>
          <a:xfrm>
            <a:off x="3929448" y="6153665"/>
            <a:ext cx="6870357" cy="185351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15B9-C3D4-964A-BBE8-DE87C5F4E0B8}"/>
              </a:ext>
            </a:extLst>
          </p:cNvPr>
          <p:cNvSpPr txBox="1"/>
          <p:nvPr/>
        </p:nvSpPr>
        <p:spPr>
          <a:xfrm>
            <a:off x="359436" y="3013501"/>
            <a:ext cx="3126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Helvetica" pitchFamily="2" charset="0"/>
              </a:rPr>
              <a:t>Ev</a:t>
            </a:r>
            <a:r>
              <a:rPr lang="en-US" sz="2400" dirty="0">
                <a:latin typeface="Helvetica" pitchFamily="2" charset="0"/>
              </a:rPr>
              <a:t> seed production by adults:</a:t>
            </a:r>
          </a:p>
          <a:p>
            <a:r>
              <a:rPr lang="en-US" sz="2400" dirty="0">
                <a:latin typeface="Helvetica" pitchFamily="2" charset="0"/>
              </a:rPr>
              <a:t>𝜆</a:t>
            </a:r>
            <a:r>
              <a:rPr lang="en-US" sz="2400" baseline="-25000" dirty="0">
                <a:latin typeface="Helvetica" pitchFamily="2" charset="0"/>
              </a:rPr>
              <a:t>p</a:t>
            </a:r>
            <a:r>
              <a:rPr lang="en-US" sz="2400" dirty="0">
                <a:latin typeface="Helvetica" pitchFamily="2" charset="0"/>
              </a:rPr>
              <a:t> = 435</a:t>
            </a:r>
          </a:p>
          <a:p>
            <a:r>
              <a:rPr lang="en-US" sz="2400" dirty="0">
                <a:latin typeface="Helvetica" pitchFamily="2" charset="0"/>
              </a:rPr>
              <a:t>Assume for first-years:</a:t>
            </a:r>
          </a:p>
          <a:p>
            <a:r>
              <a:rPr lang="en-US" sz="2400" dirty="0">
                <a:latin typeface="Helvetica" pitchFamily="2" charset="0"/>
              </a:rPr>
              <a:t>𝜆</a:t>
            </a:r>
            <a:r>
              <a:rPr lang="en-US" sz="2400" baseline="-25000" dirty="0">
                <a:latin typeface="Helvetica" pitchFamily="2" charset="0"/>
              </a:rPr>
              <a:t>s</a:t>
            </a:r>
            <a:r>
              <a:rPr lang="en-US" sz="2400" dirty="0">
                <a:latin typeface="Helvetica" pitchFamily="2" charset="0"/>
              </a:rPr>
              <a:t> = 43.5</a:t>
            </a:r>
          </a:p>
        </p:txBody>
      </p:sp>
    </p:spTree>
    <p:extLst>
      <p:ext uri="{BB962C8B-B14F-4D97-AF65-F5344CB8AC3E}">
        <p14:creationId xmlns:p14="http://schemas.microsoft.com/office/powerpoint/2010/main" val="175392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A0F1-81E6-9145-943C-17A7A159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530225"/>
          </a:xfrm>
        </p:spPr>
        <p:txBody>
          <a:bodyPr>
            <a:normAutofit/>
          </a:bodyPr>
          <a:lstStyle/>
          <a:p>
            <a:r>
              <a:rPr lang="en-US" sz="3000" dirty="0"/>
              <a:t>Baseline germination rates from field experiment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400D0-65B6-944A-BB1B-B915B0C9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328350"/>
            <a:ext cx="4649788" cy="491032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Mv</a:t>
            </a:r>
            <a:r>
              <a:rPr lang="en-US" sz="2400" b="1" dirty="0"/>
              <a:t> (𝜆</a:t>
            </a:r>
            <a:r>
              <a:rPr lang="en-US" sz="2400" b="1" baseline="-25000" dirty="0"/>
              <a:t>a</a:t>
            </a:r>
            <a:r>
              <a:rPr lang="en-US" sz="2400" b="1" dirty="0"/>
              <a:t>)</a:t>
            </a:r>
          </a:p>
          <a:p>
            <a:r>
              <a:rPr lang="en-US" sz="2400" dirty="0"/>
              <a:t>Plots with 3 </a:t>
            </a:r>
            <a:r>
              <a:rPr lang="en-US" sz="2400" dirty="0" err="1"/>
              <a:t>Mv</a:t>
            </a:r>
            <a:r>
              <a:rPr lang="en-US" sz="2400" dirty="0"/>
              <a:t> planted (7 plants total) and fungicide (n = 4 plots)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Seeds/tiller x tillers/plant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Assumes all tillers produce seeds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Ignores cleistogamous seeds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Seeds/g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Includes ~1-3 plants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Need to convert to plant</a:t>
            </a:r>
            <a:r>
              <a:rPr lang="en-US" sz="2200" baseline="30000" dirty="0"/>
              <a:t>-1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FB033BA-7F65-3A4F-A7C2-CF0177F6D94E}"/>
              </a:ext>
            </a:extLst>
          </p:cNvPr>
          <p:cNvSpPr txBox="1">
            <a:spLocks/>
          </p:cNvSpPr>
          <p:nvPr/>
        </p:nvSpPr>
        <p:spPr>
          <a:xfrm>
            <a:off x="6705600" y="1328351"/>
            <a:ext cx="4649788" cy="4910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Ev</a:t>
            </a:r>
            <a:r>
              <a:rPr lang="en-US" sz="2400" b="1" dirty="0"/>
              <a:t> (𝜆</a:t>
            </a:r>
            <a:r>
              <a:rPr lang="en-US" sz="2400" b="1" baseline="-25000" dirty="0"/>
              <a:t>p</a:t>
            </a:r>
            <a:r>
              <a:rPr lang="en-US" sz="2400" b="1" dirty="0"/>
              <a:t>)</a:t>
            </a:r>
          </a:p>
          <a:p>
            <a:r>
              <a:rPr lang="en-US" sz="2400" dirty="0"/>
              <a:t>Plots with 1 adult </a:t>
            </a:r>
            <a:r>
              <a:rPr lang="en-US" sz="2400" dirty="0" err="1"/>
              <a:t>Ev</a:t>
            </a:r>
            <a:r>
              <a:rPr lang="en-US" sz="2400" dirty="0"/>
              <a:t> and 3 </a:t>
            </a:r>
            <a:r>
              <a:rPr lang="en-US" sz="2400" dirty="0" err="1"/>
              <a:t>Ev</a:t>
            </a:r>
            <a:r>
              <a:rPr lang="en-US" sz="2400" dirty="0"/>
              <a:t> seedlings planted (7 plants total) and fungicide (n = 4 plots)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Seeds/plant</a:t>
            </a:r>
            <a:endParaRPr lang="en-US" sz="2200" dirty="0"/>
          </a:p>
          <a:p>
            <a:r>
              <a:rPr lang="en-US" sz="2400" dirty="0"/>
              <a:t>Plots with 1 adult </a:t>
            </a:r>
            <a:r>
              <a:rPr lang="en-US" sz="2400" dirty="0" err="1"/>
              <a:t>Ev</a:t>
            </a:r>
            <a:r>
              <a:rPr lang="en-US" sz="2400" dirty="0"/>
              <a:t> planted, </a:t>
            </a:r>
            <a:r>
              <a:rPr lang="en-US" sz="2400" dirty="0" err="1"/>
              <a:t>Mv</a:t>
            </a:r>
            <a:r>
              <a:rPr lang="en-US" sz="2400" dirty="0"/>
              <a:t> seeds, and litter treatment (n = 25 plots)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Seeds/plant</a:t>
            </a:r>
            <a:endParaRPr lang="en-US" sz="22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4B4934-6ABD-8C48-A73A-C9B5B3FD2C65}"/>
                  </a:ext>
                </a:extLst>
              </p:cNvPr>
              <p:cNvSpPr txBox="1"/>
              <p:nvPr/>
            </p:nvSpPr>
            <p:spPr>
              <a:xfrm>
                <a:off x="7047470" y="5720529"/>
                <a:ext cx="3698789" cy="763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4B4934-6ABD-8C48-A73A-C9B5B3FD2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70" y="5720529"/>
                <a:ext cx="3698789" cy="763799"/>
              </a:xfrm>
              <a:prstGeom prst="rect">
                <a:avLst/>
              </a:prstGeom>
              <a:blipFill>
                <a:blip r:embed="rId2"/>
                <a:stretch>
                  <a:fillRect t="-1613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75462C-D6BF-5141-9010-163CD3EDBD2A}"/>
              </a:ext>
            </a:extLst>
          </p:cNvPr>
          <p:cNvSpPr txBox="1"/>
          <p:nvPr/>
        </p:nvSpPr>
        <p:spPr>
          <a:xfrm>
            <a:off x="1445741" y="5529649"/>
            <a:ext cx="59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Correct for background </a:t>
            </a:r>
            <a:r>
              <a:rPr lang="en-US" sz="2400" dirty="0" err="1">
                <a:latin typeface="Helvetica" pitchFamily="2" charset="0"/>
              </a:rPr>
              <a:t>Mv</a:t>
            </a:r>
            <a:r>
              <a:rPr lang="en-US" sz="2400" dirty="0">
                <a:latin typeface="Helvetica" pitchFamily="2" charset="0"/>
              </a:rPr>
              <a:t> biomass collected at one of four time points (choose one with the most variation in B):</a:t>
            </a:r>
          </a:p>
        </p:txBody>
      </p:sp>
    </p:spTree>
    <p:extLst>
      <p:ext uri="{BB962C8B-B14F-4D97-AF65-F5344CB8AC3E}">
        <p14:creationId xmlns:p14="http://schemas.microsoft.com/office/powerpoint/2010/main" val="291056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A0F1-81E6-9145-943C-17A7A159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530225"/>
          </a:xfrm>
        </p:spPr>
        <p:txBody>
          <a:bodyPr>
            <a:normAutofit/>
          </a:bodyPr>
          <a:lstStyle/>
          <a:p>
            <a:r>
              <a:rPr lang="en-US" sz="3000" dirty="0"/>
              <a:t>Competition coefficients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400D0-65B6-944A-BB1B-B915B0C9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84831"/>
            <a:ext cx="10024977" cy="2205682"/>
          </a:xfrm>
        </p:spPr>
        <p:txBody>
          <a:bodyPr>
            <a:normAutofit/>
          </a:bodyPr>
          <a:lstStyle/>
          <a:p>
            <a:r>
              <a:rPr lang="en-US" sz="2400" dirty="0"/>
              <a:t>Same metrics for seed number as previous slide (fungicide plots)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j = </a:t>
            </a:r>
            <a:r>
              <a:rPr lang="en-US" sz="2200" dirty="0" err="1"/>
              <a:t>Mv</a:t>
            </a:r>
            <a:r>
              <a:rPr lang="en-US" sz="2200" dirty="0"/>
              <a:t>: planted density + background </a:t>
            </a:r>
            <a:r>
              <a:rPr lang="en-US" sz="2200" dirty="0" err="1"/>
              <a:t>Mv</a:t>
            </a:r>
            <a:r>
              <a:rPr lang="en-US" sz="2200" dirty="0"/>
              <a:t> biomass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j = </a:t>
            </a:r>
            <a:r>
              <a:rPr lang="en-US" sz="2200" dirty="0" err="1"/>
              <a:t>Ev</a:t>
            </a:r>
            <a:r>
              <a:rPr lang="en-US" sz="2200" dirty="0"/>
              <a:t> seedling: live density + background </a:t>
            </a:r>
            <a:r>
              <a:rPr lang="en-US" sz="2200" dirty="0" err="1"/>
              <a:t>Mv</a:t>
            </a:r>
            <a:r>
              <a:rPr lang="en-US" sz="2200" dirty="0"/>
              <a:t> biomass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j = </a:t>
            </a:r>
            <a:r>
              <a:rPr lang="en-US" sz="2200" dirty="0" err="1"/>
              <a:t>Ev</a:t>
            </a:r>
            <a:r>
              <a:rPr lang="en-US" sz="2200" dirty="0"/>
              <a:t> adult: live density + background </a:t>
            </a:r>
            <a:r>
              <a:rPr lang="en-US" sz="2200" dirty="0" err="1"/>
              <a:t>Mv</a:t>
            </a:r>
            <a:r>
              <a:rPr lang="en-US" sz="2200" dirty="0"/>
              <a:t> biomass</a:t>
            </a:r>
          </a:p>
          <a:p>
            <a:r>
              <a:rPr lang="en-US" sz="2200" dirty="0"/>
              <a:t>Use 𝛼</a:t>
            </a:r>
            <a:r>
              <a:rPr lang="en-US" sz="2200" baseline="-25000" dirty="0" err="1"/>
              <a:t>iB</a:t>
            </a:r>
            <a:r>
              <a:rPr lang="en-US" sz="2200" dirty="0"/>
              <a:t>, 𝜆</a:t>
            </a:r>
            <a:r>
              <a:rPr lang="en-US" sz="2200" baseline="-25000" dirty="0" err="1"/>
              <a:t>i</a:t>
            </a:r>
            <a:r>
              <a:rPr lang="en-US" sz="2200" dirty="0"/>
              <a:t>, </a:t>
            </a:r>
            <a:r>
              <a:rPr lang="en-US" sz="2200" i="1" dirty="0" err="1"/>
              <a:t>h</a:t>
            </a:r>
            <a:r>
              <a:rPr lang="en-US" sz="2200" i="1" baseline="-25000" dirty="0" err="1"/>
              <a:t>j</a:t>
            </a:r>
            <a:r>
              <a:rPr lang="en-US" sz="2200" i="1" dirty="0"/>
              <a:t>,</a:t>
            </a:r>
            <a:r>
              <a:rPr lang="en-US" sz="2200" dirty="0"/>
              <a:t> </a:t>
            </a:r>
            <a:r>
              <a:rPr lang="en-US" sz="2200" i="1" dirty="0" err="1"/>
              <a:t>m</a:t>
            </a:r>
            <a:r>
              <a:rPr lang="en-US" sz="2200" i="1" baseline="-25000" dirty="0" err="1"/>
              <a:t>p</a:t>
            </a:r>
            <a:r>
              <a:rPr lang="en-US" sz="2200" i="1" dirty="0"/>
              <a:t>,</a:t>
            </a:r>
            <a:r>
              <a:rPr lang="en-US" sz="2200" dirty="0"/>
              <a:t> and </a:t>
            </a:r>
            <a:r>
              <a:rPr lang="en-US" sz="2200" i="1" dirty="0" err="1"/>
              <a:t>g</a:t>
            </a:r>
            <a:r>
              <a:rPr lang="en-US" sz="2200" i="1" baseline="-25000" dirty="0" err="1"/>
              <a:t>j</a:t>
            </a:r>
            <a:r>
              <a:rPr lang="en-US" sz="2200" i="1" dirty="0"/>
              <a:t> </a:t>
            </a:r>
            <a:r>
              <a:rPr lang="en-US" sz="2200" dirty="0"/>
              <a:t>from previous analyses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12D26A-9919-BF4B-99A5-C538BAB37304}"/>
                  </a:ext>
                </a:extLst>
              </p:cNvPr>
              <p:cNvSpPr txBox="1"/>
              <p:nvPr/>
            </p:nvSpPr>
            <p:spPr>
              <a:xfrm>
                <a:off x="743966" y="3534033"/>
                <a:ext cx="6033351" cy="957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𝑖𝐵</m:t>
                              </m:r>
                            </m:sub>
                          </m:sSub>
                          <m: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12D26A-9919-BF4B-99A5-C538BAB37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6" y="3534033"/>
                <a:ext cx="6033351" cy="957634"/>
              </a:xfrm>
              <a:prstGeom prst="rect">
                <a:avLst/>
              </a:prstGeom>
              <a:blipFill>
                <a:blip r:embed="rId2"/>
                <a:stretch>
                  <a:fillRect l="-1891" t="-1299" b="-10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FBC9E-B4C3-9B48-98DB-D6201BD2DBC1}"/>
                  </a:ext>
                </a:extLst>
              </p:cNvPr>
              <p:cNvSpPr txBox="1"/>
              <p:nvPr/>
            </p:nvSpPr>
            <p:spPr>
              <a:xfrm>
                <a:off x="743967" y="5615635"/>
                <a:ext cx="6033350" cy="1005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𝑖𝐵</m:t>
                              </m:r>
                            </m:sub>
                          </m:sSub>
                          <m: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FBC9E-B4C3-9B48-98DB-D6201BD2D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7" y="5615635"/>
                <a:ext cx="6033350" cy="1005403"/>
              </a:xfrm>
              <a:prstGeom prst="rect">
                <a:avLst/>
              </a:prstGeom>
              <a:blipFill>
                <a:blip r:embed="rId3"/>
                <a:stretch>
                  <a:fillRect b="-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E48740-F61B-9F48-B4DC-D74E108D176A}"/>
                  </a:ext>
                </a:extLst>
              </p:cNvPr>
              <p:cNvSpPr txBox="1"/>
              <p:nvPr/>
            </p:nvSpPr>
            <p:spPr>
              <a:xfrm>
                <a:off x="743967" y="4570328"/>
                <a:ext cx="6033350" cy="957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𝑖𝐵</m:t>
                              </m:r>
                            </m:sub>
                          </m:sSub>
                          <m: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E48740-F61B-9F48-B4DC-D74E108D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7" y="4570328"/>
                <a:ext cx="6033350" cy="957634"/>
              </a:xfrm>
              <a:prstGeom prst="rect">
                <a:avLst/>
              </a:prstGeom>
              <a:blipFill>
                <a:blip r:embed="rId4"/>
                <a:stretch>
                  <a:fillRect l="-630" t="-2667"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68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D76ECC9-23F6-B24E-8929-FFE1B645A42C}"/>
              </a:ext>
            </a:extLst>
          </p:cNvPr>
          <p:cNvGrpSpPr/>
          <p:nvPr/>
        </p:nvGrpSpPr>
        <p:grpSpPr>
          <a:xfrm>
            <a:off x="334056" y="154566"/>
            <a:ext cx="9024731" cy="2075622"/>
            <a:chOff x="424106" y="225118"/>
            <a:chExt cx="9024731" cy="2075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A596D96-8D84-F643-99FB-FDBCFCD17735}"/>
                    </a:ext>
                  </a:extLst>
                </p:cNvPr>
                <p:cNvSpPr txBox="1"/>
                <p:nvPr/>
              </p:nvSpPr>
              <p:spPr>
                <a:xfrm>
                  <a:off x="424106" y="779116"/>
                  <a:ext cx="7681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 =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A596D96-8D84-F643-99FB-FDBCFCD17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06" y="779116"/>
                  <a:ext cx="7681462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r="-165" b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7DA2BB-F6DA-644A-BB21-E55FBF90BB1F}"/>
                </a:ext>
              </a:extLst>
            </p:cNvPr>
            <p:cNvSpPr txBox="1"/>
            <p:nvPr/>
          </p:nvSpPr>
          <p:spPr>
            <a:xfrm>
              <a:off x="424106" y="225118"/>
              <a:ext cx="90247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Helvetica" pitchFamily="2" charset="0"/>
                </a:rPr>
                <a:t>Annual seeds: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626B8B9E-A92B-E44E-972A-28E924D45CC1}"/>
                </a:ext>
              </a:extLst>
            </p:cNvPr>
            <p:cNvSpPr/>
            <p:nvPr/>
          </p:nvSpPr>
          <p:spPr>
            <a:xfrm rot="5400000">
              <a:off x="3333395" y="157688"/>
              <a:ext cx="410019" cy="2471570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21104B-7BF3-584D-9082-4E1EBB1EF720}"/>
                </a:ext>
              </a:extLst>
            </p:cNvPr>
            <p:cNvSpPr txBox="1"/>
            <p:nvPr/>
          </p:nvSpPr>
          <p:spPr>
            <a:xfrm>
              <a:off x="2445099" y="1592854"/>
              <a:ext cx="21866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survival of dormant seeds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32354A3-F84B-4841-915A-EC95BF19A25F}"/>
                </a:ext>
              </a:extLst>
            </p:cNvPr>
            <p:cNvSpPr/>
            <p:nvPr/>
          </p:nvSpPr>
          <p:spPr>
            <a:xfrm rot="5400000">
              <a:off x="6182573" y="50564"/>
              <a:ext cx="410019" cy="2703444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8461D5-7ED3-A843-AB58-6FF1CC1C6794}"/>
                </a:ext>
              </a:extLst>
            </p:cNvPr>
            <p:cNvSpPr txBox="1"/>
            <p:nvPr/>
          </p:nvSpPr>
          <p:spPr>
            <a:xfrm>
              <a:off x="4313656" y="1574968"/>
              <a:ext cx="4955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seed production by individuals that have germinated and established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B4E0D8-1FBF-C749-9B5F-53C296F0EC28}"/>
              </a:ext>
            </a:extLst>
          </p:cNvPr>
          <p:cNvGrpSpPr/>
          <p:nvPr/>
        </p:nvGrpSpPr>
        <p:grpSpPr>
          <a:xfrm>
            <a:off x="334056" y="2497946"/>
            <a:ext cx="9499973" cy="2334429"/>
            <a:chOff x="511524" y="2389213"/>
            <a:chExt cx="9499973" cy="23344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428009-F292-4A49-A2F9-D2D66F6C938A}"/>
                </a:ext>
              </a:extLst>
            </p:cNvPr>
            <p:cNvSpPr txBox="1"/>
            <p:nvPr/>
          </p:nvSpPr>
          <p:spPr>
            <a:xfrm>
              <a:off x="513790" y="2389213"/>
              <a:ext cx="90247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Helvetica" pitchFamily="2" charset="0"/>
                </a:rPr>
                <a:t>Perennial seeds: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2DD6A9-0100-B440-A173-A1C4693F4459}"/>
                    </a:ext>
                  </a:extLst>
                </p:cNvPr>
                <p:cNvSpPr txBox="1"/>
                <p:nvPr/>
              </p:nvSpPr>
              <p:spPr>
                <a:xfrm>
                  <a:off x="511524" y="2925994"/>
                  <a:ext cx="9499973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+1) 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2DD6A9-0100-B440-A173-A1C4693F4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24" y="2925994"/>
                  <a:ext cx="9499973" cy="397866"/>
                </a:xfrm>
                <a:prstGeom prst="rect">
                  <a:avLst/>
                </a:prstGeom>
                <a:blipFill>
                  <a:blip r:embed="rId3"/>
                  <a:stretch>
                    <a:fillRect l="-935" t="-312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455E2CE-660B-8148-A641-CF823D508418}"/>
                </a:ext>
              </a:extLst>
            </p:cNvPr>
            <p:cNvSpPr/>
            <p:nvPr/>
          </p:nvSpPr>
          <p:spPr>
            <a:xfrm rot="5400000">
              <a:off x="3164178" y="2312201"/>
              <a:ext cx="410019" cy="2471570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15A739-270D-C940-BF0B-931C1582AAC0}"/>
                </a:ext>
              </a:extLst>
            </p:cNvPr>
            <p:cNvSpPr txBox="1"/>
            <p:nvPr/>
          </p:nvSpPr>
          <p:spPr>
            <a:xfrm>
              <a:off x="2275884" y="3707979"/>
              <a:ext cx="21866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survival of dormant seeds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1A485A60-87CA-C64C-A57A-1779FCC06344}"/>
                </a:ext>
              </a:extLst>
            </p:cNvPr>
            <p:cNvSpPr/>
            <p:nvPr/>
          </p:nvSpPr>
          <p:spPr>
            <a:xfrm rot="5400000">
              <a:off x="6101009" y="2195458"/>
              <a:ext cx="410019" cy="2703444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160F08-4D25-7548-9A98-65D5C099B6E2}"/>
                </a:ext>
              </a:extLst>
            </p:cNvPr>
            <p:cNvSpPr txBox="1"/>
            <p:nvPr/>
          </p:nvSpPr>
          <p:spPr>
            <a:xfrm>
              <a:off x="4604973" y="3707979"/>
              <a:ext cx="34341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seed production by individuals that have germinated and established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830B1AB7-EE12-C848-ACD5-F4CB59616C32}"/>
                </a:ext>
              </a:extLst>
            </p:cNvPr>
            <p:cNvSpPr/>
            <p:nvPr/>
          </p:nvSpPr>
          <p:spPr>
            <a:xfrm rot="5400000">
              <a:off x="8436112" y="2857518"/>
              <a:ext cx="410019" cy="1351722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B25CCF-D54F-0048-AC8A-074C0C1E88AD}"/>
                </a:ext>
              </a:extLst>
            </p:cNvPr>
            <p:cNvSpPr txBox="1"/>
            <p:nvPr/>
          </p:nvSpPr>
          <p:spPr>
            <a:xfrm>
              <a:off x="7637268" y="3739967"/>
              <a:ext cx="20077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seed production by adults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787EFF-7A20-084D-8457-1790ACD2A5D4}"/>
              </a:ext>
            </a:extLst>
          </p:cNvPr>
          <p:cNvGrpSpPr/>
          <p:nvPr/>
        </p:nvGrpSpPr>
        <p:grpSpPr>
          <a:xfrm>
            <a:off x="334056" y="4883116"/>
            <a:ext cx="9024731" cy="1765956"/>
            <a:chOff x="511524" y="5006033"/>
            <a:chExt cx="9024731" cy="17659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10D9F7-1A2B-BD45-81C1-BD88ADD016DA}"/>
                </a:ext>
              </a:extLst>
            </p:cNvPr>
            <p:cNvSpPr txBox="1"/>
            <p:nvPr/>
          </p:nvSpPr>
          <p:spPr>
            <a:xfrm>
              <a:off x="511524" y="5006033"/>
              <a:ext cx="90247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Helvetica" pitchFamily="2" charset="0"/>
                </a:rPr>
                <a:t>Perennial adults: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9334CA-3AFA-5F40-98BC-1AB3B45A5648}"/>
                    </a:ext>
                  </a:extLst>
                </p:cNvPr>
                <p:cNvSpPr txBox="1"/>
                <p:nvPr/>
              </p:nvSpPr>
              <p:spPr>
                <a:xfrm>
                  <a:off x="511524" y="5560031"/>
                  <a:ext cx="5578900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 =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9334CA-3AFA-5F40-98BC-1AB3B45A5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24" y="5560031"/>
                  <a:ext cx="5578900" cy="397866"/>
                </a:xfrm>
                <a:prstGeom prst="rect">
                  <a:avLst/>
                </a:prstGeom>
                <a:blipFill>
                  <a:blip r:embed="rId4"/>
                  <a:stretch>
                    <a:fillRect t="-3125" r="-454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66F032FC-0B73-D148-84E9-C141462C0483}"/>
                </a:ext>
              </a:extLst>
            </p:cNvPr>
            <p:cNvSpPr/>
            <p:nvPr/>
          </p:nvSpPr>
          <p:spPr>
            <a:xfrm rot="5400000">
              <a:off x="2702460" y="5579478"/>
              <a:ext cx="410019" cy="1204424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7A8858-069D-F741-8753-657F79E0130F}"/>
                </a:ext>
              </a:extLst>
            </p:cNvPr>
            <p:cNvSpPr txBox="1"/>
            <p:nvPr/>
          </p:nvSpPr>
          <p:spPr>
            <a:xfrm>
              <a:off x="1638683" y="6371879"/>
              <a:ext cx="2186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survival of adults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348112EE-C8F0-DA4B-9B01-5586881E69E5}"/>
                </a:ext>
              </a:extLst>
            </p:cNvPr>
            <p:cNvSpPr/>
            <p:nvPr/>
          </p:nvSpPr>
          <p:spPr>
            <a:xfrm rot="5400000">
              <a:off x="4645819" y="5135728"/>
              <a:ext cx="410019" cy="2051072"/>
            </a:xfrm>
            <a:prstGeom prst="rightBrace">
              <a:avLst>
                <a:gd name="adj1" fmla="val 309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5C33F4-5273-514A-B39E-003711E553D6}"/>
                </a:ext>
              </a:extLst>
            </p:cNvPr>
            <p:cNvSpPr txBox="1"/>
            <p:nvPr/>
          </p:nvSpPr>
          <p:spPr>
            <a:xfrm>
              <a:off x="3903815" y="6366274"/>
              <a:ext cx="2725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established first-years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52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eaf">
            <a:extLst>
              <a:ext uri="{FF2B5EF4-FFF2-40B4-BE49-F238E27FC236}">
                <a16:creationId xmlns:a16="http://schemas.microsoft.com/office/drawing/2014/main" id="{7AFF0BCC-3CA8-194E-89D5-EC9AC597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5113" y="2965622"/>
            <a:ext cx="914400" cy="914400"/>
          </a:xfrm>
          <a:prstGeom prst="rect">
            <a:avLst/>
          </a:prstGeom>
        </p:spPr>
      </p:pic>
      <p:pic>
        <p:nvPicPr>
          <p:cNvPr id="5" name="Graphic 4" descr="Snowflake">
            <a:extLst>
              <a:ext uri="{FF2B5EF4-FFF2-40B4-BE49-F238E27FC236}">
                <a16:creationId xmlns:a16="http://schemas.microsoft.com/office/drawing/2014/main" id="{4D91EEA7-ED76-7D45-A2CA-0124B21C3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5644" y="2965622"/>
            <a:ext cx="914400" cy="914400"/>
          </a:xfrm>
          <a:prstGeom prst="rect">
            <a:avLst/>
          </a:prstGeom>
        </p:spPr>
      </p:pic>
      <p:pic>
        <p:nvPicPr>
          <p:cNvPr id="7" name="Graphic 6" descr="Sun">
            <a:extLst>
              <a:ext uri="{FF2B5EF4-FFF2-40B4-BE49-F238E27FC236}">
                <a16:creationId xmlns:a16="http://schemas.microsoft.com/office/drawing/2014/main" id="{B29E1BF1-41B2-DA45-9455-B6B5FC5E00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1956" y="2965622"/>
            <a:ext cx="914400" cy="914400"/>
          </a:xfrm>
          <a:prstGeom prst="rect">
            <a:avLst/>
          </a:prstGeom>
        </p:spPr>
      </p:pic>
      <p:pic>
        <p:nvPicPr>
          <p:cNvPr id="9" name="Graphic 8" descr="Plant">
            <a:extLst>
              <a:ext uri="{FF2B5EF4-FFF2-40B4-BE49-F238E27FC236}">
                <a16:creationId xmlns:a16="http://schemas.microsoft.com/office/drawing/2014/main" id="{82E4E27C-0282-904C-B915-C77D718BA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965622"/>
            <a:ext cx="914400" cy="914400"/>
          </a:xfrm>
          <a:prstGeom prst="rect">
            <a:avLst/>
          </a:prstGeom>
        </p:spPr>
      </p:pic>
      <p:pic>
        <p:nvPicPr>
          <p:cNvPr id="10" name="Graphic 9" descr="Leaf">
            <a:extLst>
              <a:ext uri="{FF2B5EF4-FFF2-40B4-BE49-F238E27FC236}">
                <a16:creationId xmlns:a16="http://schemas.microsoft.com/office/drawing/2014/main" id="{39586FDB-0A23-924E-BA5E-7E2CEA498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941" y="296562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C151C5-00E4-FD4C-8502-CEA674456166}"/>
              </a:ext>
            </a:extLst>
          </p:cNvPr>
          <p:cNvSpPr txBox="1"/>
          <p:nvPr/>
        </p:nvSpPr>
        <p:spPr>
          <a:xfrm>
            <a:off x="378941" y="39665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415DB-CD1E-7844-97DC-AE57BB7590F0}"/>
              </a:ext>
            </a:extLst>
          </p:cNvPr>
          <p:cNvSpPr txBox="1"/>
          <p:nvPr/>
        </p:nvSpPr>
        <p:spPr>
          <a:xfrm>
            <a:off x="10845113" y="39665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t+1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F3A1FD-36B7-E44D-847E-E532178CB0F3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1293341" y="3422822"/>
            <a:ext cx="1742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4EAB99-1517-914E-836B-F3638223DE90}"/>
              </a:ext>
            </a:extLst>
          </p:cNvPr>
          <p:cNvCxnSpPr/>
          <p:nvPr/>
        </p:nvCxnSpPr>
        <p:spPr>
          <a:xfrm>
            <a:off x="3896497" y="3422822"/>
            <a:ext cx="1742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3E16C6-18C3-D044-9A4B-79F710E3A677}"/>
              </a:ext>
            </a:extLst>
          </p:cNvPr>
          <p:cNvCxnSpPr/>
          <p:nvPr/>
        </p:nvCxnSpPr>
        <p:spPr>
          <a:xfrm>
            <a:off x="6499653" y="3422822"/>
            <a:ext cx="1742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981EAB-1A4B-CA4B-B3E7-95D170FACF3B}"/>
              </a:ext>
            </a:extLst>
          </p:cNvPr>
          <p:cNvCxnSpPr/>
          <p:nvPr/>
        </p:nvCxnSpPr>
        <p:spPr>
          <a:xfrm>
            <a:off x="9156356" y="3414585"/>
            <a:ext cx="1742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F60353-B4DC-6349-821D-B4BDCD3AEBAB}"/>
              </a:ext>
            </a:extLst>
          </p:cNvPr>
          <p:cNvSpPr txBox="1"/>
          <p:nvPr/>
        </p:nvSpPr>
        <p:spPr>
          <a:xfrm>
            <a:off x="1631091" y="3510005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</a:t>
            </a:r>
            <a:r>
              <a:rPr lang="en-US" baseline="-25000" dirty="0">
                <a:latin typeface="Helvetica" pitchFamily="2" charset="0"/>
              </a:rPr>
              <a:t>i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DDA1FA-E9EB-3D41-9E40-E7F31612EFBE}"/>
              </a:ext>
            </a:extLst>
          </p:cNvPr>
          <p:cNvSpPr txBox="1"/>
          <p:nvPr/>
        </p:nvSpPr>
        <p:spPr>
          <a:xfrm>
            <a:off x="4499918" y="2965622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g</a:t>
            </a:r>
            <a:r>
              <a:rPr lang="en-US" baseline="-25000" dirty="0" err="1">
                <a:latin typeface="Helvetica" pitchFamily="2" charset="0"/>
              </a:rPr>
              <a:t>i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B9120-CC4E-AD4F-AFAD-AB4EF5EA0A5E}"/>
              </a:ext>
            </a:extLst>
          </p:cNvPr>
          <p:cNvSpPr txBox="1"/>
          <p:nvPr/>
        </p:nvSpPr>
        <p:spPr>
          <a:xfrm>
            <a:off x="7103074" y="2965622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h</a:t>
            </a:r>
            <a:r>
              <a:rPr lang="en-US" baseline="-25000" dirty="0">
                <a:latin typeface="Helvetica" pitchFamily="2" charset="0"/>
              </a:rPr>
              <a:t>i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EAFB-17BA-F247-85CD-37B8D644135D}"/>
              </a:ext>
            </a:extLst>
          </p:cNvPr>
          <p:cNvSpPr txBox="1"/>
          <p:nvPr/>
        </p:nvSpPr>
        <p:spPr>
          <a:xfrm>
            <a:off x="9761836" y="2965622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f</a:t>
            </a:r>
            <a:r>
              <a:rPr lang="en-US" baseline="-25000" dirty="0">
                <a:latin typeface="Helvetica" pitchFamily="2" charset="0"/>
              </a:rPr>
              <a:t>i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E934D-675F-8A47-A973-747B05183D4A}"/>
              </a:ext>
            </a:extLst>
          </p:cNvPr>
          <p:cNvSpPr txBox="1"/>
          <p:nvPr/>
        </p:nvSpPr>
        <p:spPr>
          <a:xfrm>
            <a:off x="1896762" y="2965622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s</a:t>
            </a:r>
            <a:r>
              <a:rPr lang="en-US" baseline="-25000" dirty="0" err="1">
                <a:latin typeface="Helvetica" pitchFamily="2" charset="0"/>
              </a:rPr>
              <a:t>i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A9344-3753-D542-89D2-D98D24F4110E}"/>
              </a:ext>
            </a:extLst>
          </p:cNvPr>
          <p:cNvSpPr txBox="1"/>
          <p:nvPr/>
        </p:nvSpPr>
        <p:spPr>
          <a:xfrm>
            <a:off x="2185085" y="3510005"/>
            <a:ext cx="5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09052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E0DB0-0CDC-C044-B646-C4D8CE1BEC49}"/>
              </a:ext>
            </a:extLst>
          </p:cNvPr>
          <p:cNvSpPr txBox="1"/>
          <p:nvPr/>
        </p:nvSpPr>
        <p:spPr>
          <a:xfrm>
            <a:off x="691978" y="345989"/>
            <a:ext cx="70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Converting </a:t>
            </a:r>
            <a:r>
              <a:rPr lang="en-US" sz="2400" i="1" dirty="0">
                <a:latin typeface="Helvetica" pitchFamily="2" charset="0"/>
              </a:rPr>
              <a:t>Microstegium</a:t>
            </a:r>
            <a:r>
              <a:rPr lang="en-US" sz="2400" dirty="0">
                <a:latin typeface="Helvetica" pitchFamily="2" charset="0"/>
              </a:rPr>
              <a:t> density to biomass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A279E3F-7EA9-A740-89DC-F09E8CF2B3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817987"/>
                  </p:ext>
                </p:extLst>
              </p:nvPr>
            </p:nvGraphicFramePr>
            <p:xfrm>
              <a:off x="845751" y="1238650"/>
              <a:ext cx="10633676" cy="4211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84098">
                      <a:extLst>
                        <a:ext uri="{9D8B030D-6E8A-4147-A177-3AD203B41FA5}">
                          <a16:colId xmlns:a16="http://schemas.microsoft.com/office/drawing/2014/main" val="1963174896"/>
                        </a:ext>
                      </a:extLst>
                    </a:gridCol>
                    <a:gridCol w="4349578">
                      <a:extLst>
                        <a:ext uri="{9D8B030D-6E8A-4147-A177-3AD203B41FA5}">
                          <a16:colId xmlns:a16="http://schemas.microsoft.com/office/drawing/2014/main" val="20970189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Method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Equation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2735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a constant mass per individual (</a:t>
                          </a:r>
                          <a:r>
                            <a:rPr lang="en-US" i="1" dirty="0">
                              <a:latin typeface="Helvetica" pitchFamily="2" charset="0"/>
                            </a:rPr>
                            <a:t>c</a:t>
                          </a:r>
                          <a:r>
                            <a:rPr lang="en-US" dirty="0">
                              <a:latin typeface="Helvetica" pitchFamily="2" charset="0"/>
                            </a:rPr>
                            <a:t>) at the end of the growing season (greenhouse experiment data)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8962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a constant mass per seedling at the beginning of the growing season, model within-season dynamics with an ODE 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Infection dynamics can be added in – i.e. subscript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Need to estimate competition coefficients (multiple stages within growing season?)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Could estimate values with leaf surface area and then convert to biomass (see infection slide below)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𝐴𝐴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𝐴𝑃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𝐴𝑄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  <a:p>
                          <a:endParaRPr lang="en-US" sz="800" dirty="0">
                            <a:latin typeface="Helvetica" pitchFamily="2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  <a:p>
                          <a:endParaRPr lang="en-US" sz="800" dirty="0">
                            <a:latin typeface="Helvetica" pitchFamily="2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+1]=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94220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biomass at the end of the season is proportional to seed production (Wilson et al. 2015)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i="1" dirty="0">
                              <a:latin typeface="Helvetica" pitchFamily="2" charset="0"/>
                            </a:rPr>
                            <a:t>c</a:t>
                          </a:r>
                          <a:r>
                            <a:rPr lang="en-US" i="0" dirty="0">
                              <a:latin typeface="Helvetica" pitchFamily="2" charset="0"/>
                            </a:rPr>
                            <a:t> = 30</a:t>
                          </a:r>
                          <a:r>
                            <a:rPr lang="en-US" dirty="0">
                              <a:latin typeface="Helvetica" pitchFamily="2" charset="0"/>
                            </a:rPr>
                            <a:t> g/(6500*9 seeds) = 2.3e</a:t>
                          </a:r>
                          <a:r>
                            <a:rPr lang="en-US" baseline="30000" dirty="0">
                              <a:latin typeface="Helvetica" pitchFamily="2" charset="0"/>
                            </a:rPr>
                            <a:t>-4</a:t>
                          </a:r>
                          <a:r>
                            <a:rPr lang="en-US" baseline="0" dirty="0">
                              <a:latin typeface="Helvetica" pitchFamily="2" charset="0"/>
                            </a:rPr>
                            <a:t>g/seed</a:t>
                          </a:r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  <a:p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656574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A279E3F-7EA9-A740-89DC-F09E8CF2B3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817987"/>
                  </p:ext>
                </p:extLst>
              </p:nvPr>
            </p:nvGraphicFramePr>
            <p:xfrm>
              <a:off x="845751" y="1238650"/>
              <a:ext cx="10633676" cy="4211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84098">
                      <a:extLst>
                        <a:ext uri="{9D8B030D-6E8A-4147-A177-3AD203B41FA5}">
                          <a16:colId xmlns:a16="http://schemas.microsoft.com/office/drawing/2014/main" val="1963174896"/>
                        </a:ext>
                      </a:extLst>
                    </a:gridCol>
                    <a:gridCol w="4349578">
                      <a:extLst>
                        <a:ext uri="{9D8B030D-6E8A-4147-A177-3AD203B41FA5}">
                          <a16:colId xmlns:a16="http://schemas.microsoft.com/office/drawing/2014/main" val="20970189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Method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Equation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273549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a constant mass per individual (</a:t>
                          </a:r>
                          <a:r>
                            <a:rPr lang="en-US" i="1" dirty="0">
                              <a:latin typeface="Helvetica" pitchFamily="2" charset="0"/>
                            </a:rPr>
                            <a:t>c</a:t>
                          </a:r>
                          <a:r>
                            <a:rPr lang="en-US" dirty="0">
                              <a:latin typeface="Helvetica" pitchFamily="2" charset="0"/>
                            </a:rPr>
                            <a:t>) at the end of the growing season (greenhouse experiment data)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315" t="-60784" b="-5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8962303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a constant mass per seedling at the beginning of the growing season, model within-season dynamics with an ODE 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Infection dynamics can be added in – i.e. subscript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Need to estimate competition coefficients (multiple stages within growing season?)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Could estimate values with leaf surface area and then convert to biomass (see infection slide below)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315" t="-45304" b="-43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422088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biomass at the end of the season is proportional to seed production (Wilson et al. 2015)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Ø"/>
                          </a:pPr>
                          <a:r>
                            <a:rPr lang="en-US" i="1" dirty="0">
                              <a:latin typeface="Helvetica" pitchFamily="2" charset="0"/>
                            </a:rPr>
                            <a:t>c</a:t>
                          </a:r>
                          <a:r>
                            <a:rPr lang="en-US" i="0" dirty="0">
                              <a:latin typeface="Helvetica" pitchFamily="2" charset="0"/>
                            </a:rPr>
                            <a:t> = 30</a:t>
                          </a:r>
                          <a:r>
                            <a:rPr lang="en-US" dirty="0">
                              <a:latin typeface="Helvetica" pitchFamily="2" charset="0"/>
                            </a:rPr>
                            <a:t> g/(6500*9 seeds) = 2.3e</a:t>
                          </a:r>
                          <a:r>
                            <a:rPr lang="en-US" baseline="30000" dirty="0">
                              <a:latin typeface="Helvetica" pitchFamily="2" charset="0"/>
                            </a:rPr>
                            <a:t>-4</a:t>
                          </a:r>
                          <a:r>
                            <a:rPr lang="en-US" baseline="0" dirty="0">
                              <a:latin typeface="Helvetica" pitchFamily="2" charset="0"/>
                            </a:rPr>
                            <a:t>g/seed</a:t>
                          </a:r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315" t="-365278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6574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571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26A34-4C3C-804C-AB5A-E0869E44F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6" y="0"/>
            <a:ext cx="501783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06F77-EC34-3045-A5E3-6D4143675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66" y="0"/>
            <a:ext cx="496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A2186-D575-5446-B9B5-38CE41AAA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690" y="646156"/>
            <a:ext cx="1162050" cy="781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D4684A-EE69-3047-B238-B9E8AA9993A1}"/>
              </a:ext>
            </a:extLst>
          </p:cNvPr>
          <p:cNvSpPr/>
          <p:nvPr/>
        </p:nvSpPr>
        <p:spPr>
          <a:xfrm>
            <a:off x="7339914" y="0"/>
            <a:ext cx="432486" cy="27184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55158F-4C30-6540-BCED-87651EF76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6" y="0"/>
            <a:ext cx="501783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2808E1-DDCC-0049-9668-C57033A8E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690" y="646156"/>
            <a:ext cx="1162050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42232-857F-8546-8DCC-B592B5278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364" y="0"/>
            <a:ext cx="509631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B595AD-360C-1B4E-B430-9A1D4B2BC19F}"/>
              </a:ext>
            </a:extLst>
          </p:cNvPr>
          <p:cNvSpPr/>
          <p:nvPr/>
        </p:nvSpPr>
        <p:spPr>
          <a:xfrm>
            <a:off x="8489092" y="12355"/>
            <a:ext cx="432486" cy="27184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BAD73-AF4B-8246-B936-1CDFCCEF3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7" y="0"/>
            <a:ext cx="496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70BE9-5FD4-4748-8EF6-31804253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325" y="0"/>
            <a:ext cx="508066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21E85-FF42-0C48-9089-83ED36C59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836" y="633799"/>
            <a:ext cx="1162050" cy="781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E11C03-82BD-A04E-B3B5-A67804CE7CFE}"/>
              </a:ext>
            </a:extLst>
          </p:cNvPr>
          <p:cNvSpPr/>
          <p:nvPr/>
        </p:nvSpPr>
        <p:spPr>
          <a:xfrm>
            <a:off x="8377881" y="0"/>
            <a:ext cx="432486" cy="27184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2A0CD-8F72-3A4F-8DC0-AF1F5B20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494082" cy="2649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05DC4-63E1-9247-A061-8A285C024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522" y="0"/>
            <a:ext cx="482847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014FF8-CD55-034C-BD20-C838A282E4A0}"/>
              </a:ext>
            </a:extLst>
          </p:cNvPr>
          <p:cNvSpPr/>
          <p:nvPr/>
        </p:nvSpPr>
        <p:spPr>
          <a:xfrm>
            <a:off x="7558088" y="1540719"/>
            <a:ext cx="4439346" cy="233688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F591F-56F2-954F-81BA-626C613720AA}"/>
              </a:ext>
            </a:extLst>
          </p:cNvPr>
          <p:cNvSpPr/>
          <p:nvPr/>
        </p:nvSpPr>
        <p:spPr>
          <a:xfrm>
            <a:off x="7558088" y="2097136"/>
            <a:ext cx="4439346" cy="233688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72611-81E8-2F47-8A96-CCDE16200B15}"/>
              </a:ext>
            </a:extLst>
          </p:cNvPr>
          <p:cNvSpPr/>
          <p:nvPr/>
        </p:nvSpPr>
        <p:spPr>
          <a:xfrm>
            <a:off x="7558088" y="2697166"/>
            <a:ext cx="4439346" cy="233688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FAD6B-2525-8243-8B70-62260BC31F2B}"/>
              </a:ext>
            </a:extLst>
          </p:cNvPr>
          <p:cNvSpPr txBox="1"/>
          <p:nvPr/>
        </p:nvSpPr>
        <p:spPr>
          <a:xfrm>
            <a:off x="255019" y="3429000"/>
            <a:ext cx="67406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Helvetica" pitchFamily="2" charset="0"/>
              </a:rPr>
              <a:t>Ev</a:t>
            </a:r>
            <a:r>
              <a:rPr lang="en-US" sz="2400" dirty="0">
                <a:latin typeface="Helvetica" pitchFamily="2" charset="0"/>
              </a:rPr>
              <a:t> adult survival:</a:t>
            </a:r>
          </a:p>
          <a:p>
            <a:r>
              <a:rPr lang="en-US" sz="2400" dirty="0" err="1">
                <a:latin typeface="Helvetica" pitchFamily="2" charset="0"/>
              </a:rPr>
              <a:t>m</a:t>
            </a:r>
            <a:r>
              <a:rPr lang="en-US" sz="2400" baseline="-25000" dirty="0" err="1">
                <a:latin typeface="Helvetica" pitchFamily="2" charset="0"/>
              </a:rPr>
              <a:t>p</a:t>
            </a:r>
            <a:r>
              <a:rPr lang="en-US" sz="2400" dirty="0">
                <a:latin typeface="Helvetica" pitchFamily="2" charset="0"/>
              </a:rPr>
              <a:t> = 0.95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200" dirty="0">
                <a:latin typeface="Helvetica" pitchFamily="2" charset="0"/>
              </a:rPr>
              <a:t>Notes: </a:t>
            </a:r>
          </a:p>
          <a:p>
            <a:r>
              <a:rPr lang="en-US" sz="2200" dirty="0">
                <a:latin typeface="Helvetica" pitchFamily="2" charset="0"/>
              </a:rPr>
              <a:t>1 - Mean of (Year 3)/3 across species</a:t>
            </a:r>
          </a:p>
          <a:p>
            <a:r>
              <a:rPr lang="en-US" sz="2200" dirty="0">
                <a:latin typeface="Helvetica" pitchFamily="2" charset="0"/>
              </a:rPr>
              <a:t>EEY: </a:t>
            </a:r>
            <a:r>
              <a:rPr lang="en-US" sz="2200" i="1" dirty="0">
                <a:latin typeface="Helvetica" pitchFamily="2" charset="0"/>
              </a:rPr>
              <a:t>Elymus </a:t>
            </a:r>
            <a:r>
              <a:rPr lang="en-US" sz="2200" i="1" dirty="0" err="1">
                <a:latin typeface="Helvetica" pitchFamily="2" charset="0"/>
              </a:rPr>
              <a:t>elymoides</a:t>
            </a:r>
            <a:endParaRPr lang="en-US" sz="2200" i="1" dirty="0">
              <a:latin typeface="Helvetica" pitchFamily="2" charset="0"/>
            </a:endParaRPr>
          </a:p>
          <a:p>
            <a:r>
              <a:rPr lang="en-US" sz="2200" dirty="0">
                <a:latin typeface="Helvetica" pitchFamily="2" charset="0"/>
              </a:rPr>
              <a:t>EMC: </a:t>
            </a:r>
            <a:r>
              <a:rPr lang="en-US" sz="2200" i="1" dirty="0">
                <a:latin typeface="Helvetica" pitchFamily="2" charset="0"/>
              </a:rPr>
              <a:t>Elymus </a:t>
            </a:r>
            <a:r>
              <a:rPr lang="en-US" sz="2200" i="1" dirty="0" err="1">
                <a:latin typeface="Helvetica" pitchFamily="2" charset="0"/>
              </a:rPr>
              <a:t>multisetus</a:t>
            </a:r>
            <a:r>
              <a:rPr lang="en-US" sz="2200" dirty="0">
                <a:latin typeface="Helvetica" pitchFamily="2" charset="0"/>
              </a:rPr>
              <a:t> (Contra costa county)</a:t>
            </a:r>
            <a:endParaRPr lang="en-US" sz="2200" i="1" dirty="0">
              <a:latin typeface="Helvetica" pitchFamily="2" charset="0"/>
            </a:endParaRPr>
          </a:p>
          <a:p>
            <a:r>
              <a:rPr lang="en-US" sz="2200" dirty="0">
                <a:latin typeface="Helvetica" pitchFamily="2" charset="0"/>
              </a:rPr>
              <a:t>EMT: </a:t>
            </a:r>
            <a:r>
              <a:rPr lang="en-US" sz="2200" i="1" dirty="0">
                <a:latin typeface="Helvetica" pitchFamily="2" charset="0"/>
              </a:rPr>
              <a:t>Elymus </a:t>
            </a:r>
            <a:r>
              <a:rPr lang="en-US" sz="2200" i="1" dirty="0" err="1">
                <a:latin typeface="Helvetica" pitchFamily="2" charset="0"/>
              </a:rPr>
              <a:t>multisetus</a:t>
            </a:r>
            <a:r>
              <a:rPr lang="en-US" sz="2200" i="1" dirty="0">
                <a:latin typeface="Helvetica" pitchFamily="2" charset="0"/>
              </a:rPr>
              <a:t> </a:t>
            </a:r>
            <a:r>
              <a:rPr lang="en-US" sz="2200" dirty="0">
                <a:latin typeface="Helvetica" pitchFamily="2" charset="0"/>
              </a:rPr>
              <a:t>(Tehama county)</a:t>
            </a:r>
            <a:endParaRPr lang="en-US" sz="22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4802A3-3E45-424F-8E08-028AC54D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39914" cy="168397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53D3180-1CE1-FA47-8135-5E00D36708F5}"/>
              </a:ext>
            </a:extLst>
          </p:cNvPr>
          <p:cNvGrpSpPr/>
          <p:nvPr/>
        </p:nvGrpSpPr>
        <p:grpSpPr>
          <a:xfrm>
            <a:off x="0" y="1683971"/>
            <a:ext cx="7336491" cy="2467899"/>
            <a:chOff x="0" y="1683971"/>
            <a:chExt cx="7336491" cy="24678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800FA-CF06-724B-9264-E8E4E2937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83971"/>
              <a:ext cx="7336491" cy="230726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977E4C-9E29-0A4D-864F-E9CF6B0C0304}"/>
                </a:ext>
              </a:extLst>
            </p:cNvPr>
            <p:cNvSpPr/>
            <p:nvPr/>
          </p:nvSpPr>
          <p:spPr>
            <a:xfrm>
              <a:off x="1804086" y="3249827"/>
              <a:ext cx="5532405" cy="902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D751D-F1C8-0147-B2C3-36115A999169}"/>
              </a:ext>
            </a:extLst>
          </p:cNvPr>
          <p:cNvGrpSpPr>
            <a:grpSpLocks noChangeAspect="1"/>
          </p:cNvGrpSpPr>
          <p:nvPr/>
        </p:nvGrpSpPr>
        <p:grpSpPr>
          <a:xfrm>
            <a:off x="7953356" y="159261"/>
            <a:ext cx="3362422" cy="2755557"/>
            <a:chOff x="196851" y="1389062"/>
            <a:chExt cx="4978400" cy="407987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57AA97B-780C-B141-AAC3-6E7DA90E1F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6851" y="1741488"/>
              <a:ext cx="4978400" cy="37274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919FD17-5762-A14C-A31F-4ED2E1B5C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2500" y="1389062"/>
              <a:ext cx="2489200" cy="1168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DC26D0-2705-4945-A88B-E06B378B0FA5}"/>
              </a:ext>
            </a:extLst>
          </p:cNvPr>
          <p:cNvGrpSpPr>
            <a:grpSpLocks noChangeAspect="1"/>
          </p:cNvGrpSpPr>
          <p:nvPr/>
        </p:nvGrpSpPr>
        <p:grpSpPr>
          <a:xfrm>
            <a:off x="8036148" y="3525490"/>
            <a:ext cx="3196838" cy="3173249"/>
            <a:chOff x="5994400" y="1379537"/>
            <a:chExt cx="3975100" cy="394576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CA9ACC8-D690-F548-B0FA-94AF9F71E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94400" y="1389062"/>
              <a:ext cx="3975100" cy="393624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713AF0B-BA7D-8A48-8C6E-DC8B1B92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1950" y="1379537"/>
              <a:ext cx="1638300" cy="6350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79C24C-A004-A74D-9E17-5A6AEA9B979A}"/>
              </a:ext>
            </a:extLst>
          </p:cNvPr>
          <p:cNvSpPr txBox="1"/>
          <p:nvPr/>
        </p:nvSpPr>
        <p:spPr>
          <a:xfrm>
            <a:off x="222421" y="4349578"/>
            <a:ext cx="6462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Flory et al. 2011: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Fungicide vs. infected control: 85% increase (F = 1.85 x 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Fungicide vs. healthy control: 43% decrease (F = 0.57 x 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 = 0.31 x H</a:t>
            </a:r>
          </a:p>
          <a:p>
            <a:r>
              <a:rPr lang="en-US" dirty="0">
                <a:latin typeface="Helvetica" pitchFamily="2" charset="0"/>
              </a:rPr>
              <a:t>Stricker et al. 2016: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Fungicide vs. infected control: 68% increase (F = 1.68 x 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No significant effect on healthy plant </a:t>
            </a:r>
            <a:r>
              <a:rPr lang="en-US">
                <a:latin typeface="Helvetica" pitchFamily="2" charset="0"/>
              </a:rPr>
              <a:t>seed productio</a:t>
            </a:r>
            <a:r>
              <a:rPr lang="en-US" dirty="0">
                <a:latin typeface="Helvetica" pitchFamily="2" charset="0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Using above: I = 0.60 x H</a:t>
            </a:r>
          </a:p>
        </p:txBody>
      </p:sp>
    </p:spTree>
    <p:extLst>
      <p:ext uri="{BB962C8B-B14F-4D97-AF65-F5344CB8AC3E}">
        <p14:creationId xmlns:p14="http://schemas.microsoft.com/office/powerpoint/2010/main" val="422925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E0DB0-0CDC-C044-B646-C4D8CE1BEC49}"/>
              </a:ext>
            </a:extLst>
          </p:cNvPr>
          <p:cNvSpPr txBox="1"/>
          <p:nvPr/>
        </p:nvSpPr>
        <p:spPr>
          <a:xfrm>
            <a:off x="691978" y="345989"/>
            <a:ext cx="70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Adding infection into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A279E3F-7EA9-A740-89DC-F09E8CF2B3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0861232"/>
                  </p:ext>
                </p:extLst>
              </p:nvPr>
            </p:nvGraphicFramePr>
            <p:xfrm>
              <a:off x="845751" y="1238650"/>
              <a:ext cx="10633676" cy="3571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8476">
                      <a:extLst>
                        <a:ext uri="{9D8B030D-6E8A-4147-A177-3AD203B41FA5}">
                          <a16:colId xmlns:a16="http://schemas.microsoft.com/office/drawing/2014/main" val="1963174896"/>
                        </a:ext>
                      </a:extLst>
                    </a:gridCol>
                    <a:gridCol w="7315200">
                      <a:extLst>
                        <a:ext uri="{9D8B030D-6E8A-4147-A177-3AD203B41FA5}">
                          <a16:colId xmlns:a16="http://schemas.microsoft.com/office/drawing/2014/main" val="20970189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Method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Equation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2735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all </a:t>
                          </a:r>
                          <a:r>
                            <a:rPr lang="en-US" i="1" dirty="0">
                              <a:latin typeface="Helvetica" pitchFamily="2" charset="0"/>
                            </a:rPr>
                            <a:t>Microstegium</a:t>
                          </a:r>
                          <a:r>
                            <a:rPr lang="en-US" i="0" dirty="0">
                              <a:latin typeface="Helvetica" pitchFamily="2" charset="0"/>
                            </a:rPr>
                            <a:t> individuals are infected by the end of the season and experience a constant loss of seeds</a:t>
                          </a:r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=0.31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8962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Model within-season dynamics with an ODE in units of “leaf surface area” (i.e. pixels). Convert percent leaf surface infected to seed production using data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(1+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𝐴𝐴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𝐴𝑃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𝐴𝑄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Helvetica" pitchFamily="2" charset="0"/>
                          </a:endParaRPr>
                        </a:p>
                        <a:p>
                          <a:endParaRPr lang="en-US" sz="800" dirty="0">
                            <a:latin typeface="Helvetica" pitchFamily="2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𝐽𝑢𝑙𝑦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𝑠𝑐𝑎𝑛𝑠</m:t>
                                </m:r>
                              </m:oMath>
                            </m:oMathPara>
                          </a14:m>
                          <a:endParaRPr lang="en-US" sz="800" dirty="0">
                            <a:latin typeface="Helvetica" pitchFamily="2" charset="0"/>
                          </a:endParaRPr>
                        </a:p>
                        <a:p>
                          <a:endParaRPr lang="en-US" sz="800" dirty="0">
                            <a:latin typeface="Helvetica" pitchFamily="2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942208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A279E3F-7EA9-A740-89DC-F09E8CF2B3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0861232"/>
                  </p:ext>
                </p:extLst>
              </p:nvPr>
            </p:nvGraphicFramePr>
            <p:xfrm>
              <a:off x="845751" y="1238650"/>
              <a:ext cx="10633676" cy="3571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8476">
                      <a:extLst>
                        <a:ext uri="{9D8B030D-6E8A-4147-A177-3AD203B41FA5}">
                          <a16:colId xmlns:a16="http://schemas.microsoft.com/office/drawing/2014/main" val="1963174896"/>
                        </a:ext>
                      </a:extLst>
                    </a:gridCol>
                    <a:gridCol w="7315200">
                      <a:extLst>
                        <a:ext uri="{9D8B030D-6E8A-4147-A177-3AD203B41FA5}">
                          <a16:colId xmlns:a16="http://schemas.microsoft.com/office/drawing/2014/main" val="20970189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Method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Equation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27354900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Assume all </a:t>
                          </a:r>
                          <a:r>
                            <a:rPr lang="en-US" i="1" dirty="0">
                              <a:latin typeface="Helvetica" pitchFamily="2" charset="0"/>
                            </a:rPr>
                            <a:t>Microstegium</a:t>
                          </a:r>
                          <a:r>
                            <a:rPr lang="en-US" i="0" dirty="0">
                              <a:latin typeface="Helvetica" pitchFamily="2" charset="0"/>
                            </a:rPr>
                            <a:t> individuals are infected by the end of the season and experience a constant loss of seeds</a:t>
                          </a:r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486" t="-26724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8962303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Helvetica" pitchFamily="2" charset="0"/>
                            </a:rPr>
                            <a:t>Model within-season dynamics with an ODE in units of “leaf surface area” (i.e. pixels). Convert percent leaf surface infected to seed production using data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>
                              <a:lumMod val="9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486" t="-107299" b="-51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42208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239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58BE1B-21D1-9948-84D8-06746A64E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981569" cy="33054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E0E6994-6288-6540-9A27-892EF3509D98}"/>
              </a:ext>
            </a:extLst>
          </p:cNvPr>
          <p:cNvSpPr txBox="1">
            <a:spLocks/>
          </p:cNvSpPr>
          <p:nvPr/>
        </p:nvSpPr>
        <p:spPr>
          <a:xfrm>
            <a:off x="473441" y="3552542"/>
            <a:ext cx="5437444" cy="2910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2600" dirty="0" err="1"/>
              <a:t>Mv</a:t>
            </a:r>
            <a:r>
              <a:rPr lang="en-US" sz="2600" dirty="0"/>
              <a:t> seed survival:</a:t>
            </a:r>
          </a:p>
          <a:p>
            <a:r>
              <a:rPr lang="en-US" sz="2600" dirty="0" err="1"/>
              <a:t>s</a:t>
            </a:r>
            <a:r>
              <a:rPr lang="en-US" sz="2600" baseline="-25000" dirty="0" err="1"/>
              <a:t>a</a:t>
            </a:r>
            <a:r>
              <a:rPr lang="en-US" sz="2600" dirty="0"/>
              <a:t> = 0.74</a:t>
            </a:r>
          </a:p>
          <a:p>
            <a:endParaRPr lang="en-US" sz="2600" dirty="0"/>
          </a:p>
          <a:p>
            <a:r>
              <a:rPr lang="en-US" sz="2200" dirty="0"/>
              <a:t>Notes: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1 – mean of forest interior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Change in percent viability from one year post collection to two years post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Assume first year was 100% survival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58258-DEAA-2A46-9FAE-0365A1F8D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327" y="2453503"/>
            <a:ext cx="5794265" cy="440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038B-7E15-5A41-8909-63538CB96639}"/>
              </a:ext>
            </a:extLst>
          </p:cNvPr>
          <p:cNvSpPr txBox="1">
            <a:spLocks/>
          </p:cNvSpPr>
          <p:nvPr/>
        </p:nvSpPr>
        <p:spPr>
          <a:xfrm>
            <a:off x="147809" y="4919666"/>
            <a:ext cx="2286472" cy="13575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2600" dirty="0" err="1"/>
              <a:t>Ev</a:t>
            </a:r>
            <a:r>
              <a:rPr lang="en-US" sz="2600" dirty="0"/>
              <a:t> seed survival:</a:t>
            </a:r>
          </a:p>
          <a:p>
            <a:r>
              <a:rPr lang="en-US" sz="2600" dirty="0" err="1"/>
              <a:t>s</a:t>
            </a:r>
            <a:r>
              <a:rPr lang="en-US" sz="2600" baseline="-25000" dirty="0" err="1"/>
              <a:t>s</a:t>
            </a:r>
            <a:r>
              <a:rPr lang="en-US" sz="2600" dirty="0"/>
              <a:t> 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94FEA-FD47-FE4B-A4D0-4D715CD59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8" r="3375"/>
          <a:stretch/>
        </p:blipFill>
        <p:spPr>
          <a:xfrm>
            <a:off x="247134" y="278370"/>
            <a:ext cx="8254314" cy="889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B92A88-2203-A748-B17D-30D89CD0D22C}"/>
              </a:ext>
            </a:extLst>
          </p:cNvPr>
          <p:cNvSpPr txBox="1">
            <a:spLocks/>
          </p:cNvSpPr>
          <p:nvPr/>
        </p:nvSpPr>
        <p:spPr>
          <a:xfrm>
            <a:off x="247134" y="1225035"/>
            <a:ext cx="5437444" cy="8773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Robocker</a:t>
            </a:r>
            <a:r>
              <a:rPr lang="en-US" sz="2000" dirty="0"/>
              <a:t> et al. 1953</a:t>
            </a:r>
          </a:p>
          <a:p>
            <a:r>
              <a:rPr lang="en-US" sz="2000" i="1" dirty="0"/>
              <a:t>Ecology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2D83E-4F51-7A4C-BA83-ED302E5D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663700"/>
            <a:ext cx="9944100" cy="5194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B5A0D6-B0D8-3245-84A2-508877586495}"/>
              </a:ext>
            </a:extLst>
          </p:cNvPr>
          <p:cNvSpPr/>
          <p:nvPr/>
        </p:nvSpPr>
        <p:spPr>
          <a:xfrm>
            <a:off x="2689525" y="3833988"/>
            <a:ext cx="9024679" cy="231385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3111B98-CCAB-1D40-A665-A74446453121}"/>
              </a:ext>
            </a:extLst>
          </p:cNvPr>
          <p:cNvGrpSpPr/>
          <p:nvPr/>
        </p:nvGrpSpPr>
        <p:grpSpPr>
          <a:xfrm>
            <a:off x="458224" y="1337106"/>
            <a:ext cx="11275553" cy="5295900"/>
            <a:chOff x="335165" y="1262964"/>
            <a:chExt cx="11275553" cy="52959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D1E6DB-0609-544C-B58B-A3E5A073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4818" y="1262964"/>
              <a:ext cx="5295900" cy="52959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28DB43-544E-5749-B8C6-DC69D42DE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165" y="1262964"/>
              <a:ext cx="5295900" cy="52959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80628A-CF31-B04F-85C1-48A76D428AF4}"/>
                  </a:ext>
                </a:extLst>
              </p:cNvPr>
              <p:cNvSpPr txBox="1"/>
              <p:nvPr/>
            </p:nvSpPr>
            <p:spPr>
              <a:xfrm>
                <a:off x="4507100" y="204097"/>
                <a:ext cx="3177801" cy="8687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80628A-CF31-B04F-85C1-48A76D42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100" y="204097"/>
                <a:ext cx="3177801" cy="868764"/>
              </a:xfrm>
              <a:prstGeom prst="rect">
                <a:avLst/>
              </a:prstGeom>
              <a:blipFill>
                <a:blip r:embed="rId5"/>
                <a:stretch>
                  <a:fillRect l="-3175" t="-2857" r="-3968" b="-1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AE877-38EE-8943-8F67-001041F481D3}"/>
                  </a:ext>
                </a:extLst>
              </p:cNvPr>
              <p:cNvSpPr txBox="1"/>
              <p:nvPr/>
            </p:nvSpPr>
            <p:spPr>
              <a:xfrm>
                <a:off x="1273751" y="5377495"/>
                <a:ext cx="2149072" cy="583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0.86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.13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AE877-38EE-8943-8F67-001041F4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51" y="5377495"/>
                <a:ext cx="2149072" cy="583365"/>
              </a:xfrm>
              <a:prstGeom prst="rect">
                <a:avLst/>
              </a:prstGeom>
              <a:blipFill>
                <a:blip r:embed="rId6"/>
                <a:stretch>
                  <a:fillRect b="-14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0D2BA5-6B5F-E84B-AF8C-6128BDA66BB0}"/>
                  </a:ext>
                </a:extLst>
              </p:cNvPr>
              <p:cNvSpPr txBox="1"/>
              <p:nvPr/>
            </p:nvSpPr>
            <p:spPr>
              <a:xfrm>
                <a:off x="7320323" y="5377494"/>
                <a:ext cx="2149072" cy="583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.027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0D2BA5-6B5F-E84B-AF8C-6128BDA66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323" y="5377494"/>
                <a:ext cx="2149072" cy="583365"/>
              </a:xfrm>
              <a:prstGeom prst="rect">
                <a:avLst/>
              </a:prstGeom>
              <a:blipFill>
                <a:blip r:embed="rId7"/>
                <a:stretch>
                  <a:fillRect l="-2941" r="-2353" b="-14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06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02F715-57C9-0944-B023-C7EB57B9A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3" t="5249"/>
          <a:stretch/>
        </p:blipFill>
        <p:spPr>
          <a:xfrm>
            <a:off x="0" y="0"/>
            <a:ext cx="8464378" cy="3583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98B697-A0B2-F849-B853-13F829DF53B3}"/>
                  </a:ext>
                </a:extLst>
              </p:cNvPr>
              <p:cNvSpPr txBox="1"/>
              <p:nvPr/>
            </p:nvSpPr>
            <p:spPr>
              <a:xfrm>
                <a:off x="2094469" y="4783776"/>
                <a:ext cx="308917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𝑏𝑁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98B697-A0B2-F849-B853-13F829DF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469" y="4783776"/>
                <a:ext cx="3089179" cy="461665"/>
              </a:xfrm>
              <a:prstGeom prst="rect">
                <a:avLst/>
              </a:prstGeom>
              <a:blipFill>
                <a:blip r:embed="rId4"/>
                <a:stretch>
                  <a:fillRect l="-2049" r="-3689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1F3D568-477A-094E-ABFE-1BFDBD913DD2}"/>
              </a:ext>
            </a:extLst>
          </p:cNvPr>
          <p:cNvSpPr txBox="1"/>
          <p:nvPr/>
        </p:nvSpPr>
        <p:spPr>
          <a:xfrm>
            <a:off x="6215448" y="4506778"/>
            <a:ext cx="4806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Average mass of 6 g surface litter bags following one year = 3.4 g</a:t>
            </a:r>
          </a:p>
          <a:p>
            <a:r>
              <a:rPr lang="en-US" sz="2000" i="1" dirty="0">
                <a:latin typeface="Helvetica" pitchFamily="2" charset="0"/>
              </a:rPr>
              <a:t>b</a:t>
            </a:r>
            <a:r>
              <a:rPr lang="en-US" sz="2000" dirty="0">
                <a:latin typeface="Helvetica" pitchFamily="2" charset="0"/>
              </a:rPr>
              <a:t> = 0.56</a:t>
            </a:r>
            <a:endParaRPr lang="en-US" sz="2000" i="1" dirty="0">
              <a:latin typeface="Helvetica" pitchFamily="2" charset="0"/>
            </a:endParaRPr>
          </a:p>
          <a:p>
            <a:endParaRPr lang="en-US" sz="2000" i="1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</a:rPr>
              <a:t>Notes: averaged across 2 sites and 2 contexts (invaded and uninvaded), </a:t>
            </a:r>
            <a:r>
              <a:rPr lang="en-US" sz="2000" i="1" dirty="0">
                <a:latin typeface="Helvetica" pitchFamily="2" charset="0"/>
              </a:rPr>
              <a:t>n</a:t>
            </a:r>
            <a:r>
              <a:rPr lang="en-US" sz="2000" dirty="0">
                <a:latin typeface="Helvetica" pitchFamily="2" charset="0"/>
              </a:rPr>
              <a:t> = 4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9ADCF6-00D5-494A-97F0-7D1C79E549D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842951" y="5312259"/>
            <a:ext cx="0" cy="420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2F1548-2B11-A040-A32A-82BCEF68D2E7}"/>
              </a:ext>
            </a:extLst>
          </p:cNvPr>
          <p:cNvSpPr txBox="1"/>
          <p:nvPr/>
        </p:nvSpPr>
        <p:spPr>
          <a:xfrm>
            <a:off x="3089190" y="5799208"/>
            <a:ext cx="222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Need to convert to biomass</a:t>
            </a:r>
          </a:p>
        </p:txBody>
      </p:sp>
    </p:spTree>
    <p:extLst>
      <p:ext uri="{BB962C8B-B14F-4D97-AF65-F5344CB8AC3E}">
        <p14:creationId xmlns:p14="http://schemas.microsoft.com/office/powerpoint/2010/main" val="13314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B0814-777D-204B-80F2-D8968BD8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4" y="1363934"/>
            <a:ext cx="5291666" cy="529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29BB33-85B8-1142-84F8-B09B3EA13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393" y="1326860"/>
            <a:ext cx="5291667" cy="52916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955AF7-FC5C-124E-A1D9-2384BD8A5047}"/>
              </a:ext>
            </a:extLst>
          </p:cNvPr>
          <p:cNvSpPr txBox="1">
            <a:spLocks/>
          </p:cNvSpPr>
          <p:nvPr/>
        </p:nvSpPr>
        <p:spPr>
          <a:xfrm>
            <a:off x="472976" y="321276"/>
            <a:ext cx="5437444" cy="5302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3000" dirty="0"/>
              <a:t>Survival to reproduction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E3AC7-B992-974B-A117-06AA610C35E0}"/>
              </a:ext>
            </a:extLst>
          </p:cNvPr>
          <p:cNvSpPr txBox="1"/>
          <p:nvPr/>
        </p:nvSpPr>
        <p:spPr>
          <a:xfrm>
            <a:off x="2162433" y="1717587"/>
            <a:ext cx="56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0.95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5F7DB-D305-E94B-8072-5FDC6B66AB0D}"/>
              </a:ext>
            </a:extLst>
          </p:cNvPr>
          <p:cNvSpPr txBox="1"/>
          <p:nvPr/>
        </p:nvSpPr>
        <p:spPr>
          <a:xfrm>
            <a:off x="3587577" y="3818806"/>
            <a:ext cx="56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0.46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4EFCE-D5DE-934C-8EA8-D4524CE7EAB7}"/>
              </a:ext>
            </a:extLst>
          </p:cNvPr>
          <p:cNvSpPr txBox="1"/>
          <p:nvPr/>
        </p:nvSpPr>
        <p:spPr>
          <a:xfrm>
            <a:off x="4996249" y="1920903"/>
            <a:ext cx="56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0.90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823A71-9691-FE48-B4B4-4B0B2C4956FB}"/>
                  </a:ext>
                </a:extLst>
              </p:cNvPr>
              <p:cNvSpPr txBox="1"/>
              <p:nvPr/>
            </p:nvSpPr>
            <p:spPr>
              <a:xfrm>
                <a:off x="7636587" y="4672468"/>
                <a:ext cx="3866636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−0.8258+0.2859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𝑑𝑒𝑛𝑠𝑖𝑡𝑦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−0.8258+0.2859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𝑑𝑒𝑛𝑠𝑖𝑡𝑦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823A71-9691-FE48-B4B4-4B0B2C495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587" y="4672468"/>
                <a:ext cx="3866636" cy="572273"/>
              </a:xfrm>
              <a:prstGeom prst="rect">
                <a:avLst/>
              </a:prstGeom>
              <a:blipFill>
                <a:blip r:embed="rId5"/>
                <a:stretch>
                  <a:fillRect l="-654" r="-32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626E52D-20D7-BF41-B24A-AA5E81233D51}"/>
              </a:ext>
            </a:extLst>
          </p:cNvPr>
          <p:cNvSpPr txBox="1"/>
          <p:nvPr/>
        </p:nvSpPr>
        <p:spPr>
          <a:xfrm>
            <a:off x="7261654" y="2074791"/>
            <a:ext cx="104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" pitchFamily="2" charset="0"/>
              </a:rPr>
              <a:t>p = 0.004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7E83C-AC30-D74C-9476-3B1BFF06AC86}"/>
              </a:ext>
            </a:extLst>
          </p:cNvPr>
          <p:cNvSpPr txBox="1"/>
          <p:nvPr/>
        </p:nvSpPr>
        <p:spPr>
          <a:xfrm>
            <a:off x="9067226" y="528335"/>
            <a:ext cx="2508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(makes </a:t>
            </a:r>
            <a:r>
              <a:rPr lang="en-US" dirty="0" err="1">
                <a:latin typeface="Helvetica" pitchFamily="2" charset="0"/>
              </a:rPr>
              <a:t>Ev</a:t>
            </a:r>
            <a:r>
              <a:rPr lang="en-US" dirty="0">
                <a:latin typeface="Helvetica" pitchFamily="2" charset="0"/>
              </a:rPr>
              <a:t> population explode in simulation)</a:t>
            </a:r>
          </a:p>
        </p:txBody>
      </p:sp>
    </p:spTree>
    <p:extLst>
      <p:ext uri="{BB962C8B-B14F-4D97-AF65-F5344CB8AC3E}">
        <p14:creationId xmlns:p14="http://schemas.microsoft.com/office/powerpoint/2010/main" val="235974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B4977-DF29-3D45-8508-8A4AA866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395" y="373277"/>
            <a:ext cx="5988392" cy="5988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46402-61EC-364A-9970-E904B6F6723E}"/>
              </a:ext>
            </a:extLst>
          </p:cNvPr>
          <p:cNvSpPr txBox="1"/>
          <p:nvPr/>
        </p:nvSpPr>
        <p:spPr>
          <a:xfrm>
            <a:off x="544213" y="543698"/>
            <a:ext cx="42131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pitchFamily="2" charset="0"/>
              </a:rPr>
              <a:t>Future model expansion: Fungicide and soil moisture affect </a:t>
            </a:r>
            <a:r>
              <a:rPr lang="en-US" sz="2600" dirty="0" err="1">
                <a:latin typeface="Helvetica" pitchFamily="2" charset="0"/>
              </a:rPr>
              <a:t>Mv</a:t>
            </a:r>
            <a:r>
              <a:rPr lang="en-US" sz="2600" dirty="0">
                <a:latin typeface="Helvetica" pitchFamily="2" charset="0"/>
              </a:rPr>
              <a:t> survival</a:t>
            </a:r>
          </a:p>
        </p:txBody>
      </p:sp>
    </p:spTree>
    <p:extLst>
      <p:ext uri="{BB962C8B-B14F-4D97-AF65-F5344CB8AC3E}">
        <p14:creationId xmlns:p14="http://schemas.microsoft.com/office/powerpoint/2010/main" val="424285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A1274-EFE7-CF41-814B-0BB7D58AE1A4}"/>
                  </a:ext>
                </a:extLst>
              </p:cNvPr>
              <p:cNvSpPr txBox="1"/>
              <p:nvPr/>
            </p:nvSpPr>
            <p:spPr>
              <a:xfrm>
                <a:off x="1732507" y="1565563"/>
                <a:ext cx="8726986" cy="1005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0A1274-EFE7-CF41-814B-0BB7D58AE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07" y="1565563"/>
                <a:ext cx="8726986" cy="1005403"/>
              </a:xfrm>
              <a:prstGeom prst="rect">
                <a:avLst/>
              </a:prstGeom>
              <a:blipFill>
                <a:blip r:embed="rId2"/>
                <a:stretch>
                  <a:fillRect l="-1306" t="-1250" b="-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A9A5AEA7-06D6-7F4D-B34A-76EEF4FFDCF4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5437444" cy="5302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3000" dirty="0"/>
              <a:t>Seed production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978203-CDA7-C94E-97E5-5B70512A0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4284"/>
              </p:ext>
            </p:extLst>
          </p:nvPr>
        </p:nvGraphicFramePr>
        <p:xfrm>
          <a:off x="2032000" y="4520322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21415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251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21628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18495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6889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Species j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5460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Species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Mv</a:t>
                      </a:r>
                      <a:r>
                        <a:rPr lang="en-US" dirty="0"/>
                        <a:t>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</a:t>
                      </a:r>
                      <a:r>
                        <a:rPr lang="en-US" dirty="0"/>
                        <a:t> seedling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</a:t>
                      </a:r>
                      <a:r>
                        <a:rPr lang="en-US" dirty="0"/>
                        <a:t> adult (p)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96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Mv</a:t>
                      </a:r>
                      <a:r>
                        <a:rPr lang="en-US" dirty="0"/>
                        <a:t>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49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</a:t>
                      </a:r>
                      <a:r>
                        <a:rPr lang="en-US" dirty="0"/>
                        <a:t> seedling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 x 𝛼</a:t>
                      </a:r>
                      <a:r>
                        <a:rPr lang="en-US" baseline="-25000" dirty="0"/>
                        <a:t>pp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39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</a:t>
                      </a:r>
                      <a:r>
                        <a:rPr lang="en-US" dirty="0"/>
                        <a:t> adult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0286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BCEA9B9-9F82-DA4A-AC1E-E325486E1023}"/>
              </a:ext>
            </a:extLst>
          </p:cNvPr>
          <p:cNvSpPr txBox="1">
            <a:spLocks/>
          </p:cNvSpPr>
          <p:nvPr/>
        </p:nvSpPr>
        <p:spPr>
          <a:xfrm>
            <a:off x="3377278" y="3834713"/>
            <a:ext cx="5437444" cy="5302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/>
              <a:t>Current 𝛼 assumptions:</a:t>
            </a:r>
          </a:p>
        </p:txBody>
      </p:sp>
    </p:spTree>
    <p:extLst>
      <p:ext uri="{BB962C8B-B14F-4D97-AF65-F5344CB8AC3E}">
        <p14:creationId xmlns:p14="http://schemas.microsoft.com/office/powerpoint/2010/main" val="273146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1423</Words>
  <Application>Microsoft Macintosh PowerPoint</Application>
  <PresentationFormat>Widescreen</PresentationFormat>
  <Paragraphs>227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Baseline germination rates from field experiment</vt:lpstr>
      <vt:lpstr>Competition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Kendig</dc:creator>
  <cp:lastModifiedBy>Amy Kendig</cp:lastModifiedBy>
  <cp:revision>32</cp:revision>
  <dcterms:created xsi:type="dcterms:W3CDTF">2018-12-19T22:21:13Z</dcterms:created>
  <dcterms:modified xsi:type="dcterms:W3CDTF">2019-01-11T18:39:30Z</dcterms:modified>
</cp:coreProperties>
</file>