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94" r:id="rId2"/>
    <p:sldId id="295" r:id="rId3"/>
    <p:sldId id="285" r:id="rId4"/>
    <p:sldId id="289" r:id="rId5"/>
    <p:sldId id="286" r:id="rId6"/>
    <p:sldId id="290" r:id="rId7"/>
    <p:sldId id="293" r:id="rId8"/>
    <p:sldId id="296" r:id="rId9"/>
    <p:sldId id="267" r:id="rId10"/>
    <p:sldId id="261" r:id="rId11"/>
    <p:sldId id="292" r:id="rId12"/>
    <p:sldId id="291" r:id="rId13"/>
    <p:sldId id="279" r:id="rId14"/>
    <p:sldId id="269" r:id="rId15"/>
    <p:sldId id="287" r:id="rId16"/>
    <p:sldId id="288" r:id="rId17"/>
    <p:sldId id="272" r:id="rId18"/>
    <p:sldId id="276" r:id="rId19"/>
    <p:sldId id="277" r:id="rId20"/>
    <p:sldId id="280" r:id="rId21"/>
    <p:sldId id="281" r:id="rId22"/>
    <p:sldId id="282"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91388"/>
  </p:normalViewPr>
  <p:slideViewPr>
    <p:cSldViewPr snapToGrid="0" snapToObjects="1">
      <p:cViewPr varScale="1">
        <p:scale>
          <a:sx n="83" d="100"/>
          <a:sy n="83" d="100"/>
        </p:scale>
        <p:origin x="208" y="424"/>
      </p:cViewPr>
      <p:guideLst/>
    </p:cSldViewPr>
  </p:slideViewPr>
  <p:notesTextViewPr>
    <p:cViewPr>
      <p:scale>
        <a:sx n="1" d="1"/>
        <a:sy n="1" d="1"/>
      </p:scale>
      <p:origin x="0" y="0"/>
    </p:cViewPr>
  </p:notesTextViewPr>
  <p:notesViewPr>
    <p:cSldViewPr snapToGrid="0" snapToObjects="1" showGuides="1">
      <p:cViewPr varScale="1">
        <p:scale>
          <a:sx n="100" d="100"/>
          <a:sy n="100" d="100"/>
        </p:scale>
        <p:origin x="205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FE759-3097-7547-B0DF-49F6652B79AE}"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10ACA-FEA4-174F-8D24-4080D6924832}" type="slidenum">
              <a:rPr lang="en-US" smtClean="0"/>
              <a:t>‹#›</a:t>
            </a:fld>
            <a:endParaRPr lang="en-US"/>
          </a:p>
        </p:txBody>
      </p:sp>
    </p:spTree>
    <p:extLst>
      <p:ext uri="{BB962C8B-B14F-4D97-AF65-F5344CB8AC3E}">
        <p14:creationId xmlns:p14="http://schemas.microsoft.com/office/powerpoint/2010/main" val="309257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with Chris and/or Luke to get raw data and figure out how to convert it to needed values. </a:t>
            </a:r>
          </a:p>
          <a:p>
            <a:r>
              <a:rPr lang="en-US" dirty="0"/>
              <a:t>Probably divide by 9 instead of 20</a:t>
            </a:r>
          </a:p>
        </p:txBody>
      </p:sp>
      <p:sp>
        <p:nvSpPr>
          <p:cNvPr id="4" name="Slide Number Placeholder 3"/>
          <p:cNvSpPr>
            <a:spLocks noGrp="1"/>
          </p:cNvSpPr>
          <p:nvPr>
            <p:ph type="sldNum" sz="quarter" idx="5"/>
          </p:nvPr>
        </p:nvSpPr>
        <p:spPr/>
        <p:txBody>
          <a:bodyPr/>
          <a:lstStyle/>
          <a:p>
            <a:fld id="{1D710ACA-FEA4-174F-8D24-4080D6924832}" type="slidenum">
              <a:rPr lang="en-US" smtClean="0"/>
              <a:t>4</a:t>
            </a:fld>
            <a:endParaRPr lang="en-US"/>
          </a:p>
        </p:txBody>
      </p:sp>
    </p:spTree>
    <p:extLst>
      <p:ext uri="{BB962C8B-B14F-4D97-AF65-F5344CB8AC3E}">
        <p14:creationId xmlns:p14="http://schemas.microsoft.com/office/powerpoint/2010/main" val="191646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alternative values in literature for greenhouse pots – </a:t>
            </a:r>
            <a:r>
              <a:rPr lang="en-US"/>
              <a:t>smaller biomass</a:t>
            </a:r>
          </a:p>
        </p:txBody>
      </p:sp>
      <p:sp>
        <p:nvSpPr>
          <p:cNvPr id="4" name="Slide Number Placeholder 3"/>
          <p:cNvSpPr>
            <a:spLocks noGrp="1"/>
          </p:cNvSpPr>
          <p:nvPr>
            <p:ph type="sldNum" sz="quarter" idx="5"/>
          </p:nvPr>
        </p:nvSpPr>
        <p:spPr/>
        <p:txBody>
          <a:bodyPr/>
          <a:lstStyle/>
          <a:p>
            <a:fld id="{1D710ACA-FEA4-174F-8D24-4080D6924832}" type="slidenum">
              <a:rPr lang="en-US" smtClean="0"/>
              <a:t>6</a:t>
            </a:fld>
            <a:endParaRPr lang="en-US"/>
          </a:p>
        </p:txBody>
      </p:sp>
    </p:spTree>
    <p:extLst>
      <p:ext uri="{BB962C8B-B14F-4D97-AF65-F5344CB8AC3E}">
        <p14:creationId xmlns:p14="http://schemas.microsoft.com/office/powerpoint/2010/main" val="2839726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Connelly and </a:t>
            </a:r>
            <a:r>
              <a:rPr lang="en-US" dirty="0" err="1"/>
              <a:t>Orrock</a:t>
            </a:r>
            <a:r>
              <a:rPr lang="en-US" dirty="0"/>
              <a:t> 2015, seed pathogens killed 21.4% of Elymus seeds (short term lab study)</a:t>
            </a:r>
          </a:p>
        </p:txBody>
      </p:sp>
      <p:sp>
        <p:nvSpPr>
          <p:cNvPr id="4" name="Slide Number Placeholder 3"/>
          <p:cNvSpPr>
            <a:spLocks noGrp="1"/>
          </p:cNvSpPr>
          <p:nvPr>
            <p:ph type="sldNum" sz="quarter" idx="5"/>
          </p:nvPr>
        </p:nvSpPr>
        <p:spPr/>
        <p:txBody>
          <a:bodyPr/>
          <a:lstStyle/>
          <a:p>
            <a:fld id="{1D710ACA-FEA4-174F-8D24-4080D6924832}" type="slidenum">
              <a:rPr lang="en-US" smtClean="0"/>
              <a:t>8</a:t>
            </a:fld>
            <a:endParaRPr lang="en-US"/>
          </a:p>
        </p:txBody>
      </p:sp>
    </p:spTree>
    <p:extLst>
      <p:ext uri="{BB962C8B-B14F-4D97-AF65-F5344CB8AC3E}">
        <p14:creationId xmlns:p14="http://schemas.microsoft.com/office/powerpoint/2010/main" val="393604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Law and Watkinson for equations – need to alter competition coefficients because of </a:t>
            </a:r>
            <a:r>
              <a:rPr lang="en-US"/>
              <a:t>different equations?</a:t>
            </a:r>
          </a:p>
        </p:txBody>
      </p:sp>
      <p:sp>
        <p:nvSpPr>
          <p:cNvPr id="4" name="Slide Number Placeholder 3"/>
          <p:cNvSpPr>
            <a:spLocks noGrp="1"/>
          </p:cNvSpPr>
          <p:nvPr>
            <p:ph type="sldNum" sz="quarter" idx="5"/>
          </p:nvPr>
        </p:nvSpPr>
        <p:spPr/>
        <p:txBody>
          <a:bodyPr/>
          <a:lstStyle/>
          <a:p>
            <a:fld id="{1D710ACA-FEA4-174F-8D24-4080D6924832}" type="slidenum">
              <a:rPr lang="en-US" smtClean="0"/>
              <a:t>13</a:t>
            </a:fld>
            <a:endParaRPr lang="en-US"/>
          </a:p>
        </p:txBody>
      </p:sp>
    </p:spTree>
    <p:extLst>
      <p:ext uri="{BB962C8B-B14F-4D97-AF65-F5344CB8AC3E}">
        <p14:creationId xmlns:p14="http://schemas.microsoft.com/office/powerpoint/2010/main" val="395314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biomass from seed production to a decay rate for the litter so that the litter keeps adding on</a:t>
            </a:r>
          </a:p>
        </p:txBody>
      </p:sp>
      <p:sp>
        <p:nvSpPr>
          <p:cNvPr id="4" name="Slide Number Placeholder 3"/>
          <p:cNvSpPr>
            <a:spLocks noGrp="1"/>
          </p:cNvSpPr>
          <p:nvPr>
            <p:ph type="sldNum" sz="quarter" idx="5"/>
          </p:nvPr>
        </p:nvSpPr>
        <p:spPr/>
        <p:txBody>
          <a:bodyPr/>
          <a:lstStyle/>
          <a:p>
            <a:fld id="{1D710ACA-FEA4-174F-8D24-4080D6924832}" type="slidenum">
              <a:rPr lang="en-US" smtClean="0"/>
              <a:t>17</a:t>
            </a:fld>
            <a:endParaRPr lang="en-US"/>
          </a:p>
        </p:txBody>
      </p:sp>
    </p:spTree>
    <p:extLst>
      <p:ext uri="{BB962C8B-B14F-4D97-AF65-F5344CB8AC3E}">
        <p14:creationId xmlns:p14="http://schemas.microsoft.com/office/powerpoint/2010/main" val="31278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account for the fact that total leaf area might decrease with infected plants</a:t>
            </a:r>
          </a:p>
        </p:txBody>
      </p:sp>
      <p:sp>
        <p:nvSpPr>
          <p:cNvPr id="4" name="Slide Number Placeholder 3"/>
          <p:cNvSpPr>
            <a:spLocks noGrp="1"/>
          </p:cNvSpPr>
          <p:nvPr>
            <p:ph type="sldNum" sz="quarter" idx="5"/>
          </p:nvPr>
        </p:nvSpPr>
        <p:spPr/>
        <p:txBody>
          <a:bodyPr/>
          <a:lstStyle/>
          <a:p>
            <a:fld id="{1D710ACA-FEA4-174F-8D24-4080D6924832}" type="slidenum">
              <a:rPr lang="en-US" smtClean="0"/>
              <a:t>19</a:t>
            </a:fld>
            <a:endParaRPr lang="en-US"/>
          </a:p>
        </p:txBody>
      </p:sp>
    </p:spTree>
    <p:extLst>
      <p:ext uri="{BB962C8B-B14F-4D97-AF65-F5344CB8AC3E}">
        <p14:creationId xmlns:p14="http://schemas.microsoft.com/office/powerpoint/2010/main" val="211119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how long seeds are staying in the seedbank in simulations (shouldn’t be too long)</a:t>
            </a:r>
          </a:p>
          <a:p>
            <a:r>
              <a:rPr lang="en-US" dirty="0"/>
              <a:t>Luke knows Cynthia – can ask for raw data if needed</a:t>
            </a:r>
          </a:p>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23</a:t>
            </a:fld>
            <a:endParaRPr lang="en-US"/>
          </a:p>
        </p:txBody>
      </p:sp>
    </p:spTree>
    <p:extLst>
      <p:ext uri="{BB962C8B-B14F-4D97-AF65-F5344CB8AC3E}">
        <p14:creationId xmlns:p14="http://schemas.microsoft.com/office/powerpoint/2010/main" val="138595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8E-7776-FE4E-94C9-215B24FE1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04B6D-43B1-5947-B72E-A6EBFF98E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C96C-96F5-324E-B5BC-67FB14AD034A}"/>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5" name="Footer Placeholder 4">
            <a:extLst>
              <a:ext uri="{FF2B5EF4-FFF2-40B4-BE49-F238E27FC236}">
                <a16:creationId xmlns:a16="http://schemas.microsoft.com/office/drawing/2014/main" id="{E15EC098-EFB5-4542-BC95-EBC3CD90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96BEC-E834-F14F-A44E-91244369243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51562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3CA-65BC-BE42-B620-F484FD4C9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5FD66-56D4-D24C-8061-771400106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5BD19-0130-D54C-BF01-96E546A0EE1E}"/>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5" name="Footer Placeholder 4">
            <a:extLst>
              <a:ext uri="{FF2B5EF4-FFF2-40B4-BE49-F238E27FC236}">
                <a16:creationId xmlns:a16="http://schemas.microsoft.com/office/drawing/2014/main" id="{9B1201AD-781E-2145-B4A9-A30C22AE9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7167-2009-D14C-8ECC-6F4815E9762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4425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FB7A9-8111-0B4B-B0F3-7F6416F20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A47F0-D4C1-D746-912F-9041BB432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BD07A-313B-3541-B3E0-89A0122BDF1D}"/>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5" name="Footer Placeholder 4">
            <a:extLst>
              <a:ext uri="{FF2B5EF4-FFF2-40B4-BE49-F238E27FC236}">
                <a16:creationId xmlns:a16="http://schemas.microsoft.com/office/drawing/2014/main" id="{2DE7173F-8805-2F4D-A93E-747C1C2C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1DC82-0702-E242-9236-F0D8C526C1C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27611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52D-73D9-1B4B-8B10-13E286CE3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9E38-1A2F-E146-9E6A-81D41AA6C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A016-36A5-E942-AC97-19C0A9E762B0}"/>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5" name="Footer Placeholder 4">
            <a:extLst>
              <a:ext uri="{FF2B5EF4-FFF2-40B4-BE49-F238E27FC236}">
                <a16:creationId xmlns:a16="http://schemas.microsoft.com/office/drawing/2014/main" id="{D97CD848-EF7C-0341-B0B9-6C83EA34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45C5-C42D-B84E-B8B4-7B44F9C525A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3366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2B09-A264-744F-AC79-814621A3A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39C01-9954-FD43-A4D0-A2E855CEA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264675-C936-ED4F-8C3D-FBF87A6CDB6D}"/>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5" name="Footer Placeholder 4">
            <a:extLst>
              <a:ext uri="{FF2B5EF4-FFF2-40B4-BE49-F238E27FC236}">
                <a16:creationId xmlns:a16="http://schemas.microsoft.com/office/drawing/2014/main" id="{2CA0FB50-E802-0144-AE7C-BB32DBE3D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25498-BFC8-6144-8F0B-07E3B3FFB433}"/>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42799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453-078B-8F4A-9583-880B819C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5DA11-387C-0C47-B859-58A32AE144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383FD-2838-1A4E-ADA7-0F8EA41A3A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C6D1E-3C88-6247-92BB-77AE0EB7B41F}"/>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6" name="Footer Placeholder 5">
            <a:extLst>
              <a:ext uri="{FF2B5EF4-FFF2-40B4-BE49-F238E27FC236}">
                <a16:creationId xmlns:a16="http://schemas.microsoft.com/office/drawing/2014/main" id="{EA7A4D64-E729-BE4D-AA1C-F0E8CB704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3B20A-F560-0140-A466-0601E5997689}"/>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69606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6E8E-360D-BD49-977C-69BC2D4583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1AEB4-D1D6-ED4F-A133-A1E4555CE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04272-E065-6549-8663-1CD9A34E8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1DFCF-E133-A245-AE6D-1221BD399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794D3D-1F4F-914E-9157-F7FBF8901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3F9A3-FFC2-7742-83EB-FADDAA55A3F2}"/>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8" name="Footer Placeholder 7">
            <a:extLst>
              <a:ext uri="{FF2B5EF4-FFF2-40B4-BE49-F238E27FC236}">
                <a16:creationId xmlns:a16="http://schemas.microsoft.com/office/drawing/2014/main" id="{58AE3DB3-36C0-9D4E-8BC8-2E754FF0D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D4634-2E92-C44F-822B-837EB0373CFE}"/>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088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EFF-0A03-A24A-AEFF-D3E791B59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582E5-DAAC-AC4D-B0BF-EEF7EE10A716}"/>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4" name="Footer Placeholder 3">
            <a:extLst>
              <a:ext uri="{FF2B5EF4-FFF2-40B4-BE49-F238E27FC236}">
                <a16:creationId xmlns:a16="http://schemas.microsoft.com/office/drawing/2014/main" id="{9B38A8F2-1A1E-1E41-A65A-C8FC9647D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40927-4E1D-024B-A75B-15EF67E8E238}"/>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1602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3F807-9C8A-1A44-95D0-993461A6F584}"/>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3" name="Footer Placeholder 2">
            <a:extLst>
              <a:ext uri="{FF2B5EF4-FFF2-40B4-BE49-F238E27FC236}">
                <a16:creationId xmlns:a16="http://schemas.microsoft.com/office/drawing/2014/main" id="{19872837-58A2-2D42-A6C7-A0EBFD54C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5D4-4D2D-1F49-8D88-12186B1B6DD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8261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7554-2E6D-8A41-AAF5-7E7E1A394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E9796-88C7-5447-B890-E4CC7770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31D315-CAA0-5349-AFA3-3A46F32D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4C6739-8520-2E42-942C-DAE33F4FF234}"/>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6" name="Footer Placeholder 5">
            <a:extLst>
              <a:ext uri="{FF2B5EF4-FFF2-40B4-BE49-F238E27FC236}">
                <a16:creationId xmlns:a16="http://schemas.microsoft.com/office/drawing/2014/main" id="{51290458-6577-FC44-9506-A29C4FCBE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73BDB-56E8-AE48-8EE4-5CAC3F5421F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350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009A-18CB-BB4C-9F7B-83B74E836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ECF6B-B8D1-3A45-BB68-54BF9099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2F0D8-4451-0240-9B19-E4DEA193A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84848B-1F1E-EB44-93F6-834E3B22E07B}"/>
              </a:ext>
            </a:extLst>
          </p:cNvPr>
          <p:cNvSpPr>
            <a:spLocks noGrp="1"/>
          </p:cNvSpPr>
          <p:nvPr>
            <p:ph type="dt" sz="half" idx="10"/>
          </p:nvPr>
        </p:nvSpPr>
        <p:spPr/>
        <p:txBody>
          <a:bodyPr/>
          <a:lstStyle/>
          <a:p>
            <a:fld id="{397DFE9D-92A4-4B4C-9416-DA485541F77B}" type="datetimeFigureOut">
              <a:rPr lang="en-US" smtClean="0"/>
              <a:t>12/4/19</a:t>
            </a:fld>
            <a:endParaRPr lang="en-US"/>
          </a:p>
        </p:txBody>
      </p:sp>
      <p:sp>
        <p:nvSpPr>
          <p:cNvPr id="6" name="Footer Placeholder 5">
            <a:extLst>
              <a:ext uri="{FF2B5EF4-FFF2-40B4-BE49-F238E27FC236}">
                <a16:creationId xmlns:a16="http://schemas.microsoft.com/office/drawing/2014/main" id="{705E5C53-343B-3047-AB6C-0D7F2A3C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96B7C-09A6-7245-B6DC-1D29398D7907}"/>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9371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BED9B-F451-B041-BEDE-B516C8804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D8EBA4D-E1AE-DF48-A413-8B6E04360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7E7A11-D987-EA4A-82C4-357FB5AF8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FE9D-92A4-4B4C-9416-DA485541F77B}" type="datetimeFigureOut">
              <a:rPr lang="en-US" smtClean="0"/>
              <a:t>12/4/19</a:t>
            </a:fld>
            <a:endParaRPr lang="en-US"/>
          </a:p>
        </p:txBody>
      </p:sp>
      <p:sp>
        <p:nvSpPr>
          <p:cNvPr id="5" name="Footer Placeholder 4">
            <a:extLst>
              <a:ext uri="{FF2B5EF4-FFF2-40B4-BE49-F238E27FC236}">
                <a16:creationId xmlns:a16="http://schemas.microsoft.com/office/drawing/2014/main" id="{F3F6D881-8A67-0443-AF52-F42B52A59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88BEA-0499-8A42-9800-1256DD343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833C3-5FC3-234D-B59F-A4A83890CD76}" type="slidenum">
              <a:rPr lang="en-US" smtClean="0"/>
              <a:t>‹#›</a:t>
            </a:fld>
            <a:endParaRPr lang="en-US"/>
          </a:p>
        </p:txBody>
      </p:sp>
    </p:spTree>
    <p:extLst>
      <p:ext uri="{BB962C8B-B14F-4D97-AF65-F5344CB8AC3E}">
        <p14:creationId xmlns:p14="http://schemas.microsoft.com/office/powerpoint/2010/main" val="26749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4A44F66B-FCAF-C14C-9858-07DD3794DD5F}"/>
              </a:ext>
            </a:extLst>
          </p:cNvPr>
          <p:cNvPicPr>
            <a:picLocks noChangeAspect="1"/>
          </p:cNvPicPr>
          <p:nvPr/>
        </p:nvPicPr>
        <p:blipFill rotWithShape="1">
          <a:blip r:embed="rId2"/>
          <a:srcRect l="2458" t="8173"/>
          <a:stretch/>
        </p:blipFill>
        <p:spPr>
          <a:xfrm>
            <a:off x="1302544" y="0"/>
            <a:ext cx="9586912" cy="2244301"/>
          </a:xfrm>
          <a:prstGeom prst="rect">
            <a:avLst/>
          </a:prstGeom>
        </p:spPr>
      </p:pic>
      <p:sp>
        <p:nvSpPr>
          <p:cNvPr id="12" name="TextBox 11">
            <a:extLst>
              <a:ext uri="{FF2B5EF4-FFF2-40B4-BE49-F238E27FC236}">
                <a16:creationId xmlns:a16="http://schemas.microsoft.com/office/drawing/2014/main" id="{D7C7E8F4-A42D-F542-BE46-6BF316C542D9}"/>
              </a:ext>
            </a:extLst>
          </p:cNvPr>
          <p:cNvSpPr txBox="1"/>
          <p:nvPr/>
        </p:nvSpPr>
        <p:spPr>
          <a:xfrm>
            <a:off x="128587" y="2568356"/>
            <a:ext cx="10129838" cy="449353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itchFamily="2" charset="0"/>
              </a:rPr>
              <a:t>Collected seeds in early December 2010</a:t>
            </a:r>
          </a:p>
          <a:p>
            <a:pPr marL="342900" indent="-342900">
              <a:buFont typeface="Arial" panose="020B0604020202020204" pitchFamily="34" charset="0"/>
              <a:buChar char="•"/>
            </a:pPr>
            <a:r>
              <a:rPr lang="en-US" sz="2200" dirty="0">
                <a:latin typeface="Helvetica" pitchFamily="2" charset="0"/>
              </a:rPr>
              <a:t>Put them in nylon mesh bags and buried them in mid-December 2010</a:t>
            </a:r>
          </a:p>
          <a:p>
            <a:pPr marL="800100" lvl="1" indent="-342900">
              <a:buFont typeface="Arial" panose="020B0604020202020204" pitchFamily="34" charset="0"/>
              <a:buChar char="•"/>
            </a:pPr>
            <a:r>
              <a:rPr lang="en-US" sz="2200" dirty="0">
                <a:latin typeface="Helvetica" pitchFamily="2" charset="0"/>
              </a:rPr>
              <a:t>100 seeds/bag</a:t>
            </a:r>
          </a:p>
          <a:p>
            <a:pPr marL="800100" lvl="1" indent="-342900">
              <a:buFont typeface="Arial" panose="020B0604020202020204" pitchFamily="34" charset="0"/>
              <a:buChar char="•"/>
            </a:pPr>
            <a:r>
              <a:rPr lang="en-US" sz="2200" dirty="0">
                <a:latin typeface="Helvetica" pitchFamily="2" charset="0"/>
              </a:rPr>
              <a:t>12 bags/site (one for each collection time)</a:t>
            </a:r>
          </a:p>
          <a:p>
            <a:pPr marL="800100" lvl="1" indent="-342900">
              <a:buFont typeface="Arial" panose="020B0604020202020204" pitchFamily="34" charset="0"/>
              <a:buChar char="•"/>
            </a:pPr>
            <a:r>
              <a:rPr lang="en-US" sz="2200" dirty="0">
                <a:latin typeface="Helvetica" pitchFamily="2" charset="0"/>
              </a:rPr>
              <a:t>10 sites</a:t>
            </a:r>
          </a:p>
          <a:p>
            <a:pPr marL="342900" indent="-342900">
              <a:buFont typeface="Arial" panose="020B0604020202020204" pitchFamily="34" charset="0"/>
              <a:buChar char="•"/>
            </a:pPr>
            <a:r>
              <a:rPr lang="en-US" sz="2200" dirty="0">
                <a:latin typeface="Helvetica" pitchFamily="2" charset="0"/>
              </a:rPr>
              <a:t>Germination test on lab bench</a:t>
            </a:r>
          </a:p>
          <a:p>
            <a:pPr marL="342900" indent="-342900">
              <a:buFont typeface="Arial" panose="020B0604020202020204" pitchFamily="34" charset="0"/>
              <a:buChar char="•"/>
            </a:pPr>
            <a:r>
              <a:rPr lang="en-US" sz="2200" dirty="0">
                <a:latin typeface="Helvetica" pitchFamily="2" charset="0"/>
              </a:rPr>
              <a:t>Visually tested non-germinated seeds for viability</a:t>
            </a:r>
          </a:p>
          <a:p>
            <a:pPr marL="800100" lvl="1" indent="-342900">
              <a:buFont typeface="Arial" panose="020B0604020202020204" pitchFamily="34" charset="0"/>
              <a:buChar char="•"/>
            </a:pPr>
            <a:r>
              <a:rPr lang="en-US" sz="2200" dirty="0">
                <a:latin typeface="Helvetica" pitchFamily="2" charset="0"/>
              </a:rPr>
              <a:t>Visual test consistent with tetrazolium</a:t>
            </a:r>
          </a:p>
          <a:p>
            <a:pPr marL="342900" indent="-342900">
              <a:buFont typeface="Arial" panose="020B0604020202020204" pitchFamily="34" charset="0"/>
              <a:buChar char="•"/>
            </a:pPr>
            <a:r>
              <a:rPr lang="en-US" sz="2200" dirty="0">
                <a:latin typeface="Helvetica" pitchFamily="2" charset="0"/>
              </a:rPr>
              <a:t>Only report total survival (germinated + non-germinated, but viable) and the proportion of surviving seeds that germinated</a:t>
            </a:r>
          </a:p>
          <a:p>
            <a:pPr marL="342900" indent="-342900">
              <a:buFont typeface="Arial" panose="020B0604020202020204" pitchFamily="34" charset="0"/>
              <a:buChar char="•"/>
            </a:pPr>
            <a:r>
              <a:rPr lang="en-US" sz="2200" dirty="0">
                <a:latin typeface="Helvetica" pitchFamily="2" charset="0"/>
              </a:rPr>
              <a:t>Using April 2011 values</a:t>
            </a:r>
          </a:p>
          <a:p>
            <a:pPr marL="342900" indent="-342900">
              <a:buFont typeface="Arial" panose="020B0604020202020204" pitchFamily="34" charset="0"/>
              <a:buChar char="•"/>
            </a:pPr>
            <a:endParaRPr lang="en-US" sz="2200" dirty="0">
              <a:latin typeface="Helvetica" pitchFamily="2" charset="0"/>
            </a:endParaRPr>
          </a:p>
          <a:p>
            <a:pPr marL="342900" indent="-342900">
              <a:buFont typeface="Arial" panose="020B0604020202020204" pitchFamily="34" charset="0"/>
              <a:buChar char="•"/>
            </a:pPr>
            <a:endParaRPr lang="en-US" sz="2200" dirty="0">
              <a:latin typeface="Helvetica" pitchFamily="2" charset="0"/>
            </a:endParaRPr>
          </a:p>
        </p:txBody>
      </p:sp>
      <p:sp>
        <p:nvSpPr>
          <p:cNvPr id="14" name="Rectangle 13">
            <a:extLst>
              <a:ext uri="{FF2B5EF4-FFF2-40B4-BE49-F238E27FC236}">
                <a16:creationId xmlns:a16="http://schemas.microsoft.com/office/drawing/2014/main" id="{A6E645F4-EFD4-1D4D-9956-39B00BE25FEF}"/>
              </a:ext>
            </a:extLst>
          </p:cNvPr>
          <p:cNvSpPr/>
          <p:nvPr/>
        </p:nvSpPr>
        <p:spPr>
          <a:xfrm>
            <a:off x="9278223" y="3721148"/>
            <a:ext cx="2548968" cy="892552"/>
          </a:xfrm>
          <a:prstGeom prst="rect">
            <a:avLst/>
          </a:prstGeom>
        </p:spPr>
        <p:txBody>
          <a:bodyPr wrap="none">
            <a:spAutoFit/>
          </a:bodyPr>
          <a:lstStyle/>
          <a:p>
            <a:r>
              <a:rPr lang="en-US" sz="2600" b="1" dirty="0" err="1">
                <a:latin typeface="Helvetica" pitchFamily="2" charset="0"/>
              </a:rPr>
              <a:t>g</a:t>
            </a:r>
            <a:r>
              <a:rPr lang="en-US" sz="2600" b="1" baseline="-25000" dirty="0" err="1">
                <a:latin typeface="Helvetica" pitchFamily="2" charset="0"/>
              </a:rPr>
              <a:t>A</a:t>
            </a:r>
            <a:r>
              <a:rPr lang="en-US" sz="2600" b="1" dirty="0">
                <a:latin typeface="Helvetica" pitchFamily="2" charset="0"/>
              </a:rPr>
              <a:t> = 0.32 year</a:t>
            </a:r>
            <a:r>
              <a:rPr lang="en-US" sz="2600" b="1" baseline="30000" dirty="0">
                <a:latin typeface="Helvetica" pitchFamily="2" charset="0"/>
              </a:rPr>
              <a:t>-1</a:t>
            </a:r>
            <a:endParaRPr lang="en-US" sz="2600" b="1" dirty="0">
              <a:latin typeface="Helvetica" pitchFamily="2" charset="0"/>
            </a:endParaRPr>
          </a:p>
          <a:p>
            <a:r>
              <a:rPr lang="en-US" sz="2600" b="1" dirty="0" err="1">
                <a:latin typeface="Helvetica" pitchFamily="2" charset="0"/>
              </a:rPr>
              <a:t>s</a:t>
            </a:r>
            <a:r>
              <a:rPr lang="en-US" sz="2600" b="1" baseline="-25000" dirty="0" err="1">
                <a:latin typeface="Helvetica" pitchFamily="2" charset="0"/>
              </a:rPr>
              <a:t>A</a:t>
            </a:r>
            <a:r>
              <a:rPr lang="en-US" sz="2600" b="1" dirty="0">
                <a:latin typeface="Helvetica" pitchFamily="2" charset="0"/>
              </a:rPr>
              <a:t> = 0.12 year</a:t>
            </a:r>
            <a:r>
              <a:rPr lang="en-US" sz="2600" b="1" baseline="30000" dirty="0">
                <a:latin typeface="Helvetica" pitchFamily="2" charset="0"/>
              </a:rPr>
              <a:t>-1</a:t>
            </a:r>
            <a:endParaRPr lang="en-US" sz="2600" b="1" dirty="0">
              <a:latin typeface="Helvetica" pitchFamily="2" charset="0"/>
            </a:endParaRPr>
          </a:p>
        </p:txBody>
      </p:sp>
    </p:spTree>
    <p:extLst>
      <p:ext uri="{BB962C8B-B14F-4D97-AF65-F5344CB8AC3E}">
        <p14:creationId xmlns:p14="http://schemas.microsoft.com/office/powerpoint/2010/main" val="233495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6D8D-A209-594D-88B3-F50FD833CBB6}"/>
              </a:ext>
            </a:extLst>
          </p:cNvPr>
          <p:cNvPicPr>
            <a:picLocks noChangeAspect="1"/>
          </p:cNvPicPr>
          <p:nvPr/>
        </p:nvPicPr>
        <p:blipFill rotWithShape="1">
          <a:blip r:embed="rId2"/>
          <a:srcRect l="12695" r="8399"/>
          <a:stretch/>
        </p:blipFill>
        <p:spPr>
          <a:xfrm>
            <a:off x="580767" y="0"/>
            <a:ext cx="6203092" cy="1384300"/>
          </a:xfrm>
          <a:prstGeom prst="rect">
            <a:avLst/>
          </a:prstGeom>
        </p:spPr>
      </p:pic>
      <p:sp>
        <p:nvSpPr>
          <p:cNvPr id="4" name="TextBox 3">
            <a:extLst>
              <a:ext uri="{FF2B5EF4-FFF2-40B4-BE49-F238E27FC236}">
                <a16:creationId xmlns:a16="http://schemas.microsoft.com/office/drawing/2014/main" id="{D59803B4-9E80-C344-9DF6-5603341F3BAB}"/>
              </a:ext>
            </a:extLst>
          </p:cNvPr>
          <p:cNvSpPr txBox="1"/>
          <p:nvPr/>
        </p:nvSpPr>
        <p:spPr>
          <a:xfrm>
            <a:off x="580767" y="1460500"/>
            <a:ext cx="2038865" cy="400110"/>
          </a:xfrm>
          <a:prstGeom prst="rect">
            <a:avLst/>
          </a:prstGeom>
          <a:noFill/>
        </p:spPr>
        <p:txBody>
          <a:bodyPr wrap="square" rtlCol="0">
            <a:spAutoFit/>
          </a:bodyPr>
          <a:lstStyle/>
          <a:p>
            <a:r>
              <a:rPr lang="en-US" sz="2000" i="1" dirty="0">
                <a:latin typeface="Helvetica" pitchFamily="2" charset="0"/>
              </a:rPr>
              <a:t>Weeds</a:t>
            </a:r>
            <a:r>
              <a:rPr lang="en-US" sz="2000" dirty="0">
                <a:latin typeface="Helvetica" pitchFamily="2" charset="0"/>
              </a:rPr>
              <a:t>, 1957</a:t>
            </a:r>
            <a:endParaRPr lang="en-US" sz="2000" i="1" dirty="0">
              <a:latin typeface="Helvetica" pitchFamily="2" charset="0"/>
            </a:endParaRPr>
          </a:p>
        </p:txBody>
      </p:sp>
      <p:pic>
        <p:nvPicPr>
          <p:cNvPr id="6" name="Picture 5">
            <a:extLst>
              <a:ext uri="{FF2B5EF4-FFF2-40B4-BE49-F238E27FC236}">
                <a16:creationId xmlns:a16="http://schemas.microsoft.com/office/drawing/2014/main" id="{052A95FE-59E4-A44D-BA49-6488A919B366}"/>
              </a:ext>
            </a:extLst>
          </p:cNvPr>
          <p:cNvPicPr>
            <a:picLocks noChangeAspect="1"/>
          </p:cNvPicPr>
          <p:nvPr/>
        </p:nvPicPr>
        <p:blipFill>
          <a:blip r:embed="rId3"/>
          <a:stretch>
            <a:fillRect/>
          </a:stretch>
        </p:blipFill>
        <p:spPr>
          <a:xfrm>
            <a:off x="3793524" y="1460500"/>
            <a:ext cx="8305800" cy="5397500"/>
          </a:xfrm>
          <a:prstGeom prst="rect">
            <a:avLst/>
          </a:prstGeom>
        </p:spPr>
      </p:pic>
      <p:sp>
        <p:nvSpPr>
          <p:cNvPr id="7" name="Rectangle 6">
            <a:extLst>
              <a:ext uri="{FF2B5EF4-FFF2-40B4-BE49-F238E27FC236}">
                <a16:creationId xmlns:a16="http://schemas.microsoft.com/office/drawing/2014/main" id="{77E08DB2-1C7F-A14E-A070-710F3F7AD07B}"/>
              </a:ext>
            </a:extLst>
          </p:cNvPr>
          <p:cNvSpPr/>
          <p:nvPr/>
        </p:nvSpPr>
        <p:spPr>
          <a:xfrm>
            <a:off x="3929448" y="6153665"/>
            <a:ext cx="6870357" cy="185351"/>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3815B9-C3D4-964A-BBE8-DE87C5F4E0B8}"/>
              </a:ext>
            </a:extLst>
          </p:cNvPr>
          <p:cNvSpPr txBox="1"/>
          <p:nvPr/>
        </p:nvSpPr>
        <p:spPr>
          <a:xfrm>
            <a:off x="359436" y="3013501"/>
            <a:ext cx="3126259" cy="1292662"/>
          </a:xfrm>
          <a:prstGeom prst="rect">
            <a:avLst/>
          </a:prstGeom>
          <a:noFill/>
        </p:spPr>
        <p:txBody>
          <a:bodyPr wrap="square" rtlCol="0">
            <a:spAutoFit/>
          </a:bodyPr>
          <a:lstStyle/>
          <a:p>
            <a:r>
              <a:rPr lang="en-US" sz="2600" dirty="0" err="1">
                <a:latin typeface="Helvetica" pitchFamily="2" charset="0"/>
              </a:rPr>
              <a:t>Ev</a:t>
            </a:r>
            <a:r>
              <a:rPr lang="en-US" sz="2600" dirty="0">
                <a:latin typeface="Helvetica" pitchFamily="2" charset="0"/>
              </a:rPr>
              <a:t> seed production by adults:</a:t>
            </a:r>
          </a:p>
          <a:p>
            <a:r>
              <a:rPr lang="en-US" sz="2600" b="1" i="1" dirty="0" err="1">
                <a:latin typeface="Helvetica" pitchFamily="2" charset="0"/>
              </a:rPr>
              <a:t>f</a:t>
            </a:r>
            <a:r>
              <a:rPr lang="en-US" sz="2600" b="1" i="1" baseline="-25000" dirty="0" err="1">
                <a:latin typeface="Helvetica" pitchFamily="2" charset="0"/>
              </a:rPr>
              <a:t>P</a:t>
            </a:r>
            <a:r>
              <a:rPr lang="en-US" sz="2600" b="1" dirty="0">
                <a:latin typeface="Helvetica" pitchFamily="2" charset="0"/>
              </a:rPr>
              <a:t> = 435</a:t>
            </a:r>
          </a:p>
        </p:txBody>
      </p:sp>
    </p:spTree>
    <p:extLst>
      <p:ext uri="{BB962C8B-B14F-4D97-AF65-F5344CB8AC3E}">
        <p14:creationId xmlns:p14="http://schemas.microsoft.com/office/powerpoint/2010/main" val="175392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713B34D-C193-3E42-9A1F-79047C8C600F}"/>
              </a:ext>
            </a:extLst>
          </p:cNvPr>
          <p:cNvPicPr>
            <a:picLocks noChangeAspect="1"/>
          </p:cNvPicPr>
          <p:nvPr/>
        </p:nvPicPr>
        <p:blipFill>
          <a:blip r:embed="rId2"/>
          <a:stretch>
            <a:fillRect/>
          </a:stretch>
        </p:blipFill>
        <p:spPr>
          <a:xfrm>
            <a:off x="0" y="0"/>
            <a:ext cx="9784080" cy="2687935"/>
          </a:xfrm>
          <a:prstGeom prst="rect">
            <a:avLst/>
          </a:prstGeom>
        </p:spPr>
      </p:pic>
      <p:sp>
        <p:nvSpPr>
          <p:cNvPr id="4" name="TextBox 3">
            <a:extLst>
              <a:ext uri="{FF2B5EF4-FFF2-40B4-BE49-F238E27FC236}">
                <a16:creationId xmlns:a16="http://schemas.microsoft.com/office/drawing/2014/main" id="{E038897E-CF92-A54C-AABF-5CDBC73DB0D2}"/>
              </a:ext>
            </a:extLst>
          </p:cNvPr>
          <p:cNvSpPr txBox="1"/>
          <p:nvPr/>
        </p:nvSpPr>
        <p:spPr>
          <a:xfrm>
            <a:off x="297455" y="3260993"/>
            <a:ext cx="11270256" cy="2646878"/>
          </a:xfrm>
          <a:prstGeom prst="rect">
            <a:avLst/>
          </a:prstGeom>
          <a:noFill/>
        </p:spPr>
        <p:txBody>
          <a:bodyPr wrap="square" rtlCol="0">
            <a:spAutoFit/>
          </a:bodyPr>
          <a:lstStyle/>
          <a:p>
            <a:r>
              <a:rPr lang="en-US" sz="2600" dirty="0" err="1">
                <a:latin typeface="Helvetica" pitchFamily="2" charset="0"/>
              </a:rPr>
              <a:t>Mv</a:t>
            </a:r>
            <a:r>
              <a:rPr lang="en-US" sz="2600" dirty="0">
                <a:latin typeface="Helvetica" pitchFamily="2" charset="0"/>
              </a:rPr>
              <a:t> response to competition:</a:t>
            </a:r>
          </a:p>
          <a:p>
            <a:r>
              <a:rPr lang="en-US" sz="2600" b="1" i="1" dirty="0">
                <a:latin typeface="Helvetica" pitchFamily="2" charset="0"/>
              </a:rPr>
              <a:t>𝛂</a:t>
            </a:r>
            <a:r>
              <a:rPr lang="en-US" sz="2600" b="1" i="1" baseline="-25000" dirty="0">
                <a:latin typeface="Helvetica" pitchFamily="2" charset="0"/>
              </a:rPr>
              <a:t>A</a:t>
            </a:r>
            <a:r>
              <a:rPr lang="en-US" sz="2600" b="1" dirty="0">
                <a:latin typeface="Helvetica" pitchFamily="2" charset="0"/>
              </a:rPr>
              <a:t> = 0.002 year</a:t>
            </a:r>
            <a:r>
              <a:rPr lang="en-US" sz="2600" b="1" baseline="30000" dirty="0">
                <a:latin typeface="Helvetica" pitchFamily="2" charset="0"/>
              </a:rPr>
              <a:t>-1</a:t>
            </a:r>
            <a:endParaRPr lang="en-US" sz="2600" b="1" dirty="0">
              <a:latin typeface="Helvetica" pitchFamily="2" charset="0"/>
            </a:endParaRPr>
          </a:p>
          <a:p>
            <a:endParaRPr lang="en-US" sz="2600" i="1" dirty="0">
              <a:latin typeface="Helvetica" pitchFamily="2" charset="0"/>
            </a:endParaRPr>
          </a:p>
          <a:p>
            <a:r>
              <a:rPr lang="en-US" sz="2200" dirty="0">
                <a:latin typeface="Helvetica" pitchFamily="2" charset="0"/>
              </a:rPr>
              <a:t>Notes:</a:t>
            </a:r>
          </a:p>
          <a:p>
            <a:pPr marL="342900" indent="-342900">
              <a:buFontTx/>
              <a:buChar char="-"/>
            </a:pPr>
            <a:r>
              <a:rPr lang="en-US" sz="2200" dirty="0">
                <a:latin typeface="Helvetica" pitchFamily="2" charset="0"/>
              </a:rPr>
              <a:t>Best fit </a:t>
            </a:r>
            <a:r>
              <a:rPr lang="en-US" sz="2200" dirty="0" err="1">
                <a:latin typeface="Helvetica" pitchFamily="2" charset="0"/>
              </a:rPr>
              <a:t>Mv</a:t>
            </a:r>
            <a:r>
              <a:rPr lang="en-US" sz="2200" dirty="0">
                <a:latin typeface="Helvetica" pitchFamily="2" charset="0"/>
              </a:rPr>
              <a:t> model (R</a:t>
            </a:r>
            <a:r>
              <a:rPr lang="en-US" sz="2200" baseline="30000" dirty="0">
                <a:latin typeface="Helvetica" pitchFamily="2" charset="0"/>
              </a:rPr>
              <a:t>2</a:t>
            </a:r>
            <a:r>
              <a:rPr lang="en-US" sz="2200" dirty="0">
                <a:latin typeface="Helvetica" pitchFamily="2" charset="0"/>
              </a:rPr>
              <a:t> = 0.895): biomass = 5.9/(1 + 0.001(</a:t>
            </a:r>
            <a:r>
              <a:rPr lang="en-US" sz="2200" dirty="0" err="1">
                <a:latin typeface="Helvetica" pitchFamily="2" charset="0"/>
              </a:rPr>
              <a:t>N</a:t>
            </a:r>
            <a:r>
              <a:rPr lang="en-US" sz="2200" baseline="-25000" dirty="0" err="1">
                <a:latin typeface="Helvetica" pitchFamily="2" charset="0"/>
              </a:rPr>
              <a:t>Mv</a:t>
            </a:r>
            <a:r>
              <a:rPr lang="en-US" sz="2200" dirty="0">
                <a:latin typeface="Helvetica" pitchFamily="2" charset="0"/>
              </a:rPr>
              <a:t> + 0.356N</a:t>
            </a:r>
            <a:r>
              <a:rPr lang="en-US" sz="2200" baseline="-25000" dirty="0">
                <a:latin typeface="Helvetica" pitchFamily="2" charset="0"/>
              </a:rPr>
              <a:t>Muhl</a:t>
            </a:r>
            <a:r>
              <a:rPr lang="en-US" sz="2200" dirty="0">
                <a:latin typeface="Helvetica" pitchFamily="2" charset="0"/>
              </a:rPr>
              <a:t>))</a:t>
            </a:r>
            <a:r>
              <a:rPr lang="en-US" sz="2200" baseline="30000" dirty="0">
                <a:latin typeface="Helvetica" pitchFamily="2" charset="0"/>
              </a:rPr>
              <a:t>2.312</a:t>
            </a:r>
            <a:endParaRPr lang="en-US" sz="2200" dirty="0">
              <a:latin typeface="Helvetica" pitchFamily="2" charset="0"/>
            </a:endParaRPr>
          </a:p>
          <a:p>
            <a:pPr marL="342900" indent="-342900">
              <a:buFontTx/>
              <a:buChar char="-"/>
            </a:pPr>
            <a:r>
              <a:rPr lang="en-US" sz="2200" dirty="0">
                <a:latin typeface="Helvetica" pitchFamily="2" charset="0"/>
              </a:rPr>
              <a:t>5.9 is the maximum biomass with no neighbors (g/plant), N is density</a:t>
            </a:r>
          </a:p>
          <a:p>
            <a:pPr marL="342900" indent="-342900">
              <a:buFontTx/>
              <a:buChar char="-"/>
            </a:pPr>
            <a:r>
              <a:rPr lang="en-US" sz="2200" dirty="0">
                <a:latin typeface="Helvetica" pitchFamily="2" charset="0"/>
              </a:rPr>
              <a:t>Assume </a:t>
            </a:r>
            <a:r>
              <a:rPr lang="en-US" sz="2200" dirty="0" err="1">
                <a:latin typeface="Helvetica" pitchFamily="2" charset="0"/>
              </a:rPr>
              <a:t>N</a:t>
            </a:r>
            <a:r>
              <a:rPr lang="en-US" sz="2200" baseline="-25000" dirty="0" err="1">
                <a:latin typeface="Helvetica" pitchFamily="2" charset="0"/>
              </a:rPr>
              <a:t>muhl</a:t>
            </a:r>
            <a:r>
              <a:rPr lang="en-US" sz="2200" dirty="0">
                <a:latin typeface="Helvetica" pitchFamily="2" charset="0"/>
              </a:rPr>
              <a:t> = 0 and 2.312 = 2</a:t>
            </a:r>
          </a:p>
        </p:txBody>
      </p:sp>
    </p:spTree>
    <p:extLst>
      <p:ext uri="{BB962C8B-B14F-4D97-AF65-F5344CB8AC3E}">
        <p14:creationId xmlns:p14="http://schemas.microsoft.com/office/powerpoint/2010/main" val="110665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F9C6-827E-444E-B283-64CD9F06045E}"/>
              </a:ext>
            </a:extLst>
          </p:cNvPr>
          <p:cNvSpPr>
            <a:spLocks noGrp="1"/>
          </p:cNvSpPr>
          <p:nvPr>
            <p:ph type="title"/>
          </p:nvPr>
        </p:nvSpPr>
        <p:spPr/>
        <p:txBody>
          <a:bodyPr/>
          <a:lstStyle/>
          <a:p>
            <a:r>
              <a:rPr lang="en-US"/>
              <a:t>Start here</a:t>
            </a:r>
          </a:p>
        </p:txBody>
      </p:sp>
    </p:spTree>
    <p:extLst>
      <p:ext uri="{BB962C8B-B14F-4D97-AF65-F5344CB8AC3E}">
        <p14:creationId xmlns:p14="http://schemas.microsoft.com/office/powerpoint/2010/main" val="397147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20487-7C91-E642-B849-BE5E583906AF}"/>
              </a:ext>
            </a:extLst>
          </p:cNvPr>
          <p:cNvPicPr>
            <a:picLocks noChangeAspect="1"/>
          </p:cNvPicPr>
          <p:nvPr/>
        </p:nvPicPr>
        <p:blipFill>
          <a:blip r:embed="rId3"/>
          <a:stretch>
            <a:fillRect/>
          </a:stretch>
        </p:blipFill>
        <p:spPr>
          <a:xfrm>
            <a:off x="1753213" y="1829333"/>
            <a:ext cx="8685571" cy="4291452"/>
          </a:xfrm>
          <a:prstGeom prst="rect">
            <a:avLst/>
          </a:prstGeom>
        </p:spPr>
      </p:pic>
      <p:sp>
        <p:nvSpPr>
          <p:cNvPr id="4" name="Rectangle 3">
            <a:extLst>
              <a:ext uri="{FF2B5EF4-FFF2-40B4-BE49-F238E27FC236}">
                <a16:creationId xmlns:a16="http://schemas.microsoft.com/office/drawing/2014/main" id="{3B6214A8-E8D7-E64A-9F9F-124A0990D134}"/>
              </a:ext>
            </a:extLst>
          </p:cNvPr>
          <p:cNvSpPr/>
          <p:nvPr/>
        </p:nvSpPr>
        <p:spPr>
          <a:xfrm>
            <a:off x="3837482" y="3273514"/>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CB57A-5E6A-B349-A35D-FBF60F550162}"/>
              </a:ext>
            </a:extLst>
          </p:cNvPr>
          <p:cNvSpPr/>
          <p:nvPr/>
        </p:nvSpPr>
        <p:spPr>
          <a:xfrm>
            <a:off x="3837482" y="4207579"/>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E90A02-C481-9A4E-B201-A259EFA08FD8}"/>
              </a:ext>
            </a:extLst>
          </p:cNvPr>
          <p:cNvSpPr txBox="1"/>
          <p:nvPr/>
        </p:nvSpPr>
        <p:spPr>
          <a:xfrm>
            <a:off x="2349909" y="412751"/>
            <a:ext cx="7492181" cy="892552"/>
          </a:xfrm>
          <a:prstGeom prst="rect">
            <a:avLst/>
          </a:prstGeom>
          <a:noFill/>
        </p:spPr>
        <p:txBody>
          <a:bodyPr wrap="square" rtlCol="0">
            <a:spAutoFit/>
          </a:bodyPr>
          <a:lstStyle/>
          <a:p>
            <a:r>
              <a:rPr lang="en-US" sz="2600" dirty="0"/>
              <a:t>I took the mean of the two coefficients measured under high light for each coefficient</a:t>
            </a:r>
          </a:p>
        </p:txBody>
      </p:sp>
      <p:sp>
        <p:nvSpPr>
          <p:cNvPr id="7" name="TextBox 6">
            <a:extLst>
              <a:ext uri="{FF2B5EF4-FFF2-40B4-BE49-F238E27FC236}">
                <a16:creationId xmlns:a16="http://schemas.microsoft.com/office/drawing/2014/main" id="{452D28E8-5B48-1742-BA22-B7DD0E9E74E6}"/>
              </a:ext>
            </a:extLst>
          </p:cNvPr>
          <p:cNvSpPr txBox="1"/>
          <p:nvPr/>
        </p:nvSpPr>
        <p:spPr>
          <a:xfrm>
            <a:off x="10259961" y="6244705"/>
            <a:ext cx="1932039" cy="369332"/>
          </a:xfrm>
          <a:prstGeom prst="rect">
            <a:avLst/>
          </a:prstGeom>
          <a:noFill/>
        </p:spPr>
        <p:txBody>
          <a:bodyPr wrap="square" rtlCol="0">
            <a:spAutoFit/>
          </a:bodyPr>
          <a:lstStyle/>
          <a:p>
            <a:pPr algn="r"/>
            <a:r>
              <a:rPr lang="en-US" dirty="0" err="1"/>
              <a:t>Leicht</a:t>
            </a:r>
            <a:r>
              <a:rPr lang="en-US" dirty="0"/>
              <a:t> et al. 2005</a:t>
            </a:r>
          </a:p>
        </p:txBody>
      </p:sp>
    </p:spTree>
    <p:extLst>
      <p:ext uri="{BB962C8B-B14F-4D97-AF65-F5344CB8AC3E}">
        <p14:creationId xmlns:p14="http://schemas.microsoft.com/office/powerpoint/2010/main" val="72032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2A0CD-8F72-3A4F-8DC0-AF1F5B207586}"/>
              </a:ext>
            </a:extLst>
          </p:cNvPr>
          <p:cNvPicPr>
            <a:picLocks noChangeAspect="1"/>
          </p:cNvPicPr>
          <p:nvPr/>
        </p:nvPicPr>
        <p:blipFill>
          <a:blip r:embed="rId2"/>
          <a:stretch>
            <a:fillRect/>
          </a:stretch>
        </p:blipFill>
        <p:spPr>
          <a:xfrm>
            <a:off x="1" y="0"/>
            <a:ext cx="7494082" cy="2649071"/>
          </a:xfrm>
          <a:prstGeom prst="rect">
            <a:avLst/>
          </a:prstGeom>
        </p:spPr>
      </p:pic>
      <p:pic>
        <p:nvPicPr>
          <p:cNvPr id="5" name="Picture 4">
            <a:extLst>
              <a:ext uri="{FF2B5EF4-FFF2-40B4-BE49-F238E27FC236}">
                <a16:creationId xmlns:a16="http://schemas.microsoft.com/office/drawing/2014/main" id="{05D05DC4-63E1-9247-A061-8A285C0245D0}"/>
              </a:ext>
            </a:extLst>
          </p:cNvPr>
          <p:cNvPicPr>
            <a:picLocks noChangeAspect="1"/>
          </p:cNvPicPr>
          <p:nvPr/>
        </p:nvPicPr>
        <p:blipFill>
          <a:blip r:embed="rId3"/>
          <a:stretch>
            <a:fillRect/>
          </a:stretch>
        </p:blipFill>
        <p:spPr>
          <a:xfrm>
            <a:off x="7363522" y="0"/>
            <a:ext cx="4828478" cy="6858000"/>
          </a:xfrm>
          <a:prstGeom prst="rect">
            <a:avLst/>
          </a:prstGeom>
        </p:spPr>
      </p:pic>
      <p:sp>
        <p:nvSpPr>
          <p:cNvPr id="6" name="Rectangle 5">
            <a:extLst>
              <a:ext uri="{FF2B5EF4-FFF2-40B4-BE49-F238E27FC236}">
                <a16:creationId xmlns:a16="http://schemas.microsoft.com/office/drawing/2014/main" id="{25014FF8-CD55-034C-BD20-C838A282E4A0}"/>
              </a:ext>
            </a:extLst>
          </p:cNvPr>
          <p:cNvSpPr/>
          <p:nvPr/>
        </p:nvSpPr>
        <p:spPr>
          <a:xfrm>
            <a:off x="7558088" y="1540719"/>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9F591F-56F2-954F-81BA-626C613720AA}"/>
              </a:ext>
            </a:extLst>
          </p:cNvPr>
          <p:cNvSpPr/>
          <p:nvPr/>
        </p:nvSpPr>
        <p:spPr>
          <a:xfrm>
            <a:off x="7558088" y="209713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B72611-81E8-2F47-8A96-CCDE16200B15}"/>
              </a:ext>
            </a:extLst>
          </p:cNvPr>
          <p:cNvSpPr/>
          <p:nvPr/>
        </p:nvSpPr>
        <p:spPr>
          <a:xfrm>
            <a:off x="7558088" y="269716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7FAD6B-2525-8243-8B70-62260BC31F2B}"/>
              </a:ext>
            </a:extLst>
          </p:cNvPr>
          <p:cNvSpPr txBox="1"/>
          <p:nvPr/>
        </p:nvSpPr>
        <p:spPr>
          <a:xfrm>
            <a:off x="255019" y="3429000"/>
            <a:ext cx="6740610" cy="2893100"/>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adult survival:</a:t>
            </a:r>
          </a:p>
          <a:p>
            <a:r>
              <a:rPr lang="en-US" sz="2400" dirty="0" err="1">
                <a:latin typeface="Helvetica" pitchFamily="2" charset="0"/>
              </a:rPr>
              <a:t>m</a:t>
            </a:r>
            <a:r>
              <a:rPr lang="en-US" sz="2400" baseline="-25000" dirty="0" err="1">
                <a:latin typeface="Helvetica" pitchFamily="2" charset="0"/>
              </a:rPr>
              <a:t>p</a:t>
            </a:r>
            <a:r>
              <a:rPr lang="en-US" sz="2400" dirty="0">
                <a:latin typeface="Helvetica" pitchFamily="2" charset="0"/>
              </a:rPr>
              <a:t> = 0.95</a:t>
            </a:r>
          </a:p>
          <a:p>
            <a:endParaRPr lang="en-US" sz="2400" dirty="0">
              <a:latin typeface="Helvetica" pitchFamily="2" charset="0"/>
            </a:endParaRPr>
          </a:p>
          <a:p>
            <a:r>
              <a:rPr lang="en-US" sz="2200" dirty="0">
                <a:latin typeface="Helvetica" pitchFamily="2" charset="0"/>
              </a:rPr>
              <a:t>Notes: </a:t>
            </a:r>
          </a:p>
          <a:p>
            <a:r>
              <a:rPr lang="en-US" sz="2200" dirty="0">
                <a:latin typeface="Helvetica" pitchFamily="2" charset="0"/>
              </a:rPr>
              <a:t>1 - Mean of (Year 3)/3 across species</a:t>
            </a:r>
          </a:p>
          <a:p>
            <a:r>
              <a:rPr lang="en-US" sz="2200" dirty="0">
                <a:latin typeface="Helvetica" pitchFamily="2" charset="0"/>
              </a:rPr>
              <a:t>EEY: </a:t>
            </a:r>
            <a:r>
              <a:rPr lang="en-US" sz="2200" i="1" dirty="0">
                <a:latin typeface="Helvetica" pitchFamily="2" charset="0"/>
              </a:rPr>
              <a:t>Elymus </a:t>
            </a:r>
            <a:r>
              <a:rPr lang="en-US" sz="2200" i="1" dirty="0" err="1">
                <a:latin typeface="Helvetica" pitchFamily="2" charset="0"/>
              </a:rPr>
              <a:t>elymoides</a:t>
            </a:r>
            <a:endParaRPr lang="en-US" sz="2200" i="1" dirty="0">
              <a:latin typeface="Helvetica" pitchFamily="2" charset="0"/>
            </a:endParaRPr>
          </a:p>
          <a:p>
            <a:r>
              <a:rPr lang="en-US" sz="2200" dirty="0">
                <a:latin typeface="Helvetica" pitchFamily="2" charset="0"/>
              </a:rPr>
              <a:t>EMC: </a:t>
            </a:r>
            <a:r>
              <a:rPr lang="en-US" sz="2200" i="1" dirty="0">
                <a:latin typeface="Helvetica" pitchFamily="2" charset="0"/>
              </a:rPr>
              <a:t>Elymus </a:t>
            </a:r>
            <a:r>
              <a:rPr lang="en-US" sz="2200" i="1" dirty="0" err="1">
                <a:latin typeface="Helvetica" pitchFamily="2" charset="0"/>
              </a:rPr>
              <a:t>multisetus</a:t>
            </a:r>
            <a:r>
              <a:rPr lang="en-US" sz="2200" dirty="0">
                <a:latin typeface="Helvetica" pitchFamily="2" charset="0"/>
              </a:rPr>
              <a:t> (Contra costa county)</a:t>
            </a:r>
            <a:endParaRPr lang="en-US" sz="2200" i="1" dirty="0">
              <a:latin typeface="Helvetica" pitchFamily="2" charset="0"/>
            </a:endParaRPr>
          </a:p>
          <a:p>
            <a:r>
              <a:rPr lang="en-US" sz="2200" dirty="0">
                <a:latin typeface="Helvetica" pitchFamily="2" charset="0"/>
              </a:rPr>
              <a:t>EMT: </a:t>
            </a:r>
            <a:r>
              <a:rPr lang="en-US" sz="2200" i="1" dirty="0">
                <a:latin typeface="Helvetica" pitchFamily="2" charset="0"/>
              </a:rPr>
              <a:t>Elymus </a:t>
            </a:r>
            <a:r>
              <a:rPr lang="en-US" sz="2200" i="1" dirty="0" err="1">
                <a:latin typeface="Helvetica" pitchFamily="2" charset="0"/>
              </a:rPr>
              <a:t>multisetus</a:t>
            </a:r>
            <a:r>
              <a:rPr lang="en-US" sz="2200" i="1" dirty="0">
                <a:latin typeface="Helvetica" pitchFamily="2" charset="0"/>
              </a:rPr>
              <a:t> </a:t>
            </a:r>
            <a:r>
              <a:rPr lang="en-US" sz="2200" dirty="0">
                <a:latin typeface="Helvetica" pitchFamily="2" charset="0"/>
              </a:rPr>
              <a:t>(Tehama county)</a:t>
            </a:r>
            <a:endParaRPr lang="en-US" sz="2200" i="1" dirty="0">
              <a:latin typeface="Helvetica" pitchFamily="2" charset="0"/>
            </a:endParaRPr>
          </a:p>
        </p:txBody>
      </p:sp>
    </p:spTree>
    <p:extLst>
      <p:ext uri="{BB962C8B-B14F-4D97-AF65-F5344CB8AC3E}">
        <p14:creationId xmlns:p14="http://schemas.microsoft.com/office/powerpoint/2010/main" val="16188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7CC4D-52BB-1143-AACF-F531B333CABA}"/>
              </a:ext>
            </a:extLst>
          </p:cNvPr>
          <p:cNvPicPr>
            <a:picLocks noChangeAspect="1"/>
          </p:cNvPicPr>
          <p:nvPr/>
        </p:nvPicPr>
        <p:blipFill>
          <a:blip r:embed="rId2"/>
          <a:stretch>
            <a:fillRect/>
          </a:stretch>
        </p:blipFill>
        <p:spPr>
          <a:xfrm>
            <a:off x="0" y="0"/>
            <a:ext cx="8157029" cy="3230922"/>
          </a:xfrm>
          <a:prstGeom prst="rect">
            <a:avLst/>
          </a:prstGeom>
        </p:spPr>
      </p:pic>
      <p:pic>
        <p:nvPicPr>
          <p:cNvPr id="4" name="Picture 3">
            <a:extLst>
              <a:ext uri="{FF2B5EF4-FFF2-40B4-BE49-F238E27FC236}">
                <a16:creationId xmlns:a16="http://schemas.microsoft.com/office/drawing/2014/main" id="{04773050-D994-B644-B52A-C1DAC78E5AE3}"/>
              </a:ext>
            </a:extLst>
          </p:cNvPr>
          <p:cNvPicPr>
            <a:picLocks noChangeAspect="1"/>
          </p:cNvPicPr>
          <p:nvPr/>
        </p:nvPicPr>
        <p:blipFill>
          <a:blip r:embed="rId3"/>
          <a:stretch>
            <a:fillRect/>
          </a:stretch>
        </p:blipFill>
        <p:spPr>
          <a:xfrm>
            <a:off x="6734628" y="2221487"/>
            <a:ext cx="5174343" cy="4421519"/>
          </a:xfrm>
          <a:prstGeom prst="rect">
            <a:avLst/>
          </a:prstGeom>
        </p:spPr>
      </p:pic>
      <p:sp>
        <p:nvSpPr>
          <p:cNvPr id="5" name="Title 1">
            <a:extLst>
              <a:ext uri="{FF2B5EF4-FFF2-40B4-BE49-F238E27FC236}">
                <a16:creationId xmlns:a16="http://schemas.microsoft.com/office/drawing/2014/main" id="{9F75F860-DF20-DB4A-9992-EE4411F1B855}"/>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seedling survival:</a:t>
            </a:r>
          </a:p>
          <a:p>
            <a:r>
              <a:rPr lang="en-US" sz="2600" dirty="0"/>
              <a:t>h</a:t>
            </a:r>
            <a:r>
              <a:rPr lang="en-US" sz="2600" baseline="-25000" dirty="0"/>
              <a:t>a</a:t>
            </a:r>
            <a:r>
              <a:rPr lang="en-US" sz="2600" dirty="0"/>
              <a:t> = 0.95</a:t>
            </a:r>
          </a:p>
        </p:txBody>
      </p:sp>
    </p:spTree>
    <p:extLst>
      <p:ext uri="{BB962C8B-B14F-4D97-AF65-F5344CB8AC3E}">
        <p14:creationId xmlns:p14="http://schemas.microsoft.com/office/powerpoint/2010/main" val="3217604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3D96C-537F-C241-9F9B-8FD60B29D625}"/>
              </a:ext>
            </a:extLst>
          </p:cNvPr>
          <p:cNvPicPr>
            <a:picLocks noChangeAspect="1"/>
          </p:cNvPicPr>
          <p:nvPr/>
        </p:nvPicPr>
        <p:blipFill>
          <a:blip r:embed="rId2"/>
          <a:stretch>
            <a:fillRect/>
          </a:stretch>
        </p:blipFill>
        <p:spPr>
          <a:xfrm>
            <a:off x="0" y="0"/>
            <a:ext cx="10319657" cy="1911048"/>
          </a:xfrm>
          <a:prstGeom prst="rect">
            <a:avLst/>
          </a:prstGeom>
        </p:spPr>
      </p:pic>
      <p:sp>
        <p:nvSpPr>
          <p:cNvPr id="4" name="Title 1">
            <a:extLst>
              <a:ext uri="{FF2B5EF4-FFF2-40B4-BE49-F238E27FC236}">
                <a16:creationId xmlns:a16="http://schemas.microsoft.com/office/drawing/2014/main" id="{E80913CE-ED6A-3846-A631-ABCDC1AB0F38}"/>
              </a:ext>
            </a:extLst>
          </p:cNvPr>
          <p:cNvSpPr txBox="1">
            <a:spLocks/>
          </p:cNvSpPr>
          <p:nvPr/>
        </p:nvSpPr>
        <p:spPr>
          <a:xfrm>
            <a:off x="0" y="1911048"/>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i="1" dirty="0"/>
              <a:t>Restoration Ecology</a:t>
            </a:r>
            <a:r>
              <a:rPr lang="en-US" sz="2000" dirty="0"/>
              <a:t>, 2006</a:t>
            </a:r>
            <a:endParaRPr lang="en-US" sz="2000" i="1" dirty="0"/>
          </a:p>
        </p:txBody>
      </p:sp>
      <p:pic>
        <p:nvPicPr>
          <p:cNvPr id="6" name="Picture 5">
            <a:extLst>
              <a:ext uri="{FF2B5EF4-FFF2-40B4-BE49-F238E27FC236}">
                <a16:creationId xmlns:a16="http://schemas.microsoft.com/office/drawing/2014/main" id="{255382BF-1916-784F-88E8-BEA068488BF9}"/>
              </a:ext>
            </a:extLst>
          </p:cNvPr>
          <p:cNvPicPr>
            <a:picLocks noChangeAspect="1"/>
          </p:cNvPicPr>
          <p:nvPr/>
        </p:nvPicPr>
        <p:blipFill rotWithShape="1">
          <a:blip r:embed="rId3"/>
          <a:srcRect b="24357"/>
          <a:stretch/>
        </p:blipFill>
        <p:spPr>
          <a:xfrm>
            <a:off x="834571" y="2349713"/>
            <a:ext cx="10522857" cy="3159545"/>
          </a:xfrm>
          <a:prstGeom prst="rect">
            <a:avLst/>
          </a:prstGeom>
        </p:spPr>
      </p:pic>
      <p:sp>
        <p:nvSpPr>
          <p:cNvPr id="7" name="Title 1">
            <a:extLst>
              <a:ext uri="{FF2B5EF4-FFF2-40B4-BE49-F238E27FC236}">
                <a16:creationId xmlns:a16="http://schemas.microsoft.com/office/drawing/2014/main" id="{99CA048F-FD71-AE48-86A8-7108E97BC61A}"/>
              </a:ext>
            </a:extLst>
          </p:cNvPr>
          <p:cNvSpPr txBox="1">
            <a:spLocks/>
          </p:cNvSpPr>
          <p:nvPr/>
        </p:nvSpPr>
        <p:spPr>
          <a:xfrm>
            <a:off x="176852"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seedling survival:</a:t>
            </a:r>
          </a:p>
          <a:p>
            <a:r>
              <a:rPr lang="en-US" sz="2600" dirty="0" err="1"/>
              <a:t>h</a:t>
            </a:r>
            <a:r>
              <a:rPr lang="en-US" sz="2600" baseline="-25000" dirty="0" err="1"/>
              <a:t>s</a:t>
            </a:r>
            <a:r>
              <a:rPr lang="en-US" sz="2600" dirty="0"/>
              <a:t> = 0.40</a:t>
            </a:r>
          </a:p>
        </p:txBody>
      </p:sp>
      <p:sp>
        <p:nvSpPr>
          <p:cNvPr id="8" name="Rectangle 7">
            <a:extLst>
              <a:ext uri="{FF2B5EF4-FFF2-40B4-BE49-F238E27FC236}">
                <a16:creationId xmlns:a16="http://schemas.microsoft.com/office/drawing/2014/main" id="{8977083C-7423-344E-9B8E-617E74EE964E}"/>
              </a:ext>
            </a:extLst>
          </p:cNvPr>
          <p:cNvSpPr/>
          <p:nvPr/>
        </p:nvSpPr>
        <p:spPr>
          <a:xfrm>
            <a:off x="925104" y="5277873"/>
            <a:ext cx="10308953"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EAF391E-0BDA-3747-8C8D-F81983AE974D}"/>
              </a:ext>
            </a:extLst>
          </p:cNvPr>
          <p:cNvSpPr txBox="1">
            <a:spLocks/>
          </p:cNvSpPr>
          <p:nvPr/>
        </p:nvSpPr>
        <p:spPr>
          <a:xfrm>
            <a:off x="4937538"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adult survival:</a:t>
            </a:r>
          </a:p>
          <a:p>
            <a:r>
              <a:rPr lang="en-US" sz="2600" dirty="0"/>
              <a:t>h</a:t>
            </a:r>
            <a:r>
              <a:rPr lang="en-US" sz="2600" baseline="-25000" dirty="0"/>
              <a:t>p</a:t>
            </a:r>
            <a:r>
              <a:rPr lang="en-US" sz="2600" dirty="0"/>
              <a:t> = 0.83</a:t>
            </a:r>
          </a:p>
        </p:txBody>
      </p:sp>
    </p:spTree>
    <p:extLst>
      <p:ext uri="{BB962C8B-B14F-4D97-AF65-F5344CB8AC3E}">
        <p14:creationId xmlns:p14="http://schemas.microsoft.com/office/powerpoint/2010/main" val="242161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Converting </a:t>
            </a:r>
            <a:r>
              <a:rPr lang="en-US" sz="2400" i="1" dirty="0">
                <a:latin typeface="Helvetica" pitchFamily="2" charset="0"/>
              </a:rPr>
              <a:t>Microstegium</a:t>
            </a:r>
            <a:r>
              <a:rPr lang="en-US" sz="2400" dirty="0">
                <a:latin typeface="Helvetica" pitchFamily="2" charset="0"/>
              </a:rPr>
              <a:t> density to biomass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𝐴𝐴</m:t>
                                        </m:r>
                                      </m:sub>
                                    </m:s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𝐴𝑃</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𝐴𝑄</m:t>
                                        </m:r>
                                      </m:sub>
                                    </m:sSub>
                                    <m:r>
                                      <a:rPr lang="en-US" b="0" i="1" smtClean="0">
                                        <a:latin typeface="Cambria Math" panose="02040503050406030204" pitchFamily="18" charset="0"/>
                                      </a:rPr>
                                      <m:t>𝑄</m:t>
                                    </m:r>
                                    <m:r>
                                      <a:rPr lang="en-US" b="0" i="1" smtClean="0">
                                        <a:latin typeface="Cambria Math" panose="02040503050406030204" pitchFamily="18" charset="0"/>
                                      </a:rPr>
                                      <m:t>)</m:t>
                                    </m:r>
                                  </m:den>
                                </m:f>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r h="37084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m:t>
                                        </m:r>
                                      </m:sub>
                                    </m:sSub>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657470"/>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64008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60784" b="-507843"/>
                          </a:stretch>
                        </a:blipFill>
                      </a:tcPr>
                    </a:tc>
                    <a:extLst>
                      <a:ext uri="{0D108BD9-81ED-4DB2-BD59-A6C34878D82A}">
                        <a16:rowId xmlns:a16="http://schemas.microsoft.com/office/drawing/2014/main" val="4208962303"/>
                      </a:ext>
                    </a:extLst>
                  </a:tr>
                  <a:tr h="228600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45304" b="-43094"/>
                          </a:stretch>
                        </a:blipFill>
                      </a:tcPr>
                    </a:tc>
                    <a:extLst>
                      <a:ext uri="{0D108BD9-81ED-4DB2-BD59-A6C34878D82A}">
                        <a16:rowId xmlns:a16="http://schemas.microsoft.com/office/drawing/2014/main" val="3294220881"/>
                      </a:ext>
                    </a:extLst>
                  </a:tr>
                  <a:tr h="91440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365278" b="-8333"/>
                          </a:stretch>
                        </a:blipFill>
                      </a:tcPr>
                    </a:tc>
                    <a:extLst>
                      <a:ext uri="{0D108BD9-81ED-4DB2-BD59-A6C34878D82A}">
                        <a16:rowId xmlns:a16="http://schemas.microsoft.com/office/drawing/2014/main" val="3065657470"/>
                      </a:ext>
                    </a:extLst>
                  </a:tr>
                </a:tbl>
              </a:graphicData>
            </a:graphic>
          </p:graphicFrame>
        </mc:Fallback>
      </mc:AlternateContent>
    </p:spTree>
    <p:extLst>
      <p:ext uri="{BB962C8B-B14F-4D97-AF65-F5344CB8AC3E}">
        <p14:creationId xmlns:p14="http://schemas.microsoft.com/office/powerpoint/2010/main" val="282571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802A3-3E45-424F-8E08-028AC54D179E}"/>
              </a:ext>
            </a:extLst>
          </p:cNvPr>
          <p:cNvPicPr>
            <a:picLocks noChangeAspect="1"/>
          </p:cNvPicPr>
          <p:nvPr/>
        </p:nvPicPr>
        <p:blipFill>
          <a:blip r:embed="rId2"/>
          <a:stretch>
            <a:fillRect/>
          </a:stretch>
        </p:blipFill>
        <p:spPr>
          <a:xfrm>
            <a:off x="0" y="0"/>
            <a:ext cx="7339914" cy="1683970"/>
          </a:xfrm>
          <a:prstGeom prst="rect">
            <a:avLst/>
          </a:prstGeom>
        </p:spPr>
      </p:pic>
      <p:grpSp>
        <p:nvGrpSpPr>
          <p:cNvPr id="10" name="Group 9">
            <a:extLst>
              <a:ext uri="{FF2B5EF4-FFF2-40B4-BE49-F238E27FC236}">
                <a16:creationId xmlns:a16="http://schemas.microsoft.com/office/drawing/2014/main" id="{353D3180-1CE1-FA47-8135-5E00D36708F5}"/>
              </a:ext>
            </a:extLst>
          </p:cNvPr>
          <p:cNvGrpSpPr/>
          <p:nvPr/>
        </p:nvGrpSpPr>
        <p:grpSpPr>
          <a:xfrm>
            <a:off x="0" y="1683971"/>
            <a:ext cx="7336491" cy="2467899"/>
            <a:chOff x="0" y="1683971"/>
            <a:chExt cx="7336491" cy="2467899"/>
          </a:xfrm>
        </p:grpSpPr>
        <p:pic>
          <p:nvPicPr>
            <p:cNvPr id="8" name="Picture 7">
              <a:extLst>
                <a:ext uri="{FF2B5EF4-FFF2-40B4-BE49-F238E27FC236}">
                  <a16:creationId xmlns:a16="http://schemas.microsoft.com/office/drawing/2014/main" id="{392800FA-CF06-724B-9264-E8E4E2937CC5}"/>
                </a:ext>
              </a:extLst>
            </p:cNvPr>
            <p:cNvPicPr>
              <a:picLocks noChangeAspect="1"/>
            </p:cNvPicPr>
            <p:nvPr/>
          </p:nvPicPr>
          <p:blipFill>
            <a:blip r:embed="rId3"/>
            <a:stretch>
              <a:fillRect/>
            </a:stretch>
          </p:blipFill>
          <p:spPr>
            <a:xfrm>
              <a:off x="0" y="1683971"/>
              <a:ext cx="7336491" cy="2307262"/>
            </a:xfrm>
            <a:prstGeom prst="rect">
              <a:avLst/>
            </a:prstGeom>
          </p:spPr>
        </p:pic>
        <p:sp>
          <p:nvSpPr>
            <p:cNvPr id="9" name="Rectangle 8">
              <a:extLst>
                <a:ext uri="{FF2B5EF4-FFF2-40B4-BE49-F238E27FC236}">
                  <a16:creationId xmlns:a16="http://schemas.microsoft.com/office/drawing/2014/main" id="{CC977E4C-9E29-0A4D-864F-E9CF6B0C0304}"/>
                </a:ext>
              </a:extLst>
            </p:cNvPr>
            <p:cNvSpPr/>
            <p:nvPr/>
          </p:nvSpPr>
          <p:spPr>
            <a:xfrm>
              <a:off x="1804086" y="3249827"/>
              <a:ext cx="5532405" cy="902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83D751D-F1C8-0147-B2C3-36115A999169}"/>
              </a:ext>
            </a:extLst>
          </p:cNvPr>
          <p:cNvGrpSpPr>
            <a:grpSpLocks noChangeAspect="1"/>
          </p:cNvGrpSpPr>
          <p:nvPr/>
        </p:nvGrpSpPr>
        <p:grpSpPr>
          <a:xfrm>
            <a:off x="7953356" y="159261"/>
            <a:ext cx="3362422" cy="2755557"/>
            <a:chOff x="196851" y="1389062"/>
            <a:chExt cx="4978400" cy="4079876"/>
          </a:xfrm>
        </p:grpSpPr>
        <p:pic>
          <p:nvPicPr>
            <p:cNvPr id="12" name="Picture 11">
              <a:extLst>
                <a:ext uri="{FF2B5EF4-FFF2-40B4-BE49-F238E27FC236}">
                  <a16:creationId xmlns:a16="http://schemas.microsoft.com/office/drawing/2014/main" id="{057AA97B-780C-B141-AAC3-6E7DA90E1F1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96851" y="1741488"/>
              <a:ext cx="4978400" cy="3727450"/>
            </a:xfrm>
            <a:prstGeom prst="rect">
              <a:avLst/>
            </a:prstGeom>
          </p:spPr>
        </p:pic>
        <p:pic>
          <p:nvPicPr>
            <p:cNvPr id="13" name="Picture 12">
              <a:extLst>
                <a:ext uri="{FF2B5EF4-FFF2-40B4-BE49-F238E27FC236}">
                  <a16:creationId xmlns:a16="http://schemas.microsoft.com/office/drawing/2014/main" id="{2919FD17-5762-A14C-A31F-4ED2E1B5C14E}"/>
                </a:ext>
              </a:extLst>
            </p:cNvPr>
            <p:cNvPicPr>
              <a:picLocks noChangeAspect="1"/>
            </p:cNvPicPr>
            <p:nvPr/>
          </p:nvPicPr>
          <p:blipFill>
            <a:blip r:embed="rId5"/>
            <a:stretch>
              <a:fillRect/>
            </a:stretch>
          </p:blipFill>
          <p:spPr>
            <a:xfrm>
              <a:off x="2222500" y="1389062"/>
              <a:ext cx="2489200" cy="1168400"/>
            </a:xfrm>
            <a:prstGeom prst="rect">
              <a:avLst/>
            </a:prstGeom>
          </p:spPr>
        </p:pic>
      </p:grpSp>
      <p:grpSp>
        <p:nvGrpSpPr>
          <p:cNvPr id="14" name="Group 13">
            <a:extLst>
              <a:ext uri="{FF2B5EF4-FFF2-40B4-BE49-F238E27FC236}">
                <a16:creationId xmlns:a16="http://schemas.microsoft.com/office/drawing/2014/main" id="{29DC26D0-2705-4945-A88B-E06B378B0FA5}"/>
              </a:ext>
            </a:extLst>
          </p:cNvPr>
          <p:cNvGrpSpPr>
            <a:grpSpLocks noChangeAspect="1"/>
          </p:cNvGrpSpPr>
          <p:nvPr/>
        </p:nvGrpSpPr>
        <p:grpSpPr>
          <a:xfrm>
            <a:off x="8036148" y="3525490"/>
            <a:ext cx="3196838" cy="3173249"/>
            <a:chOff x="5994400" y="1379537"/>
            <a:chExt cx="3975100" cy="3945769"/>
          </a:xfrm>
        </p:grpSpPr>
        <p:pic>
          <p:nvPicPr>
            <p:cNvPr id="15" name="Picture 14">
              <a:extLst>
                <a:ext uri="{FF2B5EF4-FFF2-40B4-BE49-F238E27FC236}">
                  <a16:creationId xmlns:a16="http://schemas.microsoft.com/office/drawing/2014/main" id="{6CA9ACC8-D690-F548-B0FA-94AF9F71E7FD}"/>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994400" y="1389062"/>
              <a:ext cx="3975100" cy="3936244"/>
            </a:xfrm>
            <a:prstGeom prst="rect">
              <a:avLst/>
            </a:prstGeom>
          </p:spPr>
        </p:pic>
        <p:pic>
          <p:nvPicPr>
            <p:cNvPr id="16" name="Picture 15">
              <a:extLst>
                <a:ext uri="{FF2B5EF4-FFF2-40B4-BE49-F238E27FC236}">
                  <a16:creationId xmlns:a16="http://schemas.microsoft.com/office/drawing/2014/main" id="{9713AF0B-BA7D-8A48-8C6E-DC8B1B92A483}"/>
                </a:ext>
              </a:extLst>
            </p:cNvPr>
            <p:cNvPicPr>
              <a:picLocks noChangeAspect="1"/>
            </p:cNvPicPr>
            <p:nvPr/>
          </p:nvPicPr>
          <p:blipFill>
            <a:blip r:embed="rId7"/>
            <a:stretch>
              <a:fillRect/>
            </a:stretch>
          </p:blipFill>
          <p:spPr>
            <a:xfrm>
              <a:off x="7981950" y="1379537"/>
              <a:ext cx="1638300" cy="635000"/>
            </a:xfrm>
            <a:prstGeom prst="rect">
              <a:avLst/>
            </a:prstGeom>
          </p:spPr>
        </p:pic>
      </p:grpSp>
      <p:sp>
        <p:nvSpPr>
          <p:cNvPr id="17" name="TextBox 16">
            <a:extLst>
              <a:ext uri="{FF2B5EF4-FFF2-40B4-BE49-F238E27FC236}">
                <a16:creationId xmlns:a16="http://schemas.microsoft.com/office/drawing/2014/main" id="{7879C24C-A004-A74D-9E17-5A6AEA9B979A}"/>
              </a:ext>
            </a:extLst>
          </p:cNvPr>
          <p:cNvSpPr txBox="1"/>
          <p:nvPr/>
        </p:nvSpPr>
        <p:spPr>
          <a:xfrm>
            <a:off x="222420" y="4113416"/>
            <a:ext cx="7336491" cy="2585323"/>
          </a:xfrm>
          <a:prstGeom prst="rect">
            <a:avLst/>
          </a:prstGeom>
          <a:noFill/>
        </p:spPr>
        <p:txBody>
          <a:bodyPr wrap="square" rtlCol="0">
            <a:spAutoFit/>
          </a:bodyPr>
          <a:lstStyle/>
          <a:p>
            <a:r>
              <a:rPr lang="en-US" dirty="0">
                <a:latin typeface="Helvetica" pitchFamily="2" charset="0"/>
              </a:rPr>
              <a:t>Flory et al. 2011: </a:t>
            </a:r>
          </a:p>
          <a:p>
            <a:pPr marL="285750" indent="-285750">
              <a:buFont typeface="Arial" panose="020B0604020202020204" pitchFamily="34" charset="0"/>
              <a:buChar char="•"/>
            </a:pPr>
            <a:r>
              <a:rPr lang="en-US" dirty="0">
                <a:latin typeface="Helvetica" pitchFamily="2" charset="0"/>
              </a:rPr>
              <a:t>Fungicide vs. infected control: 85% increase (F = 1.85 x I)</a:t>
            </a:r>
          </a:p>
          <a:p>
            <a:pPr marL="285750" indent="-285750">
              <a:buFont typeface="Arial" panose="020B0604020202020204" pitchFamily="34" charset="0"/>
              <a:buChar char="•"/>
            </a:pPr>
            <a:r>
              <a:rPr lang="en-US" dirty="0">
                <a:latin typeface="Helvetica" pitchFamily="2" charset="0"/>
              </a:rPr>
              <a:t>Max Fungicide vs. infected control: 203% increase (F = 3.03 x I</a:t>
            </a:r>
          </a:p>
          <a:p>
            <a:pPr marL="285750" indent="-285750">
              <a:buFont typeface="Arial" panose="020B0604020202020204" pitchFamily="34" charset="0"/>
              <a:buChar char="•"/>
            </a:pPr>
            <a:r>
              <a:rPr lang="en-US" dirty="0">
                <a:latin typeface="Helvetica" pitchFamily="2" charset="0"/>
              </a:rPr>
              <a:t>Fungicide vs. healthy control: 43% decrease (F = 0.57 x H)</a:t>
            </a:r>
          </a:p>
          <a:p>
            <a:pPr marL="285750" indent="-285750">
              <a:buFont typeface="Arial" panose="020B0604020202020204" pitchFamily="34" charset="0"/>
              <a:buChar char="•"/>
            </a:pPr>
            <a:r>
              <a:rPr lang="en-US" dirty="0">
                <a:latin typeface="Helvetica" pitchFamily="2" charset="0"/>
              </a:rPr>
              <a:t>I = 0.31 </a:t>
            </a:r>
            <a:r>
              <a:rPr lang="en-US">
                <a:latin typeface="Helvetica" pitchFamily="2" charset="0"/>
              </a:rPr>
              <a:t>x H or I = 0.19 x H</a:t>
            </a:r>
            <a:endParaRPr lang="en-US" dirty="0">
              <a:latin typeface="Helvetica" pitchFamily="2" charset="0"/>
            </a:endParaRPr>
          </a:p>
          <a:p>
            <a:r>
              <a:rPr lang="en-US" dirty="0">
                <a:latin typeface="Helvetica" pitchFamily="2" charset="0"/>
              </a:rPr>
              <a:t>Stricker et al. 2016:</a:t>
            </a:r>
          </a:p>
          <a:p>
            <a:pPr marL="285750" indent="-285750">
              <a:buFont typeface="Arial" panose="020B0604020202020204" pitchFamily="34" charset="0"/>
              <a:buChar char="•"/>
            </a:pPr>
            <a:r>
              <a:rPr lang="en-US" dirty="0">
                <a:latin typeface="Helvetica" pitchFamily="2" charset="0"/>
              </a:rPr>
              <a:t>Fungicide vs. infected control: 68% increase (F = 1.68 x I)</a:t>
            </a:r>
          </a:p>
          <a:p>
            <a:pPr marL="285750" indent="-285750">
              <a:buFont typeface="Arial" panose="020B0604020202020204" pitchFamily="34" charset="0"/>
              <a:buChar char="•"/>
            </a:pPr>
            <a:r>
              <a:rPr lang="en-US" dirty="0">
                <a:latin typeface="Helvetica" pitchFamily="2" charset="0"/>
              </a:rPr>
              <a:t>No significant effect on healthy plant seed production</a:t>
            </a:r>
          </a:p>
          <a:p>
            <a:pPr marL="285750" indent="-285750">
              <a:buFont typeface="Arial" panose="020B0604020202020204" pitchFamily="34" charset="0"/>
              <a:buChar char="•"/>
            </a:pPr>
            <a:r>
              <a:rPr lang="en-US" dirty="0">
                <a:latin typeface="Helvetica" pitchFamily="2" charset="0"/>
              </a:rPr>
              <a:t>Using above: I = 0.60 x H</a:t>
            </a:r>
          </a:p>
        </p:txBody>
      </p:sp>
    </p:spTree>
    <p:extLst>
      <p:ext uri="{BB962C8B-B14F-4D97-AF65-F5344CB8AC3E}">
        <p14:creationId xmlns:p14="http://schemas.microsoft.com/office/powerpoint/2010/main" val="422925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Adding infection into the model</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=0.31</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𝑎</m:t>
                                    </m:r>
                                  </m:sub>
                                </m:sSub>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num>
                                  <m:den>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𝜏</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𝐴</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num>
                                  <m:den>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𝐴𝐴</m:t>
                                        </m:r>
                                      </m:sub>
                                    </m:sSub>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𝐴𝑃</m:t>
                                        </m:r>
                                      </m:sub>
                                    </m:sSub>
                                    <m:r>
                                      <a:rPr lang="en-US" sz="1600" b="0" i="1" smtClean="0">
                                        <a:latin typeface="Cambria Math" panose="02040503050406030204" pitchFamily="18" charset="0"/>
                                      </a:rPr>
                                      <m:t>𝑃</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𝐴𝑄</m:t>
                                        </m:r>
                                      </m:sub>
                                    </m:sSub>
                                    <m:r>
                                      <a:rPr lang="en-US" sz="1600" b="0" i="1" smtClean="0">
                                        <a:latin typeface="Cambria Math" panose="02040503050406030204" pitchFamily="18" charset="0"/>
                                      </a:rPr>
                                      <m:t>𝑄</m:t>
                                    </m:r>
                                    <m:r>
                                      <a:rPr lang="en-US" sz="1600" b="0" i="1" smtClean="0">
                                        <a:latin typeface="Cambria Math" panose="02040503050406030204" pitchFamily="18" charset="0"/>
                                      </a:rPr>
                                      <m:t>)</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𝐴𝑠</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oMath>
                            </m:oMathPara>
                          </a14:m>
                          <a:endParaRPr lang="en-US" sz="1600"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𝐽𝑢𝑙𝑦</m:t>
                                </m:r>
                                <m:r>
                                  <a:rPr lang="en-US" b="0" i="1" smtClean="0">
                                    <a:latin typeface="Cambria Math" panose="02040503050406030204" pitchFamily="18" charset="0"/>
                                  </a:rPr>
                                  <m:t> </m:t>
                                </m:r>
                                <m:r>
                                  <a:rPr lang="en-US" b="0" i="1" smtClean="0">
                                    <a:latin typeface="Cambria Math" panose="02040503050406030204" pitchFamily="18" charset="0"/>
                                  </a:rPr>
                                  <m:t>𝑠𝑐𝑎𝑛𝑠</m:t>
                                </m:r>
                              </m:oMath>
                            </m:oMathPara>
                          </a14:m>
                          <a:endParaRPr lang="en-US" sz="800" dirty="0">
                            <a:latin typeface="Helvetica" pitchFamily="2" charset="0"/>
                          </a:endParaRPr>
                        </a:p>
                        <a:p>
                          <a:endParaRPr lang="en-US" sz="8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den>
                                </m:f>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14630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26724" b="-124138"/>
                          </a:stretch>
                        </a:blipFill>
                      </a:tcPr>
                    </a:tc>
                    <a:extLst>
                      <a:ext uri="{0D108BD9-81ED-4DB2-BD59-A6C34878D82A}">
                        <a16:rowId xmlns:a16="http://schemas.microsoft.com/office/drawing/2014/main" val="4208962303"/>
                      </a:ext>
                    </a:extLst>
                  </a:tr>
                  <a:tr h="173736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107299" b="-5109"/>
                          </a:stretch>
                        </a:blipFill>
                      </a:tcPr>
                    </a:tc>
                    <a:extLst>
                      <a:ext uri="{0D108BD9-81ED-4DB2-BD59-A6C34878D82A}">
                        <a16:rowId xmlns:a16="http://schemas.microsoft.com/office/drawing/2014/main" val="3294220881"/>
                      </a:ext>
                    </a:extLst>
                  </a:tr>
                </a:tbl>
              </a:graphicData>
            </a:graphic>
          </p:graphicFrame>
        </mc:Fallback>
      </mc:AlternateContent>
    </p:spTree>
    <p:extLst>
      <p:ext uri="{BB962C8B-B14F-4D97-AF65-F5344CB8AC3E}">
        <p14:creationId xmlns:p14="http://schemas.microsoft.com/office/powerpoint/2010/main" val="134239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4A44F66B-FCAF-C14C-9858-07DD3794DD5F}"/>
              </a:ext>
            </a:extLst>
          </p:cNvPr>
          <p:cNvPicPr>
            <a:picLocks noChangeAspect="1"/>
          </p:cNvPicPr>
          <p:nvPr/>
        </p:nvPicPr>
        <p:blipFill rotWithShape="1">
          <a:blip r:embed="rId2"/>
          <a:srcRect l="2458" t="8173"/>
          <a:stretch/>
        </p:blipFill>
        <p:spPr>
          <a:xfrm>
            <a:off x="1302544" y="0"/>
            <a:ext cx="9586912" cy="2244301"/>
          </a:xfrm>
          <a:prstGeom prst="rect">
            <a:avLst/>
          </a:prstGeom>
        </p:spPr>
      </p:pic>
      <p:pic>
        <p:nvPicPr>
          <p:cNvPr id="7" name="Picture 6" descr="A picture containing object, sitting&#10;&#10;Description automatically generated">
            <a:extLst>
              <a:ext uri="{FF2B5EF4-FFF2-40B4-BE49-F238E27FC236}">
                <a16:creationId xmlns:a16="http://schemas.microsoft.com/office/drawing/2014/main" id="{8FAEF667-F8F8-9048-8D7D-D90848AF57D8}"/>
              </a:ext>
            </a:extLst>
          </p:cNvPr>
          <p:cNvPicPr>
            <a:picLocks noChangeAspect="1"/>
          </p:cNvPicPr>
          <p:nvPr/>
        </p:nvPicPr>
        <p:blipFill rotWithShape="1">
          <a:blip r:embed="rId3"/>
          <a:srcRect t="48154"/>
          <a:stretch/>
        </p:blipFill>
        <p:spPr>
          <a:xfrm>
            <a:off x="4848226" y="2244300"/>
            <a:ext cx="4776787" cy="3914775"/>
          </a:xfrm>
          <a:prstGeom prst="rect">
            <a:avLst/>
          </a:prstGeom>
        </p:spPr>
      </p:pic>
      <p:grpSp>
        <p:nvGrpSpPr>
          <p:cNvPr id="11" name="Group 10">
            <a:extLst>
              <a:ext uri="{FF2B5EF4-FFF2-40B4-BE49-F238E27FC236}">
                <a16:creationId xmlns:a16="http://schemas.microsoft.com/office/drawing/2014/main" id="{51CCE589-02B3-664D-8913-5BF8A7C0DE61}"/>
              </a:ext>
            </a:extLst>
          </p:cNvPr>
          <p:cNvGrpSpPr/>
          <p:nvPr/>
        </p:nvGrpSpPr>
        <p:grpSpPr>
          <a:xfrm>
            <a:off x="178594" y="2244300"/>
            <a:ext cx="4776788" cy="3914775"/>
            <a:chOff x="995363" y="2244301"/>
            <a:chExt cx="4776788" cy="3914775"/>
          </a:xfrm>
        </p:grpSpPr>
        <p:pic>
          <p:nvPicPr>
            <p:cNvPr id="9" name="Picture 8" descr="A picture containing object, sitting&#10;&#10;Description automatically generated">
              <a:extLst>
                <a:ext uri="{FF2B5EF4-FFF2-40B4-BE49-F238E27FC236}">
                  <a16:creationId xmlns:a16="http://schemas.microsoft.com/office/drawing/2014/main" id="{8777F115-7BBB-C140-9334-74D29E17AF2A}"/>
                </a:ext>
              </a:extLst>
            </p:cNvPr>
            <p:cNvPicPr>
              <a:picLocks noChangeAspect="1"/>
            </p:cNvPicPr>
            <p:nvPr/>
          </p:nvPicPr>
          <p:blipFill rotWithShape="1">
            <a:blip r:embed="rId3"/>
            <a:srcRect b="51783"/>
            <a:stretch/>
          </p:blipFill>
          <p:spPr>
            <a:xfrm>
              <a:off x="995364" y="2244301"/>
              <a:ext cx="4776787" cy="3640763"/>
            </a:xfrm>
            <a:prstGeom prst="rect">
              <a:avLst/>
            </a:prstGeom>
          </p:spPr>
        </p:pic>
        <p:pic>
          <p:nvPicPr>
            <p:cNvPr id="10" name="Picture 9" descr="A picture containing object, sitting&#10;&#10;Description automatically generated">
              <a:extLst>
                <a:ext uri="{FF2B5EF4-FFF2-40B4-BE49-F238E27FC236}">
                  <a16:creationId xmlns:a16="http://schemas.microsoft.com/office/drawing/2014/main" id="{CCAC33A5-D7FF-1F42-9755-A5F45F6D22C6}"/>
                </a:ext>
              </a:extLst>
            </p:cNvPr>
            <p:cNvPicPr>
              <a:picLocks noChangeAspect="1"/>
            </p:cNvPicPr>
            <p:nvPr/>
          </p:nvPicPr>
          <p:blipFill rotWithShape="1">
            <a:blip r:embed="rId3"/>
            <a:srcRect t="96371"/>
            <a:stretch/>
          </p:blipFill>
          <p:spPr>
            <a:xfrm>
              <a:off x="995363" y="5885064"/>
              <a:ext cx="4776787" cy="274012"/>
            </a:xfrm>
            <a:prstGeom prst="rect">
              <a:avLst/>
            </a:prstGeom>
          </p:spPr>
        </p:pic>
      </p:grpSp>
      <p:sp>
        <p:nvSpPr>
          <p:cNvPr id="12" name="TextBox 11">
            <a:extLst>
              <a:ext uri="{FF2B5EF4-FFF2-40B4-BE49-F238E27FC236}">
                <a16:creationId xmlns:a16="http://schemas.microsoft.com/office/drawing/2014/main" id="{D7C7E8F4-A42D-F542-BE46-6BF316C542D9}"/>
              </a:ext>
            </a:extLst>
          </p:cNvPr>
          <p:cNvSpPr txBox="1"/>
          <p:nvPr/>
        </p:nvSpPr>
        <p:spPr>
          <a:xfrm>
            <a:off x="178594" y="6159075"/>
            <a:ext cx="4776787" cy="369332"/>
          </a:xfrm>
          <a:prstGeom prst="rect">
            <a:avLst/>
          </a:prstGeom>
          <a:noFill/>
        </p:spPr>
        <p:txBody>
          <a:bodyPr wrap="square" rtlCol="0">
            <a:spAutoFit/>
          </a:bodyPr>
          <a:lstStyle/>
          <a:p>
            <a:r>
              <a:rPr lang="en-US" dirty="0">
                <a:latin typeface="Helvetica" pitchFamily="2" charset="0"/>
              </a:rPr>
              <a:t>Let N = 1, </a:t>
            </a:r>
            <a:r>
              <a:rPr lang="en-US" dirty="0" err="1">
                <a:latin typeface="Helvetica" pitchFamily="2" charset="0"/>
              </a:rPr>
              <a:t>gN</a:t>
            </a:r>
            <a:r>
              <a:rPr lang="en-US" dirty="0">
                <a:latin typeface="Helvetica" pitchFamily="2" charset="0"/>
              </a:rPr>
              <a:t> + s(1-g)N = 0.4</a:t>
            </a:r>
          </a:p>
        </p:txBody>
      </p:sp>
      <p:sp>
        <p:nvSpPr>
          <p:cNvPr id="13" name="TextBox 12">
            <a:extLst>
              <a:ext uri="{FF2B5EF4-FFF2-40B4-BE49-F238E27FC236}">
                <a16:creationId xmlns:a16="http://schemas.microsoft.com/office/drawing/2014/main" id="{33E614AC-8CDB-6E4C-BB67-990A1A3ABF38}"/>
              </a:ext>
            </a:extLst>
          </p:cNvPr>
          <p:cNvSpPr txBox="1"/>
          <p:nvPr/>
        </p:nvSpPr>
        <p:spPr>
          <a:xfrm>
            <a:off x="4955381" y="6159075"/>
            <a:ext cx="3188494" cy="369332"/>
          </a:xfrm>
          <a:prstGeom prst="rect">
            <a:avLst/>
          </a:prstGeom>
          <a:noFill/>
        </p:spPr>
        <p:txBody>
          <a:bodyPr wrap="square" rtlCol="0">
            <a:spAutoFit/>
          </a:bodyPr>
          <a:lstStyle/>
          <a:p>
            <a:r>
              <a:rPr lang="en-US" dirty="0" err="1">
                <a:latin typeface="Helvetica" pitchFamily="2" charset="0"/>
              </a:rPr>
              <a:t>gN</a:t>
            </a:r>
            <a:r>
              <a:rPr lang="en-US" dirty="0">
                <a:latin typeface="Helvetica" pitchFamily="2" charset="0"/>
              </a:rPr>
              <a:t>/(</a:t>
            </a:r>
            <a:r>
              <a:rPr lang="en-US" dirty="0" err="1">
                <a:latin typeface="Helvetica" pitchFamily="2" charset="0"/>
              </a:rPr>
              <a:t>gN</a:t>
            </a:r>
            <a:r>
              <a:rPr lang="en-US" dirty="0">
                <a:latin typeface="Helvetica" pitchFamily="2" charset="0"/>
              </a:rPr>
              <a:t> + s(1-g)N) = 0.8</a:t>
            </a:r>
          </a:p>
        </p:txBody>
      </p:sp>
      <p:sp>
        <p:nvSpPr>
          <p:cNvPr id="14" name="TextBox 13">
            <a:extLst>
              <a:ext uri="{FF2B5EF4-FFF2-40B4-BE49-F238E27FC236}">
                <a16:creationId xmlns:a16="http://schemas.microsoft.com/office/drawing/2014/main" id="{3FF1F4E2-C8F9-8E49-8108-A4F28ED1E7E5}"/>
              </a:ext>
            </a:extLst>
          </p:cNvPr>
          <p:cNvSpPr txBox="1"/>
          <p:nvPr/>
        </p:nvSpPr>
        <p:spPr>
          <a:xfrm>
            <a:off x="9329736" y="5882076"/>
            <a:ext cx="2683669" cy="923330"/>
          </a:xfrm>
          <a:prstGeom prst="rect">
            <a:avLst/>
          </a:prstGeom>
          <a:noFill/>
        </p:spPr>
        <p:txBody>
          <a:bodyPr wrap="square" rtlCol="0">
            <a:spAutoFit/>
          </a:bodyPr>
          <a:lstStyle/>
          <a:p>
            <a:r>
              <a:rPr lang="en-US" dirty="0" err="1">
                <a:latin typeface="Helvetica" pitchFamily="2" charset="0"/>
              </a:rPr>
              <a:t>gN</a:t>
            </a:r>
            <a:r>
              <a:rPr lang="en-US" dirty="0">
                <a:latin typeface="Helvetica" pitchFamily="2" charset="0"/>
              </a:rPr>
              <a:t> = 0.8 * 0.4 = 0.32</a:t>
            </a:r>
          </a:p>
          <a:p>
            <a:r>
              <a:rPr lang="en-US" dirty="0">
                <a:latin typeface="Helvetica" pitchFamily="2" charset="0"/>
              </a:rPr>
              <a:t>0.32 + s(1 – 0.32) = 0.4</a:t>
            </a:r>
          </a:p>
          <a:p>
            <a:r>
              <a:rPr lang="en-US" dirty="0">
                <a:latin typeface="Helvetica" pitchFamily="2" charset="0"/>
              </a:rPr>
              <a:t>s = 0.12</a:t>
            </a:r>
          </a:p>
        </p:txBody>
      </p:sp>
    </p:spTree>
    <p:extLst>
      <p:ext uri="{BB962C8B-B14F-4D97-AF65-F5344CB8AC3E}">
        <p14:creationId xmlns:p14="http://schemas.microsoft.com/office/powerpoint/2010/main" val="29317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3554A-B8DA-5948-9E84-534508884F32}"/>
              </a:ext>
            </a:extLst>
          </p:cNvPr>
          <p:cNvPicPr>
            <a:picLocks noChangeAspect="1"/>
          </p:cNvPicPr>
          <p:nvPr/>
        </p:nvPicPr>
        <p:blipFill>
          <a:blip r:embed="rId2"/>
          <a:stretch>
            <a:fillRect/>
          </a:stretch>
        </p:blipFill>
        <p:spPr>
          <a:xfrm>
            <a:off x="538417" y="818535"/>
            <a:ext cx="5744739" cy="5220929"/>
          </a:xfrm>
          <a:prstGeom prst="rect">
            <a:avLst/>
          </a:prstGeom>
        </p:spPr>
      </p:pic>
      <p:sp>
        <p:nvSpPr>
          <p:cNvPr id="4" name="TextBox 3">
            <a:extLst>
              <a:ext uri="{FF2B5EF4-FFF2-40B4-BE49-F238E27FC236}">
                <a16:creationId xmlns:a16="http://schemas.microsoft.com/office/drawing/2014/main" id="{768805DD-124E-EC46-9D48-7B33E60475E7}"/>
              </a:ext>
            </a:extLst>
          </p:cNvPr>
          <p:cNvSpPr txBox="1"/>
          <p:nvPr/>
        </p:nvSpPr>
        <p:spPr>
          <a:xfrm>
            <a:off x="6310681" y="2967335"/>
            <a:ext cx="5342902" cy="923330"/>
          </a:xfrm>
          <a:prstGeom prst="rect">
            <a:avLst/>
          </a:prstGeom>
          <a:noFill/>
        </p:spPr>
        <p:txBody>
          <a:bodyPr wrap="square" rtlCol="0">
            <a:spAutoFit/>
          </a:bodyPr>
          <a:lstStyle/>
          <a:p>
            <a:r>
              <a:rPr lang="en-US" dirty="0">
                <a:latin typeface="Helvetica" pitchFamily="2" charset="0"/>
              </a:rPr>
              <a:t>Assume infection has accumulated by 100 years post invasion</a:t>
            </a:r>
          </a:p>
          <a:p>
            <a:r>
              <a:rPr lang="en-US" dirty="0">
                <a:latin typeface="Helvetica" pitchFamily="2" charset="0"/>
              </a:rPr>
              <a:t>(Stricker et al. 2016)</a:t>
            </a:r>
          </a:p>
        </p:txBody>
      </p:sp>
    </p:spTree>
    <p:extLst>
      <p:ext uri="{BB962C8B-B14F-4D97-AF65-F5344CB8AC3E}">
        <p14:creationId xmlns:p14="http://schemas.microsoft.com/office/powerpoint/2010/main" val="275885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perennials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Use dominant Eigenvalue of seedling-adult transition matrix when perennial is rare (no effect on itself) and annual is common (Mordecai 2013)</a:t>
            </a:r>
          </a:p>
          <a:p>
            <a:pPr marL="742950" lvl="1" indent="-285750">
              <a:buFont typeface="Arial" panose="020B0604020202020204" pitchFamily="34" charset="0"/>
              <a:buChar char="•"/>
            </a:pPr>
            <a:r>
              <a:rPr lang="en-US" dirty="0">
                <a:latin typeface="Helvetica" pitchFamily="2" charset="0"/>
              </a:rPr>
              <a:t>Hat indicates variable is affected by annual density</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𝑠</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e>
                                </m:d>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𝑠</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𝑝</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408559">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190625" r="-80100" b="-1156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190625" r="-625" b="-115625"/>
                          </a:stretch>
                        </a:blipFill>
                      </a:tcPr>
                    </a:tc>
                    <a:extLst>
                      <a:ext uri="{0D108BD9-81ED-4DB2-BD59-A6C34878D82A}">
                        <a16:rowId xmlns:a16="http://schemas.microsoft.com/office/drawing/2014/main" val="2434510826"/>
                      </a:ext>
                    </a:extLst>
                  </a:tr>
                  <a:tr h="386969">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0000" r="-80100" b="-1935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0000" r="-625" b="-19355"/>
                          </a:stretch>
                        </a:blipFill>
                      </a:tcPr>
                    </a:tc>
                    <a:extLst>
                      <a:ext uri="{0D108BD9-81ED-4DB2-BD59-A6C34878D82A}">
                        <a16:rowId xmlns:a16="http://schemas.microsoft.com/office/drawing/2014/main" val="1320609619"/>
                      </a:ext>
                    </a:extLst>
                  </a:tr>
                </a:tbl>
              </a:graphicData>
            </a:graphic>
          </p:graphicFrame>
        </mc:Fallback>
      </mc:AlternateContent>
    </p:spTree>
    <p:extLst>
      <p:ext uri="{BB962C8B-B14F-4D97-AF65-F5344CB8AC3E}">
        <p14:creationId xmlns:p14="http://schemas.microsoft.com/office/powerpoint/2010/main" val="231941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annuals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The annual also has two life stages – apply same method</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𝑎</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81064">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203333" r="-80100" b="-1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203333" r="-625" b="-123333"/>
                          </a:stretch>
                        </a:blipFill>
                      </a:tcPr>
                    </a:tc>
                    <a:extLst>
                      <a:ext uri="{0D108BD9-81ED-4DB2-BD59-A6C34878D82A}">
                        <a16:rowId xmlns:a16="http://schemas.microsoft.com/office/drawing/2014/main" val="2434510826"/>
                      </a:ext>
                    </a:extLst>
                  </a:tr>
                  <a:tr h="381064">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3333" r="-80100" b="-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3333" r="-625" b="-23333"/>
                          </a:stretch>
                        </a:blipFill>
                      </a:tcPr>
                    </a:tc>
                    <a:extLst>
                      <a:ext uri="{0D108BD9-81ED-4DB2-BD59-A6C34878D82A}">
                        <a16:rowId xmlns:a16="http://schemas.microsoft.com/office/drawing/2014/main" val="1320609619"/>
                      </a:ext>
                    </a:extLst>
                  </a:tr>
                </a:tbl>
              </a:graphicData>
            </a:graphic>
          </p:graphicFrame>
        </mc:Fallback>
      </mc:AlternateContent>
      <p:sp>
        <p:nvSpPr>
          <p:cNvPr id="5" name="TextBox 4">
            <a:extLst>
              <a:ext uri="{FF2B5EF4-FFF2-40B4-BE49-F238E27FC236}">
                <a16:creationId xmlns:a16="http://schemas.microsoft.com/office/drawing/2014/main" id="{6FD936AA-E8EC-1B4B-852F-D2392103F2FF}"/>
              </a:ext>
            </a:extLst>
          </p:cNvPr>
          <p:cNvSpPr txBox="1"/>
          <p:nvPr/>
        </p:nvSpPr>
        <p:spPr>
          <a:xfrm>
            <a:off x="275771" y="4940420"/>
            <a:ext cx="11640457" cy="1169551"/>
          </a:xfrm>
          <a:prstGeom prst="rect">
            <a:avLst/>
          </a:prstGeom>
          <a:noFill/>
        </p:spPr>
        <p:txBody>
          <a:bodyPr wrap="square" rtlCol="0">
            <a:spAutoFit/>
          </a:bodyPr>
          <a:lstStyle/>
          <a:p>
            <a:r>
              <a:rPr lang="en-US" sz="1000" dirty="0"/>
              <a:t>Re-do without this and check. From Mike: I would ignore the litter in this calculation, because, as you write, it doesn't contribute to population growth. I don't think it would make any difference if you did have a two-stage model, with one stage being living plant and one being litter. In this case, the matrix would have a 0 in the off-diagonal element that gives living plant produced from litter. For a two-by-two matrix with an off-diagonal element equal to 0, the eigenvalues are the main diagonal elements. One of these is the litter decomposition rate, which is less than 1. So the other one, which is the living plant growth rate (over a complete generation, for example, seed to seed), determines whether the annual increases when rare.</a:t>
            </a:r>
          </a:p>
          <a:p>
            <a:r>
              <a:rPr lang="en-US" sz="1000" dirty="0"/>
              <a:t>As for whether the litter affects plant growth, since you are assuming the annual is rare, then I think you could ignore the effect of the litter, assuming the litter has an effect on, say, germination, only when it creates a continuous mat. I would think an isolated plant would not produce enough litter to interfere much with growth from its seed the next year. If it would, then you'd need to include that effect. But I would think that litter would slow the annual's growth rate only when the annual became abundant.</a:t>
            </a:r>
          </a:p>
        </p:txBody>
      </p:sp>
    </p:spTree>
    <p:extLst>
      <p:ext uri="{BB962C8B-B14F-4D97-AF65-F5344CB8AC3E}">
        <p14:creationId xmlns:p14="http://schemas.microsoft.com/office/powerpoint/2010/main" val="421029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 survival:</a:t>
            </a:r>
          </a:p>
          <a:p>
            <a:r>
              <a:rPr lang="en-US" sz="2600" b="1" dirty="0" err="1"/>
              <a:t>s</a:t>
            </a:r>
            <a:r>
              <a:rPr lang="en-US" sz="2600" b="1" baseline="-25000" dirty="0" err="1"/>
              <a:t>A</a:t>
            </a:r>
            <a:r>
              <a:rPr lang="en-US" sz="2600" b="1" dirty="0"/>
              <a:t> = 0.5 year</a:t>
            </a:r>
            <a:r>
              <a:rPr lang="en-US" sz="2600" b="1" baseline="30000" dirty="0"/>
              <a:t>-1</a:t>
            </a:r>
            <a:endParaRPr lang="en-US" sz="2600" b="1" dirty="0"/>
          </a:p>
          <a:p>
            <a:endParaRPr lang="en-US" sz="2600" dirty="0"/>
          </a:p>
          <a:p>
            <a:r>
              <a:rPr lang="en-US" sz="2200" dirty="0"/>
              <a:t>Notes: </a:t>
            </a:r>
          </a:p>
          <a:p>
            <a:pPr marL="342900" indent="-342900">
              <a:buFont typeface="Arial" panose="020B0604020202020204" pitchFamily="34" charset="0"/>
              <a:buChar char="•"/>
            </a:pPr>
            <a:r>
              <a:rPr lang="en-US" sz="2200" dirty="0"/>
              <a:t>Tetrazolium to test viability of all seeds (may have germinated if allowed)</a:t>
            </a:r>
          </a:p>
          <a:p>
            <a:pPr marL="342900" indent="-342900">
              <a:buFont typeface="Arial" panose="020B0604020202020204" pitchFamily="34" charset="0"/>
              <a:buChar char="•"/>
            </a:pPr>
            <a:r>
              <a:rPr lang="en-US" sz="2200" dirty="0"/>
              <a:t>9 sites, 100 seeds each</a:t>
            </a:r>
          </a:p>
          <a:p>
            <a:pPr marL="342900" indent="-342900">
              <a:buFont typeface="Arial" panose="020B0604020202020204" pitchFamily="34" charset="0"/>
              <a:buChar char="•"/>
            </a:pPr>
            <a:r>
              <a:rPr lang="en-US" sz="2200" dirty="0"/>
              <a:t>2008 seeds collected in 2008 and tested in spring of 2009 (i.e., stored in lab)</a:t>
            </a:r>
          </a:p>
          <a:p>
            <a:pPr marL="342900" indent="-342900">
              <a:buFont typeface="Arial" panose="020B0604020202020204" pitchFamily="34" charset="0"/>
              <a:buChar char="•"/>
            </a:pPr>
            <a:r>
              <a:rPr lang="en-US" sz="2200" dirty="0"/>
              <a:t>CH and CL collected from roadside</a:t>
            </a:r>
          </a:p>
          <a:p>
            <a:pPr marL="342900" indent="-342900">
              <a:buFont typeface="Arial" panose="020B0604020202020204" pitchFamily="34" charset="0"/>
              <a:buChar char="•"/>
            </a:pPr>
            <a:r>
              <a:rPr lang="en-US" sz="2200" dirty="0"/>
              <a:t>Estimated from the forest interior value</a:t>
            </a:r>
          </a:p>
        </p:txBody>
      </p:sp>
      <p:pic>
        <p:nvPicPr>
          <p:cNvPr id="4" name="Picture 3" descr="A screenshot of a cell phone&#10;&#10;Description automatically generated">
            <a:extLst>
              <a:ext uri="{FF2B5EF4-FFF2-40B4-BE49-F238E27FC236}">
                <a16:creationId xmlns:a16="http://schemas.microsoft.com/office/drawing/2014/main" id="{EFB4462F-209D-6249-8177-F4030C038E18}"/>
              </a:ext>
            </a:extLst>
          </p:cNvPr>
          <p:cNvPicPr>
            <a:picLocks noChangeAspect="1"/>
          </p:cNvPicPr>
          <p:nvPr/>
        </p:nvPicPr>
        <p:blipFill rotWithShape="1">
          <a:blip r:embed="rId4"/>
          <a:srcRect t="7553"/>
          <a:stretch/>
        </p:blipFill>
        <p:spPr>
          <a:xfrm>
            <a:off x="6783387" y="1785938"/>
            <a:ext cx="5346700" cy="5072062"/>
          </a:xfrm>
          <a:prstGeom prst="rect">
            <a:avLst/>
          </a:prstGeom>
        </p:spPr>
      </p:pic>
    </p:spTree>
    <p:extLst>
      <p:ext uri="{BB962C8B-B14F-4D97-AF65-F5344CB8AC3E}">
        <p14:creationId xmlns:p14="http://schemas.microsoft.com/office/powerpoint/2010/main" val="1681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A581-ACA6-2C4F-9E85-8D62E3C7F746}"/>
              </a:ext>
            </a:extLst>
          </p:cNvPr>
          <p:cNvSpPr txBox="1">
            <a:spLocks/>
          </p:cNvSpPr>
          <p:nvPr/>
        </p:nvSpPr>
        <p:spPr>
          <a:xfrm>
            <a:off x="473440" y="3627079"/>
            <a:ext cx="6267537" cy="306763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germination rate without litter:</a:t>
            </a:r>
          </a:p>
          <a:p>
            <a:r>
              <a:rPr lang="en-US" sz="2600" dirty="0"/>
              <a:t>alternative </a:t>
            </a:r>
            <a:r>
              <a:rPr lang="en-US" sz="2600" dirty="0" err="1"/>
              <a:t>g</a:t>
            </a:r>
            <a:r>
              <a:rPr lang="en-US" sz="2600" baseline="-25000" dirty="0" err="1"/>
              <a:t>A</a:t>
            </a:r>
            <a:r>
              <a:rPr lang="en-US" sz="2600" dirty="0"/>
              <a:t> = 0.7 year</a:t>
            </a:r>
            <a:r>
              <a:rPr lang="en-US" sz="2600" baseline="30000" dirty="0"/>
              <a:t>-1</a:t>
            </a:r>
            <a:endParaRPr lang="en-US" sz="2600" dirty="0"/>
          </a:p>
          <a:p>
            <a:endParaRPr lang="en-US" sz="2600" b="1" dirty="0"/>
          </a:p>
          <a:p>
            <a:r>
              <a:rPr lang="en-US" sz="2400" dirty="0"/>
              <a:t>Notes:</a:t>
            </a:r>
          </a:p>
          <a:p>
            <a:pPr marL="457200" indent="-457200">
              <a:buFontTx/>
              <a:buChar char="-"/>
            </a:pPr>
            <a:r>
              <a:rPr lang="en-US" sz="2400" dirty="0"/>
              <a:t>16 seeds added to PVC plots with forest soil</a:t>
            </a:r>
          </a:p>
          <a:p>
            <a:pPr marL="457200" indent="-457200">
              <a:buFontTx/>
              <a:buChar char="-"/>
            </a:pPr>
            <a:r>
              <a:rPr lang="en-US" sz="2400" dirty="0"/>
              <a:t>Litter is mostly from deciduous trees</a:t>
            </a:r>
          </a:p>
          <a:p>
            <a:pPr marL="457200" indent="-457200">
              <a:buFontTx/>
              <a:buChar char="-"/>
            </a:pPr>
            <a:r>
              <a:rPr lang="en-US" sz="2400" dirty="0"/>
              <a:t>0.7 estimated from figure, not reported</a:t>
            </a:r>
          </a:p>
          <a:p>
            <a:pPr marL="457200" indent="-457200">
              <a:buFontTx/>
              <a:buChar char="-"/>
            </a:pPr>
            <a:r>
              <a:rPr lang="en-US" sz="2400" dirty="0"/>
              <a:t>Germination suppression looks like </a:t>
            </a:r>
            <a:r>
              <a:rPr lang="en-US" sz="2400" dirty="0" err="1"/>
              <a:t>Beverton</a:t>
            </a:r>
            <a:r>
              <a:rPr lang="en-US" sz="2400" dirty="0"/>
              <a:t>-Holt function</a:t>
            </a:r>
          </a:p>
        </p:txBody>
      </p:sp>
      <p:pic>
        <p:nvPicPr>
          <p:cNvPr id="4" name="Picture 3">
            <a:extLst>
              <a:ext uri="{FF2B5EF4-FFF2-40B4-BE49-F238E27FC236}">
                <a16:creationId xmlns:a16="http://schemas.microsoft.com/office/drawing/2014/main" id="{2B410E8B-CDEF-FE4D-9F06-4BED8C4B9334}"/>
              </a:ext>
            </a:extLst>
          </p:cNvPr>
          <p:cNvPicPr>
            <a:picLocks noChangeAspect="1"/>
          </p:cNvPicPr>
          <p:nvPr/>
        </p:nvPicPr>
        <p:blipFill>
          <a:blip r:embed="rId2"/>
          <a:stretch>
            <a:fillRect/>
          </a:stretch>
        </p:blipFill>
        <p:spPr>
          <a:xfrm>
            <a:off x="0" y="0"/>
            <a:ext cx="8157029" cy="3230922"/>
          </a:xfrm>
          <a:prstGeom prst="rect">
            <a:avLst/>
          </a:prstGeom>
        </p:spPr>
      </p:pic>
      <p:pic>
        <p:nvPicPr>
          <p:cNvPr id="6" name="Picture 5">
            <a:extLst>
              <a:ext uri="{FF2B5EF4-FFF2-40B4-BE49-F238E27FC236}">
                <a16:creationId xmlns:a16="http://schemas.microsoft.com/office/drawing/2014/main" id="{06498614-02E5-5F44-9850-8809276389D0}"/>
              </a:ext>
            </a:extLst>
          </p:cNvPr>
          <p:cNvPicPr>
            <a:picLocks noChangeAspect="1"/>
          </p:cNvPicPr>
          <p:nvPr/>
        </p:nvPicPr>
        <p:blipFill>
          <a:blip r:embed="rId3"/>
          <a:stretch>
            <a:fillRect/>
          </a:stretch>
        </p:blipFill>
        <p:spPr>
          <a:xfrm>
            <a:off x="6740978" y="2351314"/>
            <a:ext cx="4162718" cy="3930650"/>
          </a:xfrm>
          <a:prstGeom prst="rect">
            <a:avLst/>
          </a:prstGeom>
        </p:spPr>
      </p:pic>
    </p:spTree>
    <p:extLst>
      <p:ext uri="{BB962C8B-B14F-4D97-AF65-F5344CB8AC3E}">
        <p14:creationId xmlns:p14="http://schemas.microsoft.com/office/powerpoint/2010/main" val="40471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1D2D1-CE1D-4841-AFF2-9177053EC576}"/>
              </a:ext>
            </a:extLst>
          </p:cNvPr>
          <p:cNvPicPr>
            <a:picLocks noChangeAspect="1"/>
          </p:cNvPicPr>
          <p:nvPr/>
        </p:nvPicPr>
        <p:blipFill>
          <a:blip r:embed="rId3"/>
          <a:stretch>
            <a:fillRect/>
          </a:stretch>
        </p:blipFill>
        <p:spPr>
          <a:xfrm>
            <a:off x="0" y="0"/>
            <a:ext cx="9327578" cy="2428102"/>
          </a:xfrm>
          <a:prstGeom prst="rect">
            <a:avLst/>
          </a:prstGeom>
        </p:spPr>
      </p:pic>
      <p:pic>
        <p:nvPicPr>
          <p:cNvPr id="5" name="Picture 4">
            <a:extLst>
              <a:ext uri="{FF2B5EF4-FFF2-40B4-BE49-F238E27FC236}">
                <a16:creationId xmlns:a16="http://schemas.microsoft.com/office/drawing/2014/main" id="{12D0820A-460F-6645-A4EF-98788DE4EA56}"/>
              </a:ext>
            </a:extLst>
          </p:cNvPr>
          <p:cNvPicPr>
            <a:picLocks noChangeAspect="1"/>
          </p:cNvPicPr>
          <p:nvPr/>
        </p:nvPicPr>
        <p:blipFill>
          <a:blip r:embed="rId4"/>
          <a:stretch>
            <a:fillRect/>
          </a:stretch>
        </p:blipFill>
        <p:spPr>
          <a:xfrm>
            <a:off x="186037" y="2428102"/>
            <a:ext cx="5342212" cy="4312510"/>
          </a:xfrm>
          <a:prstGeom prst="rect">
            <a:avLst/>
          </a:prstGeom>
        </p:spPr>
      </p:pic>
      <p:sp>
        <p:nvSpPr>
          <p:cNvPr id="11" name="TextBox 10">
            <a:extLst>
              <a:ext uri="{FF2B5EF4-FFF2-40B4-BE49-F238E27FC236}">
                <a16:creationId xmlns:a16="http://schemas.microsoft.com/office/drawing/2014/main" id="{E26B4AAF-8B12-D341-92DB-B5F46D8BAB3C}"/>
              </a:ext>
            </a:extLst>
          </p:cNvPr>
          <p:cNvSpPr txBox="1"/>
          <p:nvPr/>
        </p:nvSpPr>
        <p:spPr>
          <a:xfrm>
            <a:off x="5857101" y="2921168"/>
            <a:ext cx="6148861" cy="2431435"/>
          </a:xfrm>
          <a:prstGeom prst="rect">
            <a:avLst/>
          </a:prstGeom>
          <a:noFill/>
        </p:spPr>
        <p:txBody>
          <a:bodyPr wrap="square" rtlCol="0">
            <a:spAutoFit/>
          </a:bodyPr>
          <a:lstStyle/>
          <a:p>
            <a:r>
              <a:rPr lang="en-US" sz="2000" dirty="0">
                <a:latin typeface="Helvetica" pitchFamily="2" charset="0"/>
              </a:rPr>
              <a:t>“At peak biomass observed in the mesocosm experiment (~30 g), seed production per plant is between 6000-7000 seeds”</a:t>
            </a:r>
          </a:p>
          <a:p>
            <a:endParaRPr lang="en-US" sz="2000" dirty="0">
              <a:latin typeface="Helvetica" pitchFamily="2" charset="0"/>
            </a:endParaRPr>
          </a:p>
          <a:p>
            <a:r>
              <a:rPr lang="en-US" sz="2600" dirty="0" err="1">
                <a:latin typeface="Helvetica" pitchFamily="2" charset="0"/>
              </a:rPr>
              <a:t>Mv</a:t>
            </a:r>
            <a:r>
              <a:rPr lang="en-US" sz="2600" dirty="0">
                <a:latin typeface="Helvetica" pitchFamily="2" charset="0"/>
              </a:rPr>
              <a:t> biomass-to-seed conversion:</a:t>
            </a:r>
          </a:p>
          <a:p>
            <a:r>
              <a:rPr lang="en-US" sz="2600" b="1" i="1" dirty="0" err="1">
                <a:latin typeface="Helvetica" pitchFamily="2" charset="0"/>
              </a:rPr>
              <a:t>y</a:t>
            </a:r>
            <a:r>
              <a:rPr lang="en-US" sz="2600" b="1" i="1" baseline="-25000" dirty="0" err="1">
                <a:latin typeface="Helvetica" pitchFamily="2" charset="0"/>
              </a:rPr>
              <a:t>A</a:t>
            </a:r>
            <a:r>
              <a:rPr lang="en-US" sz="2600" b="1" dirty="0">
                <a:latin typeface="Helvetica" pitchFamily="2" charset="0"/>
              </a:rPr>
              <a:t> = 6500/30 = 216.67 seeds g</a:t>
            </a:r>
            <a:r>
              <a:rPr lang="en-US" sz="2600" b="1" baseline="30000" dirty="0">
                <a:latin typeface="Helvetica" pitchFamily="2" charset="0"/>
              </a:rPr>
              <a:t>-1</a:t>
            </a:r>
            <a:r>
              <a:rPr lang="en-US" sz="2600" b="1" dirty="0">
                <a:latin typeface="Helvetica" pitchFamily="2" charset="0"/>
              </a:rPr>
              <a:t> year</a:t>
            </a:r>
            <a:r>
              <a:rPr lang="en-US" sz="2600" b="1" baseline="30000" dirty="0">
                <a:latin typeface="Helvetica" pitchFamily="2" charset="0"/>
              </a:rPr>
              <a:t>-1</a:t>
            </a:r>
            <a:endParaRPr lang="en-US" sz="2600" b="1" dirty="0">
              <a:latin typeface="Helvetica" pitchFamily="2" charset="0"/>
            </a:endParaRPr>
          </a:p>
          <a:p>
            <a:endParaRPr lang="en-US" sz="2000" dirty="0">
              <a:latin typeface="Helvetica" pitchFamily="2" charset="0"/>
            </a:endParaRPr>
          </a:p>
        </p:txBody>
      </p:sp>
    </p:spTree>
    <p:extLst>
      <p:ext uri="{BB962C8B-B14F-4D97-AF65-F5344CB8AC3E}">
        <p14:creationId xmlns:p14="http://schemas.microsoft.com/office/powerpoint/2010/main" val="83506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DA5AE-9E57-5443-8EAB-73BFBE065E6C}"/>
              </a:ext>
            </a:extLst>
          </p:cNvPr>
          <p:cNvPicPr>
            <a:picLocks noChangeAspect="1"/>
          </p:cNvPicPr>
          <p:nvPr/>
        </p:nvPicPr>
        <p:blipFill rotWithShape="1">
          <a:blip r:embed="rId2"/>
          <a:srcRect b="14583"/>
          <a:stretch/>
        </p:blipFill>
        <p:spPr>
          <a:xfrm>
            <a:off x="0" y="0"/>
            <a:ext cx="10295746" cy="2380344"/>
          </a:xfrm>
          <a:prstGeom prst="rect">
            <a:avLst/>
          </a:prstGeom>
        </p:spPr>
      </p:pic>
      <p:pic>
        <p:nvPicPr>
          <p:cNvPr id="7" name="Picture 6">
            <a:extLst>
              <a:ext uri="{FF2B5EF4-FFF2-40B4-BE49-F238E27FC236}">
                <a16:creationId xmlns:a16="http://schemas.microsoft.com/office/drawing/2014/main" id="{1457D538-C194-7043-8EF1-95AD40613577}"/>
              </a:ext>
            </a:extLst>
          </p:cNvPr>
          <p:cNvPicPr>
            <a:picLocks noChangeAspect="1"/>
          </p:cNvPicPr>
          <p:nvPr/>
        </p:nvPicPr>
        <p:blipFill>
          <a:blip r:embed="rId3"/>
          <a:stretch>
            <a:fillRect/>
          </a:stretch>
        </p:blipFill>
        <p:spPr>
          <a:xfrm>
            <a:off x="6550261" y="2975427"/>
            <a:ext cx="5148254" cy="3635829"/>
          </a:xfrm>
          <a:prstGeom prst="rect">
            <a:avLst/>
          </a:prstGeom>
        </p:spPr>
      </p:pic>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D1BD601D-2B47-574C-81F0-C39A63EB1D77}"/>
                  </a:ext>
                </a:extLst>
              </p:cNvPr>
              <p:cNvSpPr txBox="1">
                <a:spLocks/>
              </p:cNvSpPr>
              <p:nvPr/>
            </p:nvSpPr>
            <p:spPr>
              <a:xfrm>
                <a:off x="244929" y="3428998"/>
                <a:ext cx="6694713" cy="318225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Germination reduction with litter:</a:t>
                </a:r>
              </a:p>
              <a:p>
                <a14:m>
                  <m:oMath xmlns:m="http://schemas.openxmlformats.org/officeDocument/2006/math">
                    <m:sSub>
                      <m:sSubPr>
                        <m:ctrlPr>
                          <a:rPr lang="en-US" sz="2600" b="1" i="1">
                            <a:latin typeface="Cambria Math" panose="02040503050406030204" pitchFamily="18" charset="0"/>
                          </a:rPr>
                        </m:ctrlPr>
                      </m:sSubPr>
                      <m:e>
                        <m:r>
                          <a:rPr lang="en-US" sz="2600" b="1" i="1" smtClean="0">
                            <a:latin typeface="Cambria Math" panose="02040503050406030204" pitchFamily="18" charset="0"/>
                            <a:ea typeface="Cambria Math" panose="02040503050406030204" pitchFamily="18" charset="0"/>
                          </a:rPr>
                          <m:t>𝜷</m:t>
                        </m:r>
                      </m:e>
                      <m:sub>
                        <m:r>
                          <a:rPr lang="en-US" sz="2600" b="1" i="1" smtClean="0">
                            <a:latin typeface="Cambria Math" panose="02040503050406030204" pitchFamily="18" charset="0"/>
                            <a:ea typeface="Cambria Math" panose="02040503050406030204" pitchFamily="18" charset="0"/>
                          </a:rPr>
                          <m:t>𝑨</m:t>
                        </m:r>
                        <m:r>
                          <a:rPr lang="en-US" sz="2600" b="1" i="1" smtClean="0">
                            <a:latin typeface="Cambria Math" panose="02040503050406030204" pitchFamily="18" charset="0"/>
                            <a:ea typeface="Cambria Math" panose="02040503050406030204" pitchFamily="18" charset="0"/>
                          </a:rPr>
                          <m:t> </m:t>
                        </m:r>
                        <m:r>
                          <a:rPr lang="en-US" sz="2600" b="1" i="1" smtClean="0">
                            <a:latin typeface="Cambria Math" panose="02040503050406030204" pitchFamily="18" charset="0"/>
                            <a:ea typeface="Cambria Math" panose="02040503050406030204" pitchFamily="18" charset="0"/>
                          </a:rPr>
                          <m:t>𝒐𝒓</m:t>
                        </m:r>
                        <m:r>
                          <a:rPr lang="en-US" sz="2600" b="1" i="1" smtClean="0">
                            <a:latin typeface="Cambria Math" panose="02040503050406030204" pitchFamily="18" charset="0"/>
                            <a:ea typeface="Cambria Math" panose="02040503050406030204" pitchFamily="18" charset="0"/>
                          </a:rPr>
                          <m:t> </m:t>
                        </m:r>
                        <m:r>
                          <a:rPr lang="en-US" sz="2600" b="1" i="1" smtClean="0">
                            <a:latin typeface="Cambria Math" panose="02040503050406030204" pitchFamily="18" charset="0"/>
                            <a:ea typeface="Cambria Math" panose="02040503050406030204" pitchFamily="18" charset="0"/>
                          </a:rPr>
                          <m:t>𝑺</m:t>
                        </m:r>
                      </m:sub>
                    </m:sSub>
                  </m:oMath>
                </a14:m>
                <a:r>
                  <a:rPr lang="en-US" sz="2600" b="1" dirty="0"/>
                  <a:t> = 0.016 g</a:t>
                </a:r>
                <a:r>
                  <a:rPr lang="en-US" sz="2600" b="1" baseline="30000" dirty="0"/>
                  <a:t>-1</a:t>
                </a:r>
                <a:r>
                  <a:rPr lang="en-US" sz="2600" b="1" dirty="0"/>
                  <a:t> year</a:t>
                </a:r>
                <a:r>
                  <a:rPr lang="en-US" sz="2600" b="1" baseline="30000" dirty="0"/>
                  <a:t>-1</a:t>
                </a:r>
                <a:endParaRPr lang="en-US" sz="2600" b="1" dirty="0"/>
              </a:p>
              <a:p>
                <a:endParaRPr lang="en-US" sz="2400" dirty="0"/>
              </a:p>
              <a:p>
                <a:r>
                  <a:rPr lang="en-US" sz="2400" dirty="0"/>
                  <a:t>Notes:</a:t>
                </a:r>
              </a:p>
              <a:p>
                <a:pPr marL="457200" indent="-457200">
                  <a:buFontTx/>
                  <a:buChar char="-"/>
                </a:pPr>
                <a:r>
                  <a:rPr lang="en-US" sz="2600" dirty="0"/>
                  <a:t>374 g of litter added to LA plot</a:t>
                </a:r>
              </a:p>
              <a:p>
                <a:pPr marL="457200" indent="-457200">
                  <a:buFontTx/>
                  <a:buChar char="-"/>
                </a:pPr>
                <a:r>
                  <a:rPr lang="en-US" sz="2600" dirty="0"/>
                  <a:t>Assume no N, litter removed = 35%</a:t>
                </a:r>
              </a:p>
              <a:p>
                <a:pPr marL="457200" indent="-457200">
                  <a:buFontTx/>
                  <a:buChar char="-"/>
                </a:pPr>
                <a:r>
                  <a:rPr lang="en-US" sz="2600" dirty="0"/>
                  <a:t>Assume LA = 5%</a:t>
                </a:r>
              </a:p>
              <a:p>
                <a:pPr marL="457200" indent="-457200">
                  <a:buFontTx/>
                  <a:buChar char="-"/>
                </a:pPr>
                <a:r>
                  <a:rPr lang="en-US" sz="2600" dirty="0"/>
                  <a:t>G = 0.35/(1 + </a:t>
                </a:r>
                <a14:m>
                  <m:oMath xmlns:m="http://schemas.openxmlformats.org/officeDocument/2006/math">
                    <m:r>
                      <a:rPr lang="en-US" sz="2800" i="1">
                        <a:latin typeface="Cambria Math" panose="02040503050406030204" pitchFamily="18" charset="0"/>
                        <a:ea typeface="Cambria Math" panose="02040503050406030204" pitchFamily="18" charset="0"/>
                      </a:rPr>
                      <m:t>𝛽</m:t>
                    </m:r>
                  </m:oMath>
                </a14:m>
                <a:r>
                  <a:rPr lang="en-US" sz="2600" dirty="0"/>
                  <a:t>*374) = 0.05</a:t>
                </a:r>
              </a:p>
              <a:p>
                <a:pPr marL="457200" indent="-457200">
                  <a:buFontTx/>
                  <a:buChar char="-"/>
                </a:pP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600" dirty="0"/>
                  <a:t> = (0.35/0.05 - 1)/374</a:t>
                </a:r>
              </a:p>
              <a:p>
                <a:pPr marL="457200" indent="-457200">
                  <a:buFontTx/>
                  <a:buChar char="-"/>
                </a:pPr>
                <a:endParaRPr lang="en-US" sz="2600" dirty="0"/>
              </a:p>
            </p:txBody>
          </p:sp>
        </mc:Choice>
        <mc:Fallback xmlns="">
          <p:sp>
            <p:nvSpPr>
              <p:cNvPr id="8" name="Title 1">
                <a:extLst>
                  <a:ext uri="{FF2B5EF4-FFF2-40B4-BE49-F238E27FC236}">
                    <a16:creationId xmlns:a16="http://schemas.microsoft.com/office/drawing/2014/main" id="{D1BD601D-2B47-574C-81F0-C39A63EB1D77}"/>
                  </a:ext>
                </a:extLst>
              </p:cNvPr>
              <p:cNvSpPr txBox="1">
                <a:spLocks noRot="1" noChangeAspect="1" noMove="1" noResize="1" noEditPoints="1" noAdjustHandles="1" noChangeArrowheads="1" noChangeShapeType="1" noTextEdit="1"/>
              </p:cNvSpPr>
              <p:nvPr/>
            </p:nvSpPr>
            <p:spPr>
              <a:xfrm>
                <a:off x="244929" y="3428998"/>
                <a:ext cx="6694713" cy="3182257"/>
              </a:xfrm>
              <a:prstGeom prst="rect">
                <a:avLst/>
              </a:prstGeom>
              <a:blipFill>
                <a:blip r:embed="rId4"/>
                <a:stretch>
                  <a:fillRect l="-1515" t="-3571"/>
                </a:stretch>
              </a:blipFill>
            </p:spPr>
            <p:txBody>
              <a:bodyPr/>
              <a:lstStyle/>
              <a:p>
                <a:r>
                  <a:rPr lang="en-US">
                    <a:noFill/>
                  </a:rPr>
                  <a:t> </a:t>
                </a:r>
              </a:p>
            </p:txBody>
          </p:sp>
        </mc:Fallback>
      </mc:AlternateContent>
    </p:spTree>
    <p:extLst>
      <p:ext uri="{BB962C8B-B14F-4D97-AF65-F5344CB8AC3E}">
        <p14:creationId xmlns:p14="http://schemas.microsoft.com/office/powerpoint/2010/main" val="398182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EDE348-CE9B-244B-B757-F6486258D002}"/>
              </a:ext>
            </a:extLst>
          </p:cNvPr>
          <p:cNvPicPr>
            <a:picLocks noChangeAspect="1"/>
          </p:cNvPicPr>
          <p:nvPr/>
        </p:nvPicPr>
        <p:blipFill>
          <a:blip r:embed="rId3"/>
          <a:stretch>
            <a:fillRect/>
          </a:stretch>
        </p:blipFill>
        <p:spPr>
          <a:xfrm>
            <a:off x="0" y="0"/>
            <a:ext cx="9327578" cy="2428102"/>
          </a:xfrm>
          <a:prstGeom prst="rect">
            <a:avLst/>
          </a:prstGeom>
        </p:spPr>
      </p:pic>
      <p:pic>
        <p:nvPicPr>
          <p:cNvPr id="4" name="Picture 3" descr="A close up of text on a white background&#10;&#10;Description automatically generated">
            <a:extLst>
              <a:ext uri="{FF2B5EF4-FFF2-40B4-BE49-F238E27FC236}">
                <a16:creationId xmlns:a16="http://schemas.microsoft.com/office/drawing/2014/main" id="{F5A2E6D2-BED4-4C45-B659-9BEE6368C893}"/>
              </a:ext>
            </a:extLst>
          </p:cNvPr>
          <p:cNvPicPr>
            <a:picLocks noChangeAspect="1"/>
          </p:cNvPicPr>
          <p:nvPr/>
        </p:nvPicPr>
        <p:blipFill>
          <a:blip r:embed="rId4"/>
          <a:stretch>
            <a:fillRect/>
          </a:stretch>
        </p:blipFill>
        <p:spPr>
          <a:xfrm>
            <a:off x="125186" y="2653918"/>
            <a:ext cx="4871357" cy="3905632"/>
          </a:xfrm>
          <a:prstGeom prst="rect">
            <a:avLst/>
          </a:prstGeom>
        </p:spPr>
      </p:pic>
      <p:sp>
        <p:nvSpPr>
          <p:cNvPr id="5" name="TextBox 4">
            <a:extLst>
              <a:ext uri="{FF2B5EF4-FFF2-40B4-BE49-F238E27FC236}">
                <a16:creationId xmlns:a16="http://schemas.microsoft.com/office/drawing/2014/main" id="{0E3E7002-18D2-884B-9FFB-4742DC5A5A2C}"/>
              </a:ext>
            </a:extLst>
          </p:cNvPr>
          <p:cNvSpPr txBox="1"/>
          <p:nvPr/>
        </p:nvSpPr>
        <p:spPr>
          <a:xfrm>
            <a:off x="5250426" y="3082413"/>
            <a:ext cx="6816387" cy="2492990"/>
          </a:xfrm>
          <a:prstGeom prst="rect">
            <a:avLst/>
          </a:prstGeom>
          <a:noFill/>
        </p:spPr>
        <p:txBody>
          <a:bodyPr wrap="square" rtlCol="0">
            <a:spAutoFit/>
          </a:bodyPr>
          <a:lstStyle/>
          <a:p>
            <a:r>
              <a:rPr lang="en-US" sz="2600" dirty="0">
                <a:latin typeface="Helvetica" pitchFamily="2" charset="0"/>
              </a:rPr>
              <a:t>Maximum </a:t>
            </a:r>
            <a:r>
              <a:rPr lang="en-US" sz="2600" dirty="0" err="1">
                <a:latin typeface="Helvetica" pitchFamily="2" charset="0"/>
              </a:rPr>
              <a:t>Mv</a:t>
            </a:r>
            <a:r>
              <a:rPr lang="en-US" sz="2600" dirty="0">
                <a:latin typeface="Helvetica" pitchFamily="2" charset="0"/>
              </a:rPr>
              <a:t> biomass without competition:</a:t>
            </a:r>
          </a:p>
          <a:p>
            <a:r>
              <a:rPr lang="en-US" sz="2600" b="1" dirty="0">
                <a:latin typeface="Helvetica" pitchFamily="2" charset="0"/>
              </a:rPr>
              <a:t> </a:t>
            </a:r>
            <a:r>
              <a:rPr lang="en-US" sz="2600" b="1" i="1" dirty="0" err="1">
                <a:latin typeface="Helvetica" pitchFamily="2" charset="0"/>
              </a:rPr>
              <a:t>v</a:t>
            </a:r>
            <a:r>
              <a:rPr lang="en-US" sz="2600" b="1" i="1" baseline="-25000" dirty="0" err="1">
                <a:latin typeface="Helvetica" pitchFamily="2" charset="0"/>
              </a:rPr>
              <a:t>A</a:t>
            </a:r>
            <a:r>
              <a:rPr lang="en-US" sz="2600" b="1" dirty="0">
                <a:latin typeface="Helvetica" pitchFamily="2" charset="0"/>
              </a:rPr>
              <a:t> = 17.4 g year</a:t>
            </a:r>
            <a:r>
              <a:rPr lang="en-US" sz="2600" b="1" baseline="30000" dirty="0">
                <a:latin typeface="Helvetica" pitchFamily="2" charset="0"/>
              </a:rPr>
              <a:t>-1</a:t>
            </a:r>
            <a:endParaRPr lang="en-US" sz="2600" b="1" dirty="0">
              <a:latin typeface="Helvetica" pitchFamily="2" charset="0"/>
            </a:endParaRPr>
          </a:p>
          <a:p>
            <a:endParaRPr lang="en-US" sz="2600" dirty="0">
              <a:latin typeface="Helvetica" pitchFamily="2" charset="0"/>
            </a:endParaRPr>
          </a:p>
          <a:p>
            <a:r>
              <a:rPr lang="en-US" sz="2600" dirty="0">
                <a:latin typeface="Helvetica" pitchFamily="2" charset="0"/>
              </a:rPr>
              <a:t>Notes</a:t>
            </a:r>
          </a:p>
          <a:p>
            <a:pPr marL="457200" indent="-457200">
              <a:buFontTx/>
              <a:buChar char="-"/>
            </a:pPr>
            <a:r>
              <a:rPr lang="en-US" sz="2600" dirty="0">
                <a:latin typeface="Helvetica" pitchFamily="2" charset="0"/>
              </a:rPr>
              <a:t>Plants spaced 0.5 m apart in field</a:t>
            </a:r>
          </a:p>
          <a:p>
            <a:pPr marL="457200" indent="-457200">
              <a:buFontTx/>
              <a:buChar char="-"/>
            </a:pPr>
            <a:r>
              <a:rPr lang="en-US" sz="2600" dirty="0">
                <a:latin typeface="Helvetica" pitchFamily="2" charset="0"/>
              </a:rPr>
              <a:t>Prior from mesocosm experiment (18.2 g)</a:t>
            </a:r>
          </a:p>
        </p:txBody>
      </p:sp>
    </p:spTree>
    <p:extLst>
      <p:ext uri="{BB962C8B-B14F-4D97-AF65-F5344CB8AC3E}">
        <p14:creationId xmlns:p14="http://schemas.microsoft.com/office/powerpoint/2010/main" val="300398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ird&#10;&#10;Description automatically generated">
            <a:extLst>
              <a:ext uri="{FF2B5EF4-FFF2-40B4-BE49-F238E27FC236}">
                <a16:creationId xmlns:a16="http://schemas.microsoft.com/office/drawing/2014/main" id="{7313265A-A384-1E47-9FB8-DB00C5DE320A}"/>
              </a:ext>
            </a:extLst>
          </p:cNvPr>
          <p:cNvPicPr>
            <a:picLocks noChangeAspect="1"/>
          </p:cNvPicPr>
          <p:nvPr/>
        </p:nvPicPr>
        <p:blipFill>
          <a:blip r:embed="rId2"/>
          <a:stretch>
            <a:fillRect/>
          </a:stretch>
        </p:blipFill>
        <p:spPr>
          <a:xfrm>
            <a:off x="0" y="0"/>
            <a:ext cx="9033831" cy="2351873"/>
          </a:xfrm>
          <a:prstGeom prst="rect">
            <a:avLst/>
          </a:prstGeom>
        </p:spPr>
      </p:pic>
      <p:sp>
        <p:nvSpPr>
          <p:cNvPr id="6" name="TextBox 5">
            <a:extLst>
              <a:ext uri="{FF2B5EF4-FFF2-40B4-BE49-F238E27FC236}">
                <a16:creationId xmlns:a16="http://schemas.microsoft.com/office/drawing/2014/main" id="{98C1F271-7AFA-AA49-81CC-2B8CBA26ADA7}"/>
              </a:ext>
            </a:extLst>
          </p:cNvPr>
          <p:cNvSpPr txBox="1"/>
          <p:nvPr/>
        </p:nvSpPr>
        <p:spPr>
          <a:xfrm>
            <a:off x="363556" y="2682227"/>
            <a:ext cx="6510969" cy="3785652"/>
          </a:xfrm>
          <a:prstGeom prst="rect">
            <a:avLst/>
          </a:prstGeom>
          <a:noFill/>
        </p:spPr>
        <p:txBody>
          <a:bodyPr wrap="square" rtlCol="0">
            <a:spAutoFit/>
          </a:bodyPr>
          <a:lstStyle/>
          <a:p>
            <a:r>
              <a:rPr lang="en-US" sz="2600" dirty="0" err="1">
                <a:latin typeface="Helvetica" pitchFamily="2" charset="0"/>
              </a:rPr>
              <a:t>Mv</a:t>
            </a:r>
            <a:r>
              <a:rPr lang="en-US" sz="2600" dirty="0">
                <a:latin typeface="Helvetica" pitchFamily="2" charset="0"/>
              </a:rPr>
              <a:t> biomass-to-litter conversion:</a:t>
            </a:r>
          </a:p>
          <a:p>
            <a:r>
              <a:rPr lang="en-US" sz="2600" b="1" i="1" dirty="0">
                <a:latin typeface="Helvetica" pitchFamily="2" charset="0"/>
              </a:rPr>
              <a:t>a</a:t>
            </a:r>
            <a:r>
              <a:rPr lang="en-US" sz="2600" b="1" dirty="0">
                <a:latin typeface="Helvetica" pitchFamily="2" charset="0"/>
              </a:rPr>
              <a:t> = 0.95 g litter (g biomass)</a:t>
            </a:r>
            <a:r>
              <a:rPr lang="en-US" sz="2600" b="1" baseline="30000" dirty="0">
                <a:latin typeface="Helvetica" pitchFamily="2" charset="0"/>
              </a:rPr>
              <a:t>-1</a:t>
            </a:r>
            <a:r>
              <a:rPr lang="en-US" sz="2600" b="1" dirty="0">
                <a:latin typeface="Helvetica" pitchFamily="2" charset="0"/>
              </a:rPr>
              <a:t> year</a:t>
            </a:r>
            <a:r>
              <a:rPr lang="en-US" sz="2600" b="1" baseline="30000" dirty="0">
                <a:latin typeface="Helvetica" pitchFamily="2" charset="0"/>
              </a:rPr>
              <a:t>-1</a:t>
            </a:r>
            <a:endParaRPr lang="en-US" sz="2600" b="1" dirty="0">
              <a:latin typeface="Helvetica" pitchFamily="2" charset="0"/>
            </a:endParaRPr>
          </a:p>
          <a:p>
            <a:r>
              <a:rPr lang="en-US" sz="2600" dirty="0" err="1">
                <a:latin typeface="Helvetica" pitchFamily="2" charset="0"/>
              </a:rPr>
              <a:t>Mv</a:t>
            </a:r>
            <a:r>
              <a:rPr lang="en-US" sz="2600" dirty="0">
                <a:latin typeface="Helvetica" pitchFamily="2" charset="0"/>
              </a:rPr>
              <a:t> litter decomposition rate:</a:t>
            </a:r>
          </a:p>
          <a:p>
            <a:r>
              <a:rPr lang="en-US" sz="2600" b="1" i="1" dirty="0">
                <a:latin typeface="Helvetica" pitchFamily="2" charset="0"/>
              </a:rPr>
              <a:t>b</a:t>
            </a:r>
            <a:r>
              <a:rPr lang="en-US" sz="2600" b="1" dirty="0">
                <a:latin typeface="Helvetica" pitchFamily="2" charset="0"/>
              </a:rPr>
              <a:t> = 0.6 year</a:t>
            </a:r>
            <a:r>
              <a:rPr lang="en-US" sz="2600" b="1" baseline="30000" dirty="0">
                <a:latin typeface="Helvetica" pitchFamily="2" charset="0"/>
              </a:rPr>
              <a:t>-1</a:t>
            </a:r>
            <a:endParaRPr lang="en-US" sz="2600" b="1" i="1" dirty="0">
              <a:latin typeface="Helvetica" pitchFamily="2" charset="0"/>
            </a:endParaRPr>
          </a:p>
          <a:p>
            <a:endParaRPr lang="en-US" sz="2600" i="1" dirty="0">
              <a:latin typeface="Helvetica" pitchFamily="2" charset="0"/>
            </a:endParaRPr>
          </a:p>
          <a:p>
            <a:r>
              <a:rPr lang="en-US" sz="2200" dirty="0">
                <a:latin typeface="Helvetica" pitchFamily="2" charset="0"/>
              </a:rPr>
              <a:t>Notes:</a:t>
            </a:r>
          </a:p>
          <a:p>
            <a:pPr marL="342900" indent="-342900">
              <a:buFontTx/>
              <a:buChar char="-"/>
            </a:pPr>
            <a:r>
              <a:rPr lang="en-US" sz="2200" dirty="0">
                <a:latin typeface="Helvetica" pitchFamily="2" charset="0"/>
              </a:rPr>
              <a:t>Dead standing biomass clipped at end of growing season</a:t>
            </a:r>
          </a:p>
          <a:p>
            <a:pPr marL="342900" indent="-342900">
              <a:buFontTx/>
              <a:buChar char="-"/>
            </a:pPr>
            <a:r>
              <a:rPr lang="en-US" sz="2200" dirty="0">
                <a:latin typeface="Helvetica" pitchFamily="2" charset="0"/>
              </a:rPr>
              <a:t>Litter bags put out in January</a:t>
            </a:r>
          </a:p>
          <a:p>
            <a:pPr marL="342900" indent="-342900">
              <a:buFontTx/>
              <a:buChar char="-"/>
            </a:pPr>
            <a:r>
              <a:rPr lang="en-US" sz="2200" i="1" dirty="0">
                <a:latin typeface="Helvetica" pitchFamily="2" charset="0"/>
              </a:rPr>
              <a:t>a</a:t>
            </a:r>
            <a:r>
              <a:rPr lang="en-US" sz="2200" dirty="0">
                <a:latin typeface="Helvetica" pitchFamily="2" charset="0"/>
              </a:rPr>
              <a:t> estimated from figure, </a:t>
            </a:r>
            <a:r>
              <a:rPr lang="en-US" sz="2200" i="1" dirty="0">
                <a:latin typeface="Helvetica" pitchFamily="2" charset="0"/>
              </a:rPr>
              <a:t>b</a:t>
            </a:r>
            <a:r>
              <a:rPr lang="en-US" sz="2200" dirty="0">
                <a:latin typeface="Helvetica" pitchFamily="2" charset="0"/>
              </a:rPr>
              <a:t> reported</a:t>
            </a:r>
            <a:endParaRPr lang="en-US" sz="2200" i="1" dirty="0">
              <a:latin typeface="Helvetica" pitchFamily="2" charset="0"/>
            </a:endParaRPr>
          </a:p>
        </p:txBody>
      </p:sp>
      <p:grpSp>
        <p:nvGrpSpPr>
          <p:cNvPr id="11" name="Group 10">
            <a:extLst>
              <a:ext uri="{FF2B5EF4-FFF2-40B4-BE49-F238E27FC236}">
                <a16:creationId xmlns:a16="http://schemas.microsoft.com/office/drawing/2014/main" id="{CE5187B6-EC4C-6F4B-973E-3651667C51F0}"/>
              </a:ext>
            </a:extLst>
          </p:cNvPr>
          <p:cNvGrpSpPr>
            <a:grpSpLocks noChangeAspect="1"/>
          </p:cNvGrpSpPr>
          <p:nvPr/>
        </p:nvGrpSpPr>
        <p:grpSpPr>
          <a:xfrm>
            <a:off x="6331330" y="3043564"/>
            <a:ext cx="5230260" cy="2864307"/>
            <a:chOff x="2840820" y="1641821"/>
            <a:chExt cx="8687719" cy="4757755"/>
          </a:xfrm>
        </p:grpSpPr>
        <p:pic>
          <p:nvPicPr>
            <p:cNvPr id="8" name="Picture 7" descr="A screenshot of a cell phone&#10;&#10;Description automatically generated">
              <a:extLst>
                <a:ext uri="{FF2B5EF4-FFF2-40B4-BE49-F238E27FC236}">
                  <a16:creationId xmlns:a16="http://schemas.microsoft.com/office/drawing/2014/main" id="{CADA82E0-6809-5C4A-8CC5-C507203742BA}"/>
                </a:ext>
              </a:extLst>
            </p:cNvPr>
            <p:cNvPicPr>
              <a:picLocks noChangeAspect="1"/>
            </p:cNvPicPr>
            <p:nvPr/>
          </p:nvPicPr>
          <p:blipFill>
            <a:blip r:embed="rId3"/>
            <a:stretch>
              <a:fillRect/>
            </a:stretch>
          </p:blipFill>
          <p:spPr>
            <a:xfrm>
              <a:off x="3552939" y="5129576"/>
              <a:ext cx="7975600" cy="1270000"/>
            </a:xfrm>
            <a:prstGeom prst="rect">
              <a:avLst/>
            </a:prstGeom>
          </p:spPr>
        </p:pic>
        <p:pic>
          <p:nvPicPr>
            <p:cNvPr id="10" name="Picture 9" descr="A picture containing sitting&#10;&#10;Description automatically generated">
              <a:extLst>
                <a:ext uri="{FF2B5EF4-FFF2-40B4-BE49-F238E27FC236}">
                  <a16:creationId xmlns:a16="http://schemas.microsoft.com/office/drawing/2014/main" id="{68F9ED38-8A08-C241-B0BB-26E781DEF80D}"/>
                </a:ext>
              </a:extLst>
            </p:cNvPr>
            <p:cNvPicPr>
              <a:picLocks noChangeAspect="1"/>
            </p:cNvPicPr>
            <p:nvPr/>
          </p:nvPicPr>
          <p:blipFill>
            <a:blip r:embed="rId4"/>
            <a:stretch>
              <a:fillRect/>
            </a:stretch>
          </p:blipFill>
          <p:spPr>
            <a:xfrm>
              <a:off x="2840820" y="1641821"/>
              <a:ext cx="8610600" cy="3860800"/>
            </a:xfrm>
            <a:prstGeom prst="rect">
              <a:avLst/>
            </a:prstGeom>
          </p:spPr>
        </p:pic>
      </p:grpSp>
    </p:spTree>
    <p:extLst>
      <p:ext uri="{BB962C8B-B14F-4D97-AF65-F5344CB8AC3E}">
        <p14:creationId xmlns:p14="http://schemas.microsoft.com/office/powerpoint/2010/main" val="317165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ird, tree, flower&#10;&#10;Description automatically generated">
            <a:extLst>
              <a:ext uri="{FF2B5EF4-FFF2-40B4-BE49-F238E27FC236}">
                <a16:creationId xmlns:a16="http://schemas.microsoft.com/office/drawing/2014/main" id="{F1C1BA40-3AB6-6447-9B9B-EA49CE4A0874}"/>
              </a:ext>
            </a:extLst>
          </p:cNvPr>
          <p:cNvPicPr>
            <a:picLocks noChangeAspect="1"/>
          </p:cNvPicPr>
          <p:nvPr/>
        </p:nvPicPr>
        <p:blipFill rotWithShape="1">
          <a:blip r:embed="rId3"/>
          <a:srcRect l="9029" t="46997" r="8755"/>
          <a:stretch/>
        </p:blipFill>
        <p:spPr>
          <a:xfrm>
            <a:off x="0" y="-1"/>
            <a:ext cx="7916099" cy="1928813"/>
          </a:xfrm>
          <a:prstGeom prst="rect">
            <a:avLst/>
          </a:prstGeom>
        </p:spPr>
      </p:pic>
      <p:sp>
        <p:nvSpPr>
          <p:cNvPr id="4" name="TextBox 3">
            <a:extLst>
              <a:ext uri="{FF2B5EF4-FFF2-40B4-BE49-F238E27FC236}">
                <a16:creationId xmlns:a16="http://schemas.microsoft.com/office/drawing/2014/main" id="{82587CC3-8A8A-3F47-855F-9B2C2E5EC88A}"/>
              </a:ext>
            </a:extLst>
          </p:cNvPr>
          <p:cNvSpPr txBox="1"/>
          <p:nvPr/>
        </p:nvSpPr>
        <p:spPr>
          <a:xfrm>
            <a:off x="0" y="1744146"/>
            <a:ext cx="2728913" cy="369332"/>
          </a:xfrm>
          <a:prstGeom prst="rect">
            <a:avLst/>
          </a:prstGeom>
          <a:noFill/>
        </p:spPr>
        <p:txBody>
          <a:bodyPr wrap="square" rtlCol="0">
            <a:spAutoFit/>
          </a:bodyPr>
          <a:lstStyle/>
          <a:p>
            <a:r>
              <a:rPr lang="en-US" i="1" dirty="0">
                <a:latin typeface="Helvetica" pitchFamily="2" charset="0"/>
              </a:rPr>
              <a:t>Crop Science, </a:t>
            </a:r>
            <a:r>
              <a:rPr lang="en-US" dirty="0">
                <a:latin typeface="Helvetica" pitchFamily="2" charset="0"/>
              </a:rPr>
              <a:t>2010</a:t>
            </a:r>
          </a:p>
        </p:txBody>
      </p:sp>
      <p:pic>
        <p:nvPicPr>
          <p:cNvPr id="6" name="Picture 5" descr="A screenshot of a social media post&#10;&#10;Description automatically generated">
            <a:extLst>
              <a:ext uri="{FF2B5EF4-FFF2-40B4-BE49-F238E27FC236}">
                <a16:creationId xmlns:a16="http://schemas.microsoft.com/office/drawing/2014/main" id="{49672319-FAE0-7B4D-9776-D679733B28A2}"/>
              </a:ext>
            </a:extLst>
          </p:cNvPr>
          <p:cNvPicPr>
            <a:picLocks noChangeAspect="1"/>
          </p:cNvPicPr>
          <p:nvPr/>
        </p:nvPicPr>
        <p:blipFill>
          <a:blip r:embed="rId4"/>
          <a:stretch>
            <a:fillRect/>
          </a:stretch>
        </p:blipFill>
        <p:spPr>
          <a:xfrm>
            <a:off x="0" y="2185987"/>
            <a:ext cx="10145712" cy="4559996"/>
          </a:xfrm>
          <a:prstGeom prst="rect">
            <a:avLst/>
          </a:prstGeom>
        </p:spPr>
      </p:pic>
      <p:sp>
        <p:nvSpPr>
          <p:cNvPr id="7" name="Rectangle 6">
            <a:extLst>
              <a:ext uri="{FF2B5EF4-FFF2-40B4-BE49-F238E27FC236}">
                <a16:creationId xmlns:a16="http://schemas.microsoft.com/office/drawing/2014/main" id="{FF384487-F32F-834C-A28E-8F8E616C450C}"/>
              </a:ext>
            </a:extLst>
          </p:cNvPr>
          <p:cNvSpPr/>
          <p:nvPr/>
        </p:nvSpPr>
        <p:spPr>
          <a:xfrm>
            <a:off x="132062" y="5819951"/>
            <a:ext cx="9683451" cy="266524"/>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5E05318-F439-0043-8B67-D96B56B45410}"/>
              </a:ext>
            </a:extLst>
          </p:cNvPr>
          <p:cNvSpPr txBox="1">
            <a:spLocks/>
          </p:cNvSpPr>
          <p:nvPr/>
        </p:nvSpPr>
        <p:spPr>
          <a:xfrm>
            <a:off x="9453966" y="892552"/>
            <a:ext cx="2738034" cy="10336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 survival:</a:t>
            </a:r>
          </a:p>
          <a:p>
            <a:r>
              <a:rPr lang="en-US" sz="2600" b="1" dirty="0" err="1"/>
              <a:t>h</a:t>
            </a:r>
            <a:r>
              <a:rPr lang="en-US" sz="2600" b="1" baseline="-25000" dirty="0" err="1"/>
              <a:t>S</a:t>
            </a:r>
            <a:r>
              <a:rPr lang="en-US" sz="2600" b="1" dirty="0"/>
              <a:t> </a:t>
            </a:r>
            <a:r>
              <a:rPr lang="en-US" sz="2600" b="1"/>
              <a:t>= 0.17 </a:t>
            </a:r>
            <a:r>
              <a:rPr lang="en-US" sz="2600" b="1" dirty="0"/>
              <a:t>year</a:t>
            </a:r>
            <a:r>
              <a:rPr lang="en-US" sz="2600" b="1" baseline="30000" dirty="0"/>
              <a:t>-1</a:t>
            </a:r>
            <a:endParaRPr lang="en-US" sz="2600" dirty="0"/>
          </a:p>
          <a:p>
            <a:endParaRPr lang="en-US" sz="2600" dirty="0"/>
          </a:p>
          <a:p>
            <a:endParaRPr lang="en-US" sz="2600" dirty="0"/>
          </a:p>
        </p:txBody>
      </p:sp>
      <p:sp>
        <p:nvSpPr>
          <p:cNvPr id="9" name="Rectangle 8">
            <a:extLst>
              <a:ext uri="{FF2B5EF4-FFF2-40B4-BE49-F238E27FC236}">
                <a16:creationId xmlns:a16="http://schemas.microsoft.com/office/drawing/2014/main" id="{08993646-180B-AC49-803A-61ABF5E91081}"/>
              </a:ext>
            </a:extLst>
          </p:cNvPr>
          <p:cNvSpPr/>
          <p:nvPr/>
        </p:nvSpPr>
        <p:spPr>
          <a:xfrm>
            <a:off x="9701939" y="0"/>
            <a:ext cx="2490061" cy="892552"/>
          </a:xfrm>
          <a:prstGeom prst="rect">
            <a:avLst/>
          </a:prstGeom>
        </p:spPr>
        <p:txBody>
          <a:bodyPr wrap="square">
            <a:spAutoFit/>
          </a:bodyPr>
          <a:lstStyle/>
          <a:p>
            <a:r>
              <a:rPr lang="en-US" sz="2600" dirty="0" err="1">
                <a:latin typeface="Helvetica" pitchFamily="2" charset="0"/>
              </a:rPr>
              <a:t>Ev</a:t>
            </a:r>
            <a:r>
              <a:rPr lang="en-US" sz="2600" dirty="0">
                <a:latin typeface="Helvetica" pitchFamily="2" charset="0"/>
              </a:rPr>
              <a:t> germination:</a:t>
            </a:r>
          </a:p>
          <a:p>
            <a:r>
              <a:rPr lang="en-US" sz="2600" b="1" dirty="0" err="1">
                <a:latin typeface="Helvetica" pitchFamily="2" charset="0"/>
              </a:rPr>
              <a:t>g</a:t>
            </a:r>
            <a:r>
              <a:rPr lang="en-US" sz="2600" b="1" baseline="-25000" dirty="0" err="1">
                <a:latin typeface="Helvetica" pitchFamily="2" charset="0"/>
              </a:rPr>
              <a:t>S</a:t>
            </a:r>
            <a:r>
              <a:rPr lang="en-US" sz="2600" b="1" dirty="0">
                <a:latin typeface="Helvetica" pitchFamily="2" charset="0"/>
              </a:rPr>
              <a:t> = 0.8 year</a:t>
            </a:r>
            <a:r>
              <a:rPr lang="en-US" sz="2600" b="1" baseline="30000" dirty="0">
                <a:latin typeface="Helvetica" pitchFamily="2" charset="0"/>
              </a:rPr>
              <a:t>-1</a:t>
            </a:r>
            <a:endParaRPr lang="en-US" sz="2600" b="1" dirty="0">
              <a:latin typeface="Helvetica" pitchFamily="2" charset="0"/>
            </a:endParaRPr>
          </a:p>
        </p:txBody>
      </p:sp>
    </p:spTree>
    <p:extLst>
      <p:ext uri="{BB962C8B-B14F-4D97-AF65-F5344CB8AC3E}">
        <p14:creationId xmlns:p14="http://schemas.microsoft.com/office/powerpoint/2010/main" val="144070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2"/>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 </a:t>
            </a:r>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rotWithShape="1">
          <a:blip r:embed="rId3"/>
          <a:srcRect l="1963"/>
          <a:stretch/>
        </p:blipFill>
        <p:spPr>
          <a:xfrm>
            <a:off x="2443162" y="1663700"/>
            <a:ext cx="9748837"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2800351"/>
            <a:ext cx="2585244" cy="10336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germination:</a:t>
            </a:r>
          </a:p>
          <a:p>
            <a:r>
              <a:rPr lang="en-US" sz="2600" b="1" i="1" dirty="0" err="1"/>
              <a:t>g</a:t>
            </a:r>
            <a:r>
              <a:rPr lang="en-US" sz="2600" b="1" i="1" baseline="-25000" dirty="0" err="1"/>
              <a:t>S</a:t>
            </a:r>
            <a:r>
              <a:rPr lang="en-US" sz="2600" b="1" dirty="0"/>
              <a:t> = 0.66 year</a:t>
            </a:r>
            <a:r>
              <a:rPr lang="en-US" sz="2600" b="1" baseline="30000" dirty="0"/>
              <a:t>-1</a:t>
            </a:r>
            <a:endParaRPr lang="en-US" sz="2600" dirty="0"/>
          </a:p>
          <a:p>
            <a:endParaRPr lang="en-US" sz="2600" dirty="0"/>
          </a:p>
          <a:p>
            <a:endParaRPr lang="en-US" sz="2600" dirty="0"/>
          </a:p>
        </p:txBody>
      </p:sp>
    </p:spTree>
    <p:extLst>
      <p:ext uri="{BB962C8B-B14F-4D97-AF65-F5344CB8AC3E}">
        <p14:creationId xmlns:p14="http://schemas.microsoft.com/office/powerpoint/2010/main" val="2213179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6514</TotalTime>
  <Words>1443</Words>
  <Application>Microsoft Macintosh PowerPoint</Application>
  <PresentationFormat>Widescreen</PresentationFormat>
  <Paragraphs>180</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Start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rate when rare: perennials</vt:lpstr>
      <vt:lpstr>Growth rate when rare: annuals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Kendig</dc:creator>
  <cp:lastModifiedBy>Amy Kendig</cp:lastModifiedBy>
  <cp:revision>93</cp:revision>
  <dcterms:created xsi:type="dcterms:W3CDTF">2018-12-19T22:21:13Z</dcterms:created>
  <dcterms:modified xsi:type="dcterms:W3CDTF">2019-12-05T03:17:45Z</dcterms:modified>
</cp:coreProperties>
</file>