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62" r:id="rId5"/>
    <p:sldId id="263" r:id="rId6"/>
    <p:sldId id="258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0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1"/>
    <p:restoredTop sz="94603"/>
  </p:normalViewPr>
  <p:slideViewPr>
    <p:cSldViewPr snapToGrid="0" snapToObjects="1">
      <p:cViewPr varScale="1">
        <p:scale>
          <a:sx n="90" d="100"/>
          <a:sy n="90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DB2B-CAC8-0B40-9237-B74C81323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426B9-26C2-184C-90D4-C03F5D3C2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56957-C325-A840-AAC2-9277BA05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03E1-2CC6-5942-A2E9-A236E8B148E2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1413-CA8F-B449-8932-331E65A1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5762-BA0A-9E4C-AE22-98DC408A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825B-CBCA-BB4E-8826-53D856678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8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BCB3-F708-B948-B58E-766F7735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C94A9-438B-FF47-9ACE-3F662819B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70CE-D055-AE4C-8088-7E3A9228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03E1-2CC6-5942-A2E9-A236E8B148E2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9309-5345-164C-AE46-1E2E9628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99D2B-6942-4040-B965-AC5C4A7D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825B-CBCA-BB4E-8826-53D856678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8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86F40-329C-AE44-B4E6-30919497B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5456F-E5D7-8F4E-8733-7CEE1670E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DFDA-6578-D447-9C85-9368DE91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03E1-2CC6-5942-A2E9-A236E8B148E2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D2E7-F8C7-4E42-9B72-F3269CCA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07D96-63E5-1A42-B0DD-AA3BA431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825B-CBCA-BB4E-8826-53D856678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2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3A12-62D0-B847-BFF4-B60164D1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BB56-56B0-5940-A76F-10A8E3FE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5F23D-AE79-C045-91E9-46A549C8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03E1-2CC6-5942-A2E9-A236E8B148E2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C997-68C6-9742-80CF-D64151B3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BE6C-1382-2042-9275-C347FA1A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825B-CBCA-BB4E-8826-53D856678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012A-FA9E-6E46-A888-92F0DC75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D982B-A196-B74C-9DCF-CE3683E46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A509-11CA-0448-B058-6E98CB03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03E1-2CC6-5942-A2E9-A236E8B148E2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CC16-2BD2-DA49-A5F4-9DA613B8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C3FE-20B4-CB4C-9C9B-78A95E62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825B-CBCA-BB4E-8826-53D856678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49EE-FA55-5540-A4ED-360A6BAA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7832-DBE6-534B-B78E-BF7DE880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AFB6E-1661-A64E-8052-4E08D422B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39545-9DE1-4A4B-87CA-C66239A3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03E1-2CC6-5942-A2E9-A236E8B148E2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56F5-C230-DE40-9A99-9FE45A7B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EAF37-0B18-8342-B10F-6535B998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825B-CBCA-BB4E-8826-53D856678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0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5630-9F29-234C-B3AB-6263870F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F71AF-6418-E345-89CF-27C614D4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913D-F200-5F4B-947D-0E4266C50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8E758-3A4A-9A4E-99A0-3ECEDAB03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01862-D03E-8A47-AEA3-E2CC0DE59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AC354-A5EA-1E40-8B59-1A1BF111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03E1-2CC6-5942-A2E9-A236E8B148E2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F3530-C737-DC49-B489-F08CDD30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C2A3E-F072-BA40-AFF4-D1835F40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825B-CBCA-BB4E-8826-53D856678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1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5C3A-A927-D945-9D87-937F5CA8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6D7EE-1D19-7249-8368-5E491DD7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03E1-2CC6-5942-A2E9-A236E8B148E2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574EC-719A-9040-87FF-0837BB59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FACE0-6B2F-CD44-9393-478E48C0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825B-CBCA-BB4E-8826-53D856678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5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7907C-B50A-9448-8934-82110823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03E1-2CC6-5942-A2E9-A236E8B148E2}" type="datetimeFigureOut">
              <a:rPr lang="en-US" smtClean="0"/>
              <a:t>12/6/19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D9A9C-8D6C-3D46-82BB-6CDABE54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AF9F4-3EFF-ED44-B9B4-D66A7693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825B-CBCA-BB4E-8826-53D856678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7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0C73-8E8B-2E40-A683-D0F21156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3333-020E-6C43-AA17-80EA1A9EF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07492-3251-CF4A-BA27-913BCB8DA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62516-C22D-D142-B8A6-3AB65CE4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03E1-2CC6-5942-A2E9-A236E8B148E2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AEE3F-B89A-074B-A13A-1EF0BC4C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AF656-31CC-1844-AD1F-F9A02815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825B-CBCA-BB4E-8826-53D856678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4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45CA-B6BD-8144-96EA-A77B1CE0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A0002-0D7D-F24B-A7C8-2D1966440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D6897-D406-6640-AA0C-AEE882E5C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8A15F-6B6A-1948-BF73-2934B483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03E1-2CC6-5942-A2E9-A236E8B148E2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B162E-E5CC-5B45-9FDA-986CB443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74E21-5B82-E24C-92FA-3D866013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825B-CBCA-BB4E-8826-53D856678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7F4F9-7DEB-CE46-8518-9A95C959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56E2-BC5D-D94A-9951-ABC2AFA9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1578-2E71-4546-A77A-2A47693D1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03E1-2CC6-5942-A2E9-A236E8B148E2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5498-A550-7B44-8A71-972F47296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E8EA-903B-004C-AB24-EB8BFF11E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8825B-CBCA-BB4E-8826-53D856678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5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6461-E194-B643-83F5-AF6AA3F3E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043306"/>
          </a:xfrm>
        </p:spPr>
        <p:txBody>
          <a:bodyPr anchor="ctr">
            <a:normAutofit/>
          </a:bodyPr>
          <a:lstStyle/>
          <a:p>
            <a:r>
              <a:rPr lang="en-US" dirty="0"/>
              <a:t>Long-term consequences for pathogen-mediated competition between </a:t>
            </a:r>
            <a:r>
              <a:rPr lang="en-US" i="1" dirty="0"/>
              <a:t>Microstegium vimineum</a:t>
            </a:r>
            <a:r>
              <a:rPr lang="en-US" dirty="0"/>
              <a:t> and native species</a:t>
            </a:r>
          </a:p>
        </p:txBody>
      </p:sp>
    </p:spTree>
    <p:extLst>
      <p:ext uri="{BB962C8B-B14F-4D97-AF65-F5344CB8AC3E}">
        <p14:creationId xmlns:p14="http://schemas.microsoft.com/office/powerpoint/2010/main" val="72188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3672-9768-224F-B075-3A9D10EF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228"/>
            <a:ext cx="10515600" cy="797469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8C3C-6082-BB47-943B-8F7FC433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595"/>
            <a:ext cx="10515600" cy="535577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What is the expected long-term outcome of competition between </a:t>
            </a:r>
            <a:r>
              <a:rPr lang="en-US" i="1" dirty="0"/>
              <a:t>M. vimineum</a:t>
            </a:r>
            <a:r>
              <a:rPr lang="en-US" dirty="0"/>
              <a:t> and a representative native species (</a:t>
            </a:r>
            <a:r>
              <a:rPr lang="en-US" i="1" dirty="0"/>
              <a:t>Elymus virginicus</a:t>
            </a:r>
            <a:r>
              <a:rPr lang="en-US" dirty="0"/>
              <a:t>)?</a:t>
            </a:r>
          </a:p>
          <a:p>
            <a:pPr marL="514350" indent="-514350">
              <a:buAutoNum type="arabicPeriod"/>
            </a:pPr>
            <a:r>
              <a:rPr lang="en-US" dirty="0"/>
              <a:t>How do we expect disease to modify this outcome?</a:t>
            </a:r>
          </a:p>
          <a:p>
            <a:pPr marL="514350" indent="-514350">
              <a:buAutoNum type="arabicPeriod"/>
            </a:pPr>
            <a:r>
              <a:rPr lang="en-US" dirty="0"/>
              <a:t>What information do we gain by empirically testing the effect of disease on competition between </a:t>
            </a:r>
            <a:r>
              <a:rPr lang="en-US" i="1" dirty="0"/>
              <a:t>M. vimineum </a:t>
            </a:r>
            <a:r>
              <a:rPr lang="en-US" dirty="0"/>
              <a:t>and </a:t>
            </a:r>
            <a:r>
              <a:rPr lang="en-US" i="1" dirty="0"/>
              <a:t>E. virginicus</a:t>
            </a:r>
            <a:r>
              <a:rPr lang="en-US" dirty="0"/>
              <a:t>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Functional form of litter-mediated and live competition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Changes in competitive effects or responses due to disease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Unexpected interactions (e.g., facilitation)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this new knowledge modify our previous expectations?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7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EB50B7-1E99-6749-81DF-B9875B4F4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64292"/>
              </p:ext>
            </p:extLst>
          </p:nvPr>
        </p:nvGraphicFramePr>
        <p:xfrm>
          <a:off x="0" y="0"/>
          <a:ext cx="12191998" cy="60621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678740">
                  <a:extLst>
                    <a:ext uri="{9D8B030D-6E8A-4147-A177-3AD203B41FA5}">
                      <a16:colId xmlns:a16="http://schemas.microsoft.com/office/drawing/2014/main" val="632048313"/>
                    </a:ext>
                  </a:extLst>
                </a:gridCol>
                <a:gridCol w="1438324">
                  <a:extLst>
                    <a:ext uri="{9D8B030D-6E8A-4147-A177-3AD203B41FA5}">
                      <a16:colId xmlns:a16="http://schemas.microsoft.com/office/drawing/2014/main" val="1412686240"/>
                    </a:ext>
                  </a:extLst>
                </a:gridCol>
                <a:gridCol w="1227254">
                  <a:extLst>
                    <a:ext uri="{9D8B030D-6E8A-4147-A177-3AD203B41FA5}">
                      <a16:colId xmlns:a16="http://schemas.microsoft.com/office/drawing/2014/main" val="4073146963"/>
                    </a:ext>
                  </a:extLst>
                </a:gridCol>
                <a:gridCol w="2137943">
                  <a:extLst>
                    <a:ext uri="{9D8B030D-6E8A-4147-A177-3AD203B41FA5}">
                      <a16:colId xmlns:a16="http://schemas.microsoft.com/office/drawing/2014/main" val="1580067752"/>
                    </a:ext>
                  </a:extLst>
                </a:gridCol>
                <a:gridCol w="2709737">
                  <a:extLst>
                    <a:ext uri="{9D8B030D-6E8A-4147-A177-3AD203B41FA5}">
                      <a16:colId xmlns:a16="http://schemas.microsoft.com/office/drawing/2014/main" val="1044946628"/>
                    </a:ext>
                  </a:extLst>
                </a:gridCol>
              </a:tblGrid>
              <a:tr h="757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Annual plant parameters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symbol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value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units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reference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5765"/>
                  </a:ext>
                </a:extLst>
              </a:tr>
              <a:tr h="757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annual germination without litter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g.A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0.8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Redwood et al. 2018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683262"/>
                  </a:ext>
                </a:extLst>
              </a:tr>
              <a:tr h="757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annual seed survival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s.A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0.13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Redwood et al. 2018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6876"/>
                  </a:ext>
                </a:extLst>
              </a:tr>
              <a:tr h="757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annual biomass without competition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v.A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17.4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g 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Wilson et al. 2015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998589"/>
                  </a:ext>
                </a:extLst>
              </a:tr>
              <a:tr h="757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intraspecific effect of competition on annual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alpha.AA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0.002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Leicht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et al. 2005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177579"/>
                  </a:ext>
                </a:extLst>
              </a:tr>
              <a:tr h="757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interspecific seedling effect of competition on annual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alpha.AS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0.0007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Leicht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et al. 2005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21051"/>
                  </a:ext>
                </a:extLst>
              </a:tr>
              <a:tr h="757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interspecific adult effect of competition on annual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alpha.AP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0.007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10x </a:t>
                      </a:r>
                      <a:r>
                        <a:rPr lang="en-US" sz="16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alpha.AS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892250"/>
                  </a:ext>
                </a:extLst>
              </a:tr>
              <a:tr h="757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annual biomass-seed conversion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y.A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86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seeds g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Wilson et al. 2015, Redwood et al. 2018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3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2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09F65E-DCC1-654D-9E44-00431B026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42192"/>
              </p:ext>
            </p:extLst>
          </p:nvPr>
        </p:nvGraphicFramePr>
        <p:xfrm>
          <a:off x="0" y="-1"/>
          <a:ext cx="12191998" cy="52735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348460">
                  <a:extLst>
                    <a:ext uri="{9D8B030D-6E8A-4147-A177-3AD203B41FA5}">
                      <a16:colId xmlns:a16="http://schemas.microsoft.com/office/drawing/2014/main" val="3684019507"/>
                    </a:ext>
                  </a:extLst>
                </a:gridCol>
                <a:gridCol w="1365849">
                  <a:extLst>
                    <a:ext uri="{9D8B030D-6E8A-4147-A177-3AD203B41FA5}">
                      <a16:colId xmlns:a16="http://schemas.microsoft.com/office/drawing/2014/main" val="311173846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36106759"/>
                    </a:ext>
                  </a:extLst>
                </a:gridCol>
                <a:gridCol w="1489165">
                  <a:extLst>
                    <a:ext uri="{9D8B030D-6E8A-4147-A177-3AD203B41FA5}">
                      <a16:colId xmlns:a16="http://schemas.microsoft.com/office/drawing/2014/main" val="263338857"/>
                    </a:ext>
                  </a:extLst>
                </a:gridCol>
                <a:gridCol w="2812867">
                  <a:extLst>
                    <a:ext uri="{9D8B030D-6E8A-4147-A177-3AD203B41FA5}">
                      <a16:colId xmlns:a16="http://schemas.microsoft.com/office/drawing/2014/main" val="2583350866"/>
                    </a:ext>
                  </a:extLst>
                </a:gridCol>
              </a:tblGrid>
              <a:tr h="659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Perennial seedling parameters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symbol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value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units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reference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435166"/>
                  </a:ext>
                </a:extLst>
              </a:tr>
              <a:tr h="659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perennial germination without litter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g.S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0.8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Garrison and Stier 2010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765397"/>
                  </a:ext>
                </a:extLst>
              </a:tr>
              <a:tr h="659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perennial seed survival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s.S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Garrison and Stier 2010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73816"/>
                  </a:ext>
                </a:extLst>
              </a:tr>
              <a:tr h="659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perennial seedling survival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s.1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0.4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Mottl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et al. 2006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487536"/>
                  </a:ext>
                </a:extLst>
              </a:tr>
              <a:tr h="659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seedling perennial seed production without competition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f.1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seeds 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1/10 of f.P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85993"/>
                  </a:ext>
                </a:extLst>
              </a:tr>
              <a:tr h="659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intraspecific seedling effect of competition on perennial seedling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alpha.SS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0.006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Leicht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et al. 2005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932296"/>
                  </a:ext>
                </a:extLst>
              </a:tr>
              <a:tr h="659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interspecific effect of competition on perennial seedling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alpha.SA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0.06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Leicht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et al. 2005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1863"/>
                  </a:ext>
                </a:extLst>
              </a:tr>
              <a:tr h="6591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intraspecific adult effect of competition on perennial seedling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alpha.SP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0.06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10x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alpha.SS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0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65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09F65E-DCC1-654D-9E44-00431B026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9925"/>
              </p:ext>
            </p:extLst>
          </p:nvPr>
        </p:nvGraphicFramePr>
        <p:xfrm>
          <a:off x="1" y="0"/>
          <a:ext cx="12191999" cy="58519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42262">
                  <a:extLst>
                    <a:ext uri="{9D8B030D-6E8A-4147-A177-3AD203B41FA5}">
                      <a16:colId xmlns:a16="http://schemas.microsoft.com/office/drawing/2014/main" val="3684019507"/>
                    </a:ext>
                  </a:extLst>
                </a:gridCol>
                <a:gridCol w="1397726">
                  <a:extLst>
                    <a:ext uri="{9D8B030D-6E8A-4147-A177-3AD203B41FA5}">
                      <a16:colId xmlns:a16="http://schemas.microsoft.com/office/drawing/2014/main" val="3111738468"/>
                    </a:ext>
                  </a:extLst>
                </a:gridCol>
                <a:gridCol w="1421895">
                  <a:extLst>
                    <a:ext uri="{9D8B030D-6E8A-4147-A177-3AD203B41FA5}">
                      <a16:colId xmlns:a16="http://schemas.microsoft.com/office/drawing/2014/main" val="1336106759"/>
                    </a:ext>
                  </a:extLst>
                </a:gridCol>
                <a:gridCol w="1583053">
                  <a:extLst>
                    <a:ext uri="{9D8B030D-6E8A-4147-A177-3AD203B41FA5}">
                      <a16:colId xmlns:a16="http://schemas.microsoft.com/office/drawing/2014/main" val="263338857"/>
                    </a:ext>
                  </a:extLst>
                </a:gridCol>
                <a:gridCol w="2747063">
                  <a:extLst>
                    <a:ext uri="{9D8B030D-6E8A-4147-A177-3AD203B41FA5}">
                      <a16:colId xmlns:a16="http://schemas.microsoft.com/office/drawing/2014/main" val="2583350866"/>
                    </a:ext>
                  </a:extLst>
                </a:gridCol>
              </a:tblGrid>
              <a:tr h="835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Perennial adult parameters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symbol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value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units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reference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435166"/>
                  </a:ext>
                </a:extLst>
              </a:tr>
              <a:tr h="835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adult perennial seed production without competition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f.P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22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seeds 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Stevens 1957, Garrison and Stier 2010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765397"/>
                  </a:ext>
                </a:extLst>
              </a:tr>
              <a:tr h="835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intraspecific adult effect of competition on perennial adult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alpha.PP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0.006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equal to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alpha.SS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73816"/>
                  </a:ext>
                </a:extLst>
              </a:tr>
              <a:tr h="835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intraspecific seedling effect of competition on perennial adult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alpha.PS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0.0006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1/10 of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alpha.SS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85993"/>
                  </a:ext>
                </a:extLst>
              </a:tr>
              <a:tr h="835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interspecific effect of competition on perennial adult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alpha.PA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0.006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1/10 of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alpha.SA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32296"/>
                  </a:ext>
                </a:extLst>
              </a:tr>
              <a:tr h="835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intraspecific adult effect of competition on perennial adult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alpha.PP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0.006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equal to </a:t>
                      </a:r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alpha.SS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91863"/>
                  </a:ext>
                </a:extLst>
              </a:tr>
              <a:tr h="835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perennial adult survival</a:t>
                      </a:r>
                    </a:p>
                  </a:txBody>
                  <a:tcPr marL="206792" marR="155094" marT="103396" marB="1033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s.P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0.89</a:t>
                      </a:r>
                    </a:p>
                  </a:txBody>
                  <a:tcPr marL="206792" marR="155094" marT="103396" marB="1033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Mottl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et al. 2006</a:t>
                      </a:r>
                    </a:p>
                  </a:txBody>
                  <a:tcPr marL="164912" marR="85754" marT="85754" marB="8575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65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8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EB50B7-1E99-6749-81DF-B9875B4F4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55182"/>
              </p:ext>
            </p:extLst>
          </p:nvPr>
        </p:nvGraphicFramePr>
        <p:xfrm>
          <a:off x="2" y="0"/>
          <a:ext cx="12191998" cy="3200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678740">
                  <a:extLst>
                    <a:ext uri="{9D8B030D-6E8A-4147-A177-3AD203B41FA5}">
                      <a16:colId xmlns:a16="http://schemas.microsoft.com/office/drawing/2014/main" val="632048313"/>
                    </a:ext>
                  </a:extLst>
                </a:gridCol>
                <a:gridCol w="1438324">
                  <a:extLst>
                    <a:ext uri="{9D8B030D-6E8A-4147-A177-3AD203B41FA5}">
                      <a16:colId xmlns:a16="http://schemas.microsoft.com/office/drawing/2014/main" val="1412686240"/>
                    </a:ext>
                  </a:extLst>
                </a:gridCol>
                <a:gridCol w="1227254">
                  <a:extLst>
                    <a:ext uri="{9D8B030D-6E8A-4147-A177-3AD203B41FA5}">
                      <a16:colId xmlns:a16="http://schemas.microsoft.com/office/drawing/2014/main" val="4073146963"/>
                    </a:ext>
                  </a:extLst>
                </a:gridCol>
                <a:gridCol w="2137943">
                  <a:extLst>
                    <a:ext uri="{9D8B030D-6E8A-4147-A177-3AD203B41FA5}">
                      <a16:colId xmlns:a16="http://schemas.microsoft.com/office/drawing/2014/main" val="1580067752"/>
                    </a:ext>
                  </a:extLst>
                </a:gridCol>
                <a:gridCol w="2709737">
                  <a:extLst>
                    <a:ext uri="{9D8B030D-6E8A-4147-A177-3AD203B41FA5}">
                      <a16:colId xmlns:a16="http://schemas.microsoft.com/office/drawing/2014/main" val="1044946628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Litter parameters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symbol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value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units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reference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576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litter suppression of germination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beta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0.0065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g</a:t>
                      </a:r>
                      <a:r>
                        <a:rPr lang="en-US" sz="1600" b="0" i="0" u="none" strike="noStrike" cap="none" spc="0" baseline="300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year</a:t>
                      </a:r>
                      <a:r>
                        <a:rPr lang="en-US" sz="1600" b="0" i="0" u="none" strike="noStrike" cap="none" spc="0" baseline="300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Foster and Gross 1998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6876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litter-biomass conversion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0.95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DeMeester and Richter 2010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2105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litter decomposition rate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b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0.67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DeMeester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and Richter 2010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8922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3D442D-0C6A-8E46-BFA7-46C50F37F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66651"/>
              </p:ext>
            </p:extLst>
          </p:nvPr>
        </p:nvGraphicFramePr>
        <p:xfrm>
          <a:off x="2" y="4330337"/>
          <a:ext cx="12191998" cy="1600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678740">
                  <a:extLst>
                    <a:ext uri="{9D8B030D-6E8A-4147-A177-3AD203B41FA5}">
                      <a16:colId xmlns:a16="http://schemas.microsoft.com/office/drawing/2014/main" val="632048313"/>
                    </a:ext>
                  </a:extLst>
                </a:gridCol>
                <a:gridCol w="1438324">
                  <a:extLst>
                    <a:ext uri="{9D8B030D-6E8A-4147-A177-3AD203B41FA5}">
                      <a16:colId xmlns:a16="http://schemas.microsoft.com/office/drawing/2014/main" val="1412686240"/>
                    </a:ext>
                  </a:extLst>
                </a:gridCol>
                <a:gridCol w="1227254">
                  <a:extLst>
                    <a:ext uri="{9D8B030D-6E8A-4147-A177-3AD203B41FA5}">
                      <a16:colId xmlns:a16="http://schemas.microsoft.com/office/drawing/2014/main" val="4073146963"/>
                    </a:ext>
                  </a:extLst>
                </a:gridCol>
                <a:gridCol w="2137943">
                  <a:extLst>
                    <a:ext uri="{9D8B030D-6E8A-4147-A177-3AD203B41FA5}">
                      <a16:colId xmlns:a16="http://schemas.microsoft.com/office/drawing/2014/main" val="1580067752"/>
                    </a:ext>
                  </a:extLst>
                </a:gridCol>
                <a:gridCol w="2709737">
                  <a:extLst>
                    <a:ext uri="{9D8B030D-6E8A-4147-A177-3AD203B41FA5}">
                      <a16:colId xmlns:a16="http://schemas.microsoft.com/office/drawing/2014/main" val="1044946628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Disease parameters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symbol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value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units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Helvetica" pitchFamily="2" charset="0"/>
                        </a:rPr>
                        <a:t>reference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576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reduction in biomass due to disease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dis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0.35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year</a:t>
                      </a:r>
                      <a:r>
                        <a:rPr lang="en-US" sz="1600" b="0" i="0" u="none" strike="noStrike" cap="none" spc="0" baseline="300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-1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Flory et al. 2011, Stricker et al. 2016</a:t>
                      </a:r>
                    </a:p>
                  </a:txBody>
                  <a:tcPr marL="135043" marR="135043" marT="135043" marB="13504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97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AED6238-ACE2-2A43-BB9E-28ED1C9C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1416141"/>
            <a:ext cx="7862887" cy="544185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1011572-9048-1540-9A3D-68D56427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" y="90578"/>
            <a:ext cx="10515600" cy="1325563"/>
          </a:xfrm>
        </p:spPr>
        <p:txBody>
          <a:bodyPr/>
          <a:lstStyle/>
          <a:p>
            <a:r>
              <a:rPr lang="en-US" i="1" dirty="0"/>
              <a:t>M. vimineum</a:t>
            </a:r>
            <a:r>
              <a:rPr lang="en-US" dirty="0"/>
              <a:t> excludes </a:t>
            </a:r>
            <a:r>
              <a:rPr lang="en-US" i="1" dirty="0"/>
              <a:t>E. virginicus</a:t>
            </a:r>
            <a:r>
              <a:rPr lang="en-US" dirty="0"/>
              <a:t> 281 years after invasion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690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EF4BAB61-8E9D-BF42-B5F9-1B1FF2C4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271000" cy="647700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BC09F9A4-1E85-2842-9780-78CF310B7772}"/>
              </a:ext>
            </a:extLst>
          </p:cNvPr>
          <p:cNvSpPr txBox="1">
            <a:spLocks/>
          </p:cNvSpPr>
          <p:nvPr/>
        </p:nvSpPr>
        <p:spPr>
          <a:xfrm>
            <a:off x="4257676" y="0"/>
            <a:ext cx="7934324" cy="2085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Disease promotes the exclusion of </a:t>
            </a:r>
            <a:r>
              <a:rPr lang="en-US" i="1" dirty="0"/>
              <a:t>M. vimineum</a:t>
            </a:r>
            <a:r>
              <a:rPr lang="en-US" dirty="0"/>
              <a:t> 21 years after the initial epidemic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1802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E169A129-F3C6-D140-B1F3-C94C7BAD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075"/>
            <a:ext cx="8901253" cy="6257925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82D41BD9-DDE7-6743-A5ED-0DB573F42391}"/>
              </a:ext>
            </a:extLst>
          </p:cNvPr>
          <p:cNvSpPr txBox="1">
            <a:spLocks/>
          </p:cNvSpPr>
          <p:nvPr/>
        </p:nvSpPr>
        <p:spPr>
          <a:xfrm>
            <a:off x="1466849" y="44776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Zoom in on </a:t>
            </a:r>
            <a:r>
              <a:rPr lang="en-US" i="1" dirty="0"/>
              <a:t>E. virginicus</a:t>
            </a:r>
            <a:r>
              <a:rPr lang="en-US" dirty="0"/>
              <a:t> exclusion</a:t>
            </a:r>
          </a:p>
        </p:txBody>
      </p:sp>
    </p:spTree>
    <p:extLst>
      <p:ext uri="{BB962C8B-B14F-4D97-AF65-F5344CB8AC3E}">
        <p14:creationId xmlns:p14="http://schemas.microsoft.com/office/powerpoint/2010/main" val="98671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539</Words>
  <Application>Microsoft Macintosh PowerPoint</Application>
  <PresentationFormat>Widescreen</PresentationFormat>
  <Paragraphs>157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Helvetica</vt:lpstr>
      <vt:lpstr>Office Theme</vt:lpstr>
      <vt:lpstr>Long-term consequences for pathogen-mediated competition between Microstegium vimineum and native species</vt:lpstr>
      <vt:lpstr>Questions</vt:lpstr>
      <vt:lpstr>PowerPoint Presentation</vt:lpstr>
      <vt:lpstr>PowerPoint Presentation</vt:lpstr>
      <vt:lpstr>PowerPoint Presentation</vt:lpstr>
      <vt:lpstr>PowerPoint Presentation</vt:lpstr>
      <vt:lpstr>M. vimineum excludes E. virginicus 281 years after invasion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Long-term consequences for pathogen-mediated competition between Microstegium vimineum and native species</dc:title>
  <dc:creator>Amy Kendig</dc:creator>
  <cp:lastModifiedBy>Amy Kendig</cp:lastModifiedBy>
  <cp:revision>4</cp:revision>
  <dcterms:created xsi:type="dcterms:W3CDTF">2019-12-06T13:17:43Z</dcterms:created>
  <dcterms:modified xsi:type="dcterms:W3CDTF">2019-12-06T13:40:43Z</dcterms:modified>
</cp:coreProperties>
</file>