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9" r:id="rId3"/>
    <p:sldId id="266" r:id="rId4"/>
    <p:sldId id="267" r:id="rId5"/>
    <p:sldId id="283" r:id="rId6"/>
    <p:sldId id="285" r:id="rId7"/>
    <p:sldId id="284" r:id="rId8"/>
    <p:sldId id="286" r:id="rId9"/>
    <p:sldId id="259" r:id="rId10"/>
    <p:sldId id="287" r:id="rId11"/>
    <p:sldId id="288" r:id="rId12"/>
    <p:sldId id="258" r:id="rId13"/>
    <p:sldId id="261" r:id="rId14"/>
    <p:sldId id="279" r:id="rId15"/>
    <p:sldId id="272" r:id="rId16"/>
    <p:sldId id="276" r:id="rId17"/>
    <p:sldId id="277"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41"/>
    <p:restoredTop sz="85805"/>
  </p:normalViewPr>
  <p:slideViewPr>
    <p:cSldViewPr snapToGrid="0" snapToObjects="1">
      <p:cViewPr varScale="1">
        <p:scale>
          <a:sx n="67" d="100"/>
          <a:sy n="67" d="100"/>
        </p:scale>
        <p:origin x="184" y="712"/>
      </p:cViewPr>
      <p:guideLst/>
    </p:cSldViewPr>
  </p:slideViewPr>
  <p:notesTextViewPr>
    <p:cViewPr>
      <p:scale>
        <a:sx n="1" d="1"/>
        <a:sy n="1" d="1"/>
      </p:scale>
      <p:origin x="0" y="0"/>
    </p:cViewPr>
  </p:notesTextViewPr>
  <p:notesViewPr>
    <p:cSldViewPr snapToGrid="0" snapToObjects="1" showGuides="1">
      <p:cViewPr varScale="1">
        <p:scale>
          <a:sx n="100" d="100"/>
          <a:sy n="100" d="100"/>
        </p:scale>
        <p:origin x="205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FE759-3097-7547-B0DF-49F6652B79AE}" type="datetimeFigureOut">
              <a:rPr lang="en-US" smtClean="0"/>
              <a:t>10/17/19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10ACA-FEA4-174F-8D24-4080D6924832}" type="slidenum">
              <a:rPr lang="en-US" smtClean="0"/>
              <a:t>‹#›</a:t>
            </a:fld>
            <a:endParaRPr lang="en-US"/>
          </a:p>
        </p:txBody>
      </p:sp>
    </p:spTree>
    <p:extLst>
      <p:ext uri="{BB962C8B-B14F-4D97-AF65-F5344CB8AC3E}">
        <p14:creationId xmlns:p14="http://schemas.microsoft.com/office/powerpoint/2010/main" val="30925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how long seeds are staying in the seedbank in simulations (shouldn’t be too long)</a:t>
            </a:r>
          </a:p>
          <a:p>
            <a:r>
              <a:rPr lang="en-US" dirty="0"/>
              <a:t>Luke knows Cynthia – can ask for raw data</a:t>
            </a:r>
          </a:p>
        </p:txBody>
      </p:sp>
      <p:sp>
        <p:nvSpPr>
          <p:cNvPr id="4" name="Slide Number Placeholder 3"/>
          <p:cNvSpPr>
            <a:spLocks noGrp="1"/>
          </p:cNvSpPr>
          <p:nvPr>
            <p:ph type="sldNum" sz="quarter" idx="5"/>
          </p:nvPr>
        </p:nvSpPr>
        <p:spPr/>
        <p:txBody>
          <a:bodyPr/>
          <a:lstStyle/>
          <a:p>
            <a:fld id="{1D710ACA-FEA4-174F-8D24-4080D6924832}" type="slidenum">
              <a:rPr lang="en-US" smtClean="0"/>
              <a:t>3</a:t>
            </a:fld>
            <a:endParaRPr lang="en-US"/>
          </a:p>
        </p:txBody>
      </p:sp>
    </p:spTree>
    <p:extLst>
      <p:ext uri="{BB962C8B-B14F-4D97-AF65-F5344CB8AC3E}">
        <p14:creationId xmlns:p14="http://schemas.microsoft.com/office/powerpoint/2010/main" val="41861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5</a:t>
            </a:fld>
            <a:endParaRPr lang="en-US"/>
          </a:p>
        </p:txBody>
      </p:sp>
    </p:spTree>
    <p:extLst>
      <p:ext uri="{BB962C8B-B14F-4D97-AF65-F5344CB8AC3E}">
        <p14:creationId xmlns:p14="http://schemas.microsoft.com/office/powerpoint/2010/main" val="13676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7</a:t>
            </a:fld>
            <a:endParaRPr lang="en-US"/>
          </a:p>
        </p:txBody>
      </p:sp>
    </p:spTree>
    <p:extLst>
      <p:ext uri="{BB962C8B-B14F-4D97-AF65-F5344CB8AC3E}">
        <p14:creationId xmlns:p14="http://schemas.microsoft.com/office/powerpoint/2010/main" val="27323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Litter could lead to new infection</a:t>
            </a:r>
          </a:p>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9</a:t>
            </a:fld>
            <a:endParaRPr lang="en-US"/>
          </a:p>
        </p:txBody>
      </p:sp>
    </p:spTree>
    <p:extLst>
      <p:ext uri="{BB962C8B-B14F-4D97-AF65-F5344CB8AC3E}">
        <p14:creationId xmlns:p14="http://schemas.microsoft.com/office/powerpoint/2010/main" val="25782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with Chris and/or Luke to get raw data and figure out how to convert it to needed values. </a:t>
            </a:r>
          </a:p>
          <a:p>
            <a:r>
              <a:rPr lang="en-US" dirty="0"/>
              <a:t>Probably divide by 9 instead of 20</a:t>
            </a:r>
          </a:p>
        </p:txBody>
      </p:sp>
      <p:sp>
        <p:nvSpPr>
          <p:cNvPr id="4" name="Slide Number Placeholder 3"/>
          <p:cNvSpPr>
            <a:spLocks noGrp="1"/>
          </p:cNvSpPr>
          <p:nvPr>
            <p:ph type="sldNum" sz="quarter" idx="5"/>
          </p:nvPr>
        </p:nvSpPr>
        <p:spPr/>
        <p:txBody>
          <a:bodyPr/>
          <a:lstStyle/>
          <a:p>
            <a:fld id="{1D710ACA-FEA4-174F-8D24-4080D6924832}" type="slidenum">
              <a:rPr lang="en-US" smtClean="0"/>
              <a:t>12</a:t>
            </a:fld>
            <a:endParaRPr lang="en-US"/>
          </a:p>
        </p:txBody>
      </p:sp>
    </p:spTree>
    <p:extLst>
      <p:ext uri="{BB962C8B-B14F-4D97-AF65-F5344CB8AC3E}">
        <p14:creationId xmlns:p14="http://schemas.microsoft.com/office/powerpoint/2010/main" val="334416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710ACA-FEA4-174F-8D24-4080D6924832}" type="slidenum">
              <a:rPr lang="en-US" smtClean="0"/>
              <a:t>14</a:t>
            </a:fld>
            <a:endParaRPr lang="en-US"/>
          </a:p>
        </p:txBody>
      </p:sp>
    </p:spTree>
    <p:extLst>
      <p:ext uri="{BB962C8B-B14F-4D97-AF65-F5344CB8AC3E}">
        <p14:creationId xmlns:p14="http://schemas.microsoft.com/office/powerpoint/2010/main" val="395314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biomass from seed production to a decay rate for the litter so that the litter keeps adding on</a:t>
            </a:r>
          </a:p>
        </p:txBody>
      </p:sp>
      <p:sp>
        <p:nvSpPr>
          <p:cNvPr id="4" name="Slide Number Placeholder 3"/>
          <p:cNvSpPr>
            <a:spLocks noGrp="1"/>
          </p:cNvSpPr>
          <p:nvPr>
            <p:ph type="sldNum" sz="quarter" idx="5"/>
          </p:nvPr>
        </p:nvSpPr>
        <p:spPr/>
        <p:txBody>
          <a:bodyPr/>
          <a:lstStyle/>
          <a:p>
            <a:fld id="{1D710ACA-FEA4-174F-8D24-4080D6924832}" type="slidenum">
              <a:rPr lang="en-US" smtClean="0"/>
              <a:t>15</a:t>
            </a:fld>
            <a:endParaRPr lang="en-US"/>
          </a:p>
        </p:txBody>
      </p:sp>
    </p:spTree>
    <p:extLst>
      <p:ext uri="{BB962C8B-B14F-4D97-AF65-F5344CB8AC3E}">
        <p14:creationId xmlns:p14="http://schemas.microsoft.com/office/powerpoint/2010/main" val="31278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account for the fact that total leaf area might decrease with infected plants</a:t>
            </a:r>
          </a:p>
        </p:txBody>
      </p:sp>
      <p:sp>
        <p:nvSpPr>
          <p:cNvPr id="4" name="Slide Number Placeholder 3"/>
          <p:cNvSpPr>
            <a:spLocks noGrp="1"/>
          </p:cNvSpPr>
          <p:nvPr>
            <p:ph type="sldNum" sz="quarter" idx="5"/>
          </p:nvPr>
        </p:nvSpPr>
        <p:spPr/>
        <p:txBody>
          <a:bodyPr/>
          <a:lstStyle/>
          <a:p>
            <a:fld id="{1D710ACA-FEA4-174F-8D24-4080D6924832}" type="slidenum">
              <a:rPr lang="en-US" smtClean="0"/>
              <a:t>17</a:t>
            </a:fld>
            <a:endParaRPr lang="en-US"/>
          </a:p>
        </p:txBody>
      </p:sp>
    </p:spTree>
    <p:extLst>
      <p:ext uri="{BB962C8B-B14F-4D97-AF65-F5344CB8AC3E}">
        <p14:creationId xmlns:p14="http://schemas.microsoft.com/office/powerpoint/2010/main" val="211119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8E-7776-FE4E-94C9-215B24FE1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04B6D-43B1-5947-B72E-A6EBFF98E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C96C-96F5-324E-B5BC-67FB14AD034A}"/>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E15EC098-EFB5-4542-BC95-EBC3CD90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6BEC-E834-F14F-A44E-91244369243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5156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3CA-65BC-BE42-B620-F484FD4C9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FD66-56D4-D24C-8061-77140010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BD19-0130-D54C-BF01-96E546A0EE1E}"/>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9B1201AD-781E-2145-B4A9-A30C22AE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7167-2009-D14C-8ECC-6F4815E9762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4425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B7A9-8111-0B4B-B0F3-7F6416F20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A47F0-D4C1-D746-912F-9041BB432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D07A-313B-3541-B3E0-89A0122BDF1D}"/>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2DE7173F-8805-2F4D-A93E-747C1C2C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1DC82-0702-E242-9236-F0D8C526C1C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27611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2D-73D9-1B4B-8B10-13E286CE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9E38-1A2F-E146-9E6A-81D41AA6C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A016-36A5-E942-AC97-19C0A9E762B0}"/>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D97CD848-EF7C-0341-B0B9-6C83EA34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45C5-C42D-B84E-B8B4-7B44F9C525A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3366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2B09-A264-744F-AC79-814621A3A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39C01-9954-FD43-A4D0-A2E855CE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64675-C936-ED4F-8C3D-FBF87A6CDB6D}"/>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2CA0FB50-E802-0144-AE7C-BB32DBE3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25498-BFC8-6144-8F0B-07E3B3FFB433}"/>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42799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453-078B-8F4A-9583-880B819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DA11-387C-0C47-B859-58A32AE144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383FD-2838-1A4E-ADA7-0F8EA41A3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C6D1E-3C88-6247-92BB-77AE0EB7B41F}"/>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6" name="Footer Placeholder 5">
            <a:extLst>
              <a:ext uri="{FF2B5EF4-FFF2-40B4-BE49-F238E27FC236}">
                <a16:creationId xmlns:a16="http://schemas.microsoft.com/office/drawing/2014/main" id="{EA7A4D64-E729-BE4D-AA1C-F0E8CB704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3B20A-F560-0140-A466-0601E5997689}"/>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69606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6E8E-360D-BD49-977C-69BC2D458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AEB4-D1D6-ED4F-A133-A1E4555CE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04272-E065-6549-8663-1CD9A34E8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1DFCF-E133-A245-AE6D-1221BD39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794D3D-1F4F-914E-9157-F7FBF890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3F9A3-FFC2-7742-83EB-FADDAA55A3F2}"/>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8" name="Footer Placeholder 7">
            <a:extLst>
              <a:ext uri="{FF2B5EF4-FFF2-40B4-BE49-F238E27FC236}">
                <a16:creationId xmlns:a16="http://schemas.microsoft.com/office/drawing/2014/main" id="{58AE3DB3-36C0-9D4E-8BC8-2E754FF0D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4634-2E92-C44F-822B-837EB0373CFE}"/>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088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EFF-0A03-A24A-AEFF-D3E791B59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582E5-DAAC-AC4D-B0BF-EEF7EE10A716}"/>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4" name="Footer Placeholder 3">
            <a:extLst>
              <a:ext uri="{FF2B5EF4-FFF2-40B4-BE49-F238E27FC236}">
                <a16:creationId xmlns:a16="http://schemas.microsoft.com/office/drawing/2014/main" id="{9B38A8F2-1A1E-1E41-A65A-C8FC9647D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0927-4E1D-024B-A75B-15EF67E8E238}"/>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160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3F807-9C8A-1A44-95D0-993461A6F584}"/>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3" name="Footer Placeholder 2">
            <a:extLst>
              <a:ext uri="{FF2B5EF4-FFF2-40B4-BE49-F238E27FC236}">
                <a16:creationId xmlns:a16="http://schemas.microsoft.com/office/drawing/2014/main" id="{19872837-58A2-2D42-A6C7-A0EBFD54C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5D4-4D2D-1F49-8D88-12186B1B6DD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8261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554-2E6D-8A41-AAF5-7E7E1A394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9796-88C7-5447-B890-E4CC7770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1D315-CAA0-5349-AFA3-3A46F32D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4C6739-8520-2E42-942C-DAE33F4FF234}"/>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6" name="Footer Placeholder 5">
            <a:extLst>
              <a:ext uri="{FF2B5EF4-FFF2-40B4-BE49-F238E27FC236}">
                <a16:creationId xmlns:a16="http://schemas.microsoft.com/office/drawing/2014/main" id="{51290458-6577-FC44-9506-A29C4FCBE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73BDB-56E8-AE48-8EE4-5CAC3F5421F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350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09A-18CB-BB4C-9F7B-83B74E836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ECF6B-B8D1-3A45-BB68-54BF9099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2F0D8-4451-0240-9B19-E4DEA193A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84848B-1F1E-EB44-93F6-834E3B22E07B}"/>
              </a:ext>
            </a:extLst>
          </p:cNvPr>
          <p:cNvSpPr>
            <a:spLocks noGrp="1"/>
          </p:cNvSpPr>
          <p:nvPr>
            <p:ph type="dt" sz="half" idx="10"/>
          </p:nvPr>
        </p:nvSpPr>
        <p:spPr/>
        <p:txBody>
          <a:bodyPr/>
          <a:lstStyle/>
          <a:p>
            <a:fld id="{397DFE9D-92A4-4B4C-9416-DA485541F77B}" type="datetimeFigureOut">
              <a:rPr lang="en-US" smtClean="0"/>
              <a:t>10/17/19</a:t>
            </a:fld>
            <a:endParaRPr lang="en-US"/>
          </a:p>
        </p:txBody>
      </p:sp>
      <p:sp>
        <p:nvSpPr>
          <p:cNvPr id="6" name="Footer Placeholder 5">
            <a:extLst>
              <a:ext uri="{FF2B5EF4-FFF2-40B4-BE49-F238E27FC236}">
                <a16:creationId xmlns:a16="http://schemas.microsoft.com/office/drawing/2014/main" id="{705E5C53-343B-3047-AB6C-0D7F2A3C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96B7C-09A6-7245-B6DC-1D29398D7907}"/>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937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ED9B-F451-B041-BEDE-B516C8804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D8EBA4D-E1AE-DF48-A413-8B6E04360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7E7A11-D987-EA4A-82C4-357FB5AF8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FE9D-92A4-4B4C-9416-DA485541F77B}" type="datetimeFigureOut">
              <a:rPr lang="en-US" smtClean="0"/>
              <a:t>10/17/19</a:t>
            </a:fld>
            <a:endParaRPr lang="en-US"/>
          </a:p>
        </p:txBody>
      </p:sp>
      <p:sp>
        <p:nvSpPr>
          <p:cNvPr id="5" name="Footer Placeholder 4">
            <a:extLst>
              <a:ext uri="{FF2B5EF4-FFF2-40B4-BE49-F238E27FC236}">
                <a16:creationId xmlns:a16="http://schemas.microsoft.com/office/drawing/2014/main" id="{F3F6D881-8A67-0443-AF52-F42B52A59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88BEA-0499-8A42-9800-1256DD343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833C3-5FC3-234D-B59F-A4A83890CD76}" type="slidenum">
              <a:rPr lang="en-US" smtClean="0"/>
              <a:t>‹#›</a:t>
            </a:fld>
            <a:endParaRPr lang="en-US"/>
          </a:p>
        </p:txBody>
      </p:sp>
    </p:spTree>
    <p:extLst>
      <p:ext uri="{BB962C8B-B14F-4D97-AF65-F5344CB8AC3E}">
        <p14:creationId xmlns:p14="http://schemas.microsoft.com/office/powerpoint/2010/main" val="26749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D833820-0485-0248-B50D-0F684E74D878}"/>
              </a:ext>
            </a:extLst>
          </p:cNvPr>
          <p:cNvGraphicFramePr>
            <a:graphicFrameLocks noGrp="1"/>
          </p:cNvGraphicFramePr>
          <p:nvPr>
            <p:extLst>
              <p:ext uri="{D42A27DB-BD31-4B8C-83A1-F6EECF244321}">
                <p14:modId xmlns:p14="http://schemas.microsoft.com/office/powerpoint/2010/main" val="501205089"/>
              </p:ext>
            </p:extLst>
          </p:nvPr>
        </p:nvGraphicFramePr>
        <p:xfrm>
          <a:off x="444500" y="419100"/>
          <a:ext cx="11303000" cy="6019800"/>
        </p:xfrm>
        <a:graphic>
          <a:graphicData uri="http://schemas.openxmlformats.org/drawingml/2006/table">
            <a:tbl>
              <a:tblPr firstRow="1" bandRow="1">
                <a:tableStyleId>{5940675A-B579-460E-94D1-54222C63F5DA}</a:tableStyleId>
              </a:tblPr>
              <a:tblGrid>
                <a:gridCol w="1520224">
                  <a:extLst>
                    <a:ext uri="{9D8B030D-6E8A-4147-A177-3AD203B41FA5}">
                      <a16:colId xmlns:a16="http://schemas.microsoft.com/office/drawing/2014/main" val="3984874201"/>
                    </a:ext>
                  </a:extLst>
                </a:gridCol>
                <a:gridCol w="5795319">
                  <a:extLst>
                    <a:ext uri="{9D8B030D-6E8A-4147-A177-3AD203B41FA5}">
                      <a16:colId xmlns:a16="http://schemas.microsoft.com/office/drawing/2014/main" val="3516427030"/>
                    </a:ext>
                  </a:extLst>
                </a:gridCol>
                <a:gridCol w="1322173">
                  <a:extLst>
                    <a:ext uri="{9D8B030D-6E8A-4147-A177-3AD203B41FA5}">
                      <a16:colId xmlns:a16="http://schemas.microsoft.com/office/drawing/2014/main" val="4137684790"/>
                    </a:ext>
                  </a:extLst>
                </a:gridCol>
                <a:gridCol w="2665284">
                  <a:extLst>
                    <a:ext uri="{9D8B030D-6E8A-4147-A177-3AD203B41FA5}">
                      <a16:colId xmlns:a16="http://schemas.microsoft.com/office/drawing/2014/main" val="3222571552"/>
                    </a:ext>
                  </a:extLst>
                </a:gridCol>
              </a:tblGrid>
              <a:tr h="370840">
                <a:tc>
                  <a:txBody>
                    <a:bodyPr/>
                    <a:lstStyle/>
                    <a:p>
                      <a:r>
                        <a:rPr lang="en-US" sz="2200" dirty="0">
                          <a:latin typeface="Helvetica" pitchFamily="2" charset="0"/>
                        </a:rPr>
                        <a:t>Parameter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Meaning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Units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Source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516787"/>
                  </a:ext>
                </a:extLst>
              </a:tr>
              <a:tr h="370840">
                <a:tc>
                  <a:txBody>
                    <a:bodyPr/>
                    <a:lstStyle/>
                    <a:p>
                      <a:r>
                        <a:rPr lang="en-US" i="1" dirty="0" err="1">
                          <a:latin typeface="Helvetica" pitchFamily="2" charset="0"/>
                        </a:rPr>
                        <a:t>m</a:t>
                      </a:r>
                      <a:r>
                        <a:rPr lang="en-US" i="1" baseline="-25000" dirty="0" err="1">
                          <a:latin typeface="Helvetica" pitchFamily="2" charset="0"/>
                        </a:rPr>
                        <a:t>p</a:t>
                      </a:r>
                      <a:endParaRPr lang="en-US" i="1"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perennial adults that survive for a year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9970656"/>
                  </a:ext>
                </a:extLst>
              </a:tr>
              <a:tr h="370840">
                <a:tc>
                  <a:txBody>
                    <a:bodyPr/>
                    <a:lstStyle/>
                    <a:p>
                      <a:r>
                        <a:rPr lang="en-US" i="1" dirty="0" err="1">
                          <a:latin typeface="Helvetica" pitchFamily="2" charset="0"/>
                        </a:rPr>
                        <a:t>s</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dormant seeds of species </a:t>
                      </a:r>
                      <a:r>
                        <a:rPr lang="en-US" dirty="0" err="1">
                          <a:latin typeface="Helvetica" pitchFamily="2" charset="0"/>
                        </a:rPr>
                        <a:t>i</a:t>
                      </a:r>
                      <a:r>
                        <a:rPr lang="en-US" dirty="0">
                          <a:latin typeface="Helvetica" pitchFamily="2" charset="0"/>
                        </a:rPr>
                        <a:t> that survive for a year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8092847"/>
                  </a:ext>
                </a:extLst>
              </a:tr>
              <a:tr h="370840">
                <a:tc>
                  <a:txBody>
                    <a:bodyPr/>
                    <a:lstStyle/>
                    <a:p>
                      <a:r>
                        <a:rPr lang="en-US" i="1" baseline="0" dirty="0" err="1">
                          <a:latin typeface="Helvetica" pitchFamily="2" charset="0"/>
                        </a:rPr>
                        <a:t>g</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Germination rate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seedlings/seed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705756"/>
                  </a:ext>
                </a:extLst>
              </a:tr>
              <a:tr h="370840">
                <a:tc>
                  <a:txBody>
                    <a:bodyPr/>
                    <a:lstStyle/>
                    <a:p>
                      <a:r>
                        <a:rPr lang="en-US" baseline="0" dirty="0">
                          <a:latin typeface="Helvetica" pitchFamily="2" charset="0"/>
                        </a:rPr>
                        <a:t>𝛾</a:t>
                      </a:r>
                      <a:r>
                        <a:rPr lang="en-US" baseline="-25000" dirty="0">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Germination rate in the absence of competition for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seedlings/</a:t>
                      </a:r>
                    </a:p>
                    <a:p>
                      <a:r>
                        <a:rPr lang="en-US" dirty="0">
                          <a:latin typeface="Helvetica" pitchFamily="2" charset="0"/>
                        </a:rPr>
                        <a:t>seed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40615003"/>
                  </a:ext>
                </a:extLst>
              </a:tr>
              <a:tr h="370840">
                <a:tc>
                  <a:txBody>
                    <a:bodyPr/>
                    <a:lstStyle/>
                    <a:p>
                      <a:r>
                        <a:rPr lang="en-US" baseline="0" dirty="0">
                          <a:latin typeface="Helvetica" pitchFamily="2" charset="0"/>
                        </a:rPr>
                        <a:t>𝛼</a:t>
                      </a:r>
                      <a:r>
                        <a:rPr lang="en-US" baseline="-25000" dirty="0" err="1">
                          <a:latin typeface="Helvetica" pitchFamily="2" charset="0"/>
                        </a:rPr>
                        <a:t>iL</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litter on germination 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a:t>
                      </a:r>
                      <a:r>
                        <a:rPr lang="en-US" baseline="30000" dirty="0">
                          <a:latin typeface="Helvetica" pitchFamily="2" charset="0"/>
                        </a:rPr>
                        <a:t>-1</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2822790"/>
                  </a:ext>
                </a:extLst>
              </a:tr>
              <a:tr h="370840">
                <a:tc>
                  <a:txBody>
                    <a:bodyPr/>
                    <a:lstStyle/>
                    <a:p>
                      <a:r>
                        <a:rPr lang="en-US" i="1" dirty="0">
                          <a:latin typeface="Helvetica" pitchFamily="2" charset="0"/>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litter biomass remaining after one year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7236596"/>
                  </a:ext>
                </a:extLst>
              </a:tr>
              <a:tr h="370840">
                <a:tc>
                  <a:txBody>
                    <a:bodyPr/>
                    <a:lstStyle/>
                    <a:p>
                      <a:r>
                        <a:rPr lang="en-US" i="1" dirty="0">
                          <a:latin typeface="Helvetica" pitchFamily="2" charset="0"/>
                        </a:rPr>
                        <a:t>h</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seedlings of species </a:t>
                      </a:r>
                      <a:r>
                        <a:rPr lang="en-US" dirty="0" err="1">
                          <a:latin typeface="Helvetica" pitchFamily="2" charset="0"/>
                        </a:rPr>
                        <a:t>i</a:t>
                      </a:r>
                      <a:r>
                        <a:rPr lang="en-US" dirty="0">
                          <a:latin typeface="Helvetica" pitchFamily="2" charset="0"/>
                        </a:rPr>
                        <a:t> that survive through the growing season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Field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220755"/>
                  </a:ext>
                </a:extLst>
              </a:tr>
              <a:tr h="370840">
                <a:tc>
                  <a:txBody>
                    <a:bodyPr/>
                    <a:lstStyle/>
                    <a:p>
                      <a:r>
                        <a:rPr lang="en-US" i="1" dirty="0">
                          <a:latin typeface="Helvetica" pitchFamily="2" charset="0"/>
                        </a:rPr>
                        <a:t>f</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462828"/>
                  </a:ext>
                </a:extLst>
              </a:tr>
              <a:tr h="370840">
                <a:tc>
                  <a:txBody>
                    <a:bodyPr/>
                    <a:lstStyle/>
                    <a:p>
                      <a:r>
                        <a:rPr lang="en-US" dirty="0">
                          <a:latin typeface="Helvetica" pitchFamily="2" charset="0"/>
                        </a:rPr>
                        <a:t>𝜆</a:t>
                      </a:r>
                      <a:r>
                        <a:rPr lang="en-US" baseline="-25000"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 produced by species </a:t>
                      </a:r>
                      <a:r>
                        <a:rPr lang="en-US" dirty="0" err="1">
                          <a:latin typeface="Helvetica" pitchFamily="2" charset="0"/>
                        </a:rPr>
                        <a:t>i</a:t>
                      </a:r>
                      <a:r>
                        <a:rPr lang="en-US" dirty="0">
                          <a:latin typeface="Helvetica" pitchFamily="2" charset="0"/>
                        </a:rPr>
                        <a:t> in the absence of competition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94248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Helvetica" pitchFamily="2" charset="0"/>
                        </a:rPr>
                        <a:t>𝛼</a:t>
                      </a:r>
                      <a:r>
                        <a:rPr lang="en-US" baseline="-25000" dirty="0" err="1">
                          <a:latin typeface="Helvetica" pitchFamily="2" charset="0"/>
                        </a:rPr>
                        <a:t>ij</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species j on 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individuals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estimated)</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95392703"/>
                  </a:ext>
                </a:extLst>
              </a:tr>
            </a:tbl>
          </a:graphicData>
        </a:graphic>
      </p:graphicFrame>
    </p:spTree>
    <p:extLst>
      <p:ext uri="{BB962C8B-B14F-4D97-AF65-F5344CB8AC3E}">
        <p14:creationId xmlns:p14="http://schemas.microsoft.com/office/powerpoint/2010/main" val="23268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7CC4D-52BB-1143-AACF-F531B333CABA}"/>
              </a:ext>
            </a:extLst>
          </p:cNvPr>
          <p:cNvPicPr>
            <a:picLocks noChangeAspect="1"/>
          </p:cNvPicPr>
          <p:nvPr/>
        </p:nvPicPr>
        <p:blipFill>
          <a:blip r:embed="rId2"/>
          <a:stretch>
            <a:fillRect/>
          </a:stretch>
        </p:blipFill>
        <p:spPr>
          <a:xfrm>
            <a:off x="0" y="0"/>
            <a:ext cx="8157029" cy="3230922"/>
          </a:xfrm>
          <a:prstGeom prst="rect">
            <a:avLst/>
          </a:prstGeom>
        </p:spPr>
      </p:pic>
      <p:pic>
        <p:nvPicPr>
          <p:cNvPr id="4" name="Picture 3">
            <a:extLst>
              <a:ext uri="{FF2B5EF4-FFF2-40B4-BE49-F238E27FC236}">
                <a16:creationId xmlns:a16="http://schemas.microsoft.com/office/drawing/2014/main" id="{04773050-D994-B644-B52A-C1DAC78E5AE3}"/>
              </a:ext>
            </a:extLst>
          </p:cNvPr>
          <p:cNvPicPr>
            <a:picLocks noChangeAspect="1"/>
          </p:cNvPicPr>
          <p:nvPr/>
        </p:nvPicPr>
        <p:blipFill>
          <a:blip r:embed="rId3"/>
          <a:stretch>
            <a:fillRect/>
          </a:stretch>
        </p:blipFill>
        <p:spPr>
          <a:xfrm>
            <a:off x="6734628" y="2221487"/>
            <a:ext cx="5174343" cy="4421519"/>
          </a:xfrm>
          <a:prstGeom prst="rect">
            <a:avLst/>
          </a:prstGeom>
        </p:spPr>
      </p:pic>
      <p:sp>
        <p:nvSpPr>
          <p:cNvPr id="5" name="Title 1">
            <a:extLst>
              <a:ext uri="{FF2B5EF4-FFF2-40B4-BE49-F238E27FC236}">
                <a16:creationId xmlns:a16="http://schemas.microsoft.com/office/drawing/2014/main" id="{9F75F860-DF20-DB4A-9992-EE4411F1B855}"/>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seedling survival:</a:t>
            </a:r>
          </a:p>
          <a:p>
            <a:r>
              <a:rPr lang="en-US" sz="2600" dirty="0"/>
              <a:t>h</a:t>
            </a:r>
            <a:r>
              <a:rPr lang="en-US" sz="2600" baseline="-25000" dirty="0"/>
              <a:t>a</a:t>
            </a:r>
            <a:r>
              <a:rPr lang="en-US" sz="2600" dirty="0"/>
              <a:t> = 0.95</a:t>
            </a:r>
          </a:p>
        </p:txBody>
      </p:sp>
    </p:spTree>
    <p:extLst>
      <p:ext uri="{BB962C8B-B14F-4D97-AF65-F5344CB8AC3E}">
        <p14:creationId xmlns:p14="http://schemas.microsoft.com/office/powerpoint/2010/main" val="321760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3D96C-537F-C241-9F9B-8FD60B29D625}"/>
              </a:ext>
            </a:extLst>
          </p:cNvPr>
          <p:cNvPicPr>
            <a:picLocks noChangeAspect="1"/>
          </p:cNvPicPr>
          <p:nvPr/>
        </p:nvPicPr>
        <p:blipFill>
          <a:blip r:embed="rId2"/>
          <a:stretch>
            <a:fillRect/>
          </a:stretch>
        </p:blipFill>
        <p:spPr>
          <a:xfrm>
            <a:off x="0" y="0"/>
            <a:ext cx="10319657" cy="1911048"/>
          </a:xfrm>
          <a:prstGeom prst="rect">
            <a:avLst/>
          </a:prstGeom>
        </p:spPr>
      </p:pic>
      <p:sp>
        <p:nvSpPr>
          <p:cNvPr id="4" name="Title 1">
            <a:extLst>
              <a:ext uri="{FF2B5EF4-FFF2-40B4-BE49-F238E27FC236}">
                <a16:creationId xmlns:a16="http://schemas.microsoft.com/office/drawing/2014/main" id="{E80913CE-ED6A-3846-A631-ABCDC1AB0F38}"/>
              </a:ext>
            </a:extLst>
          </p:cNvPr>
          <p:cNvSpPr txBox="1">
            <a:spLocks/>
          </p:cNvSpPr>
          <p:nvPr/>
        </p:nvSpPr>
        <p:spPr>
          <a:xfrm>
            <a:off x="0" y="1911048"/>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i="1" dirty="0"/>
              <a:t>Restoration Ecology</a:t>
            </a:r>
            <a:r>
              <a:rPr lang="en-US" sz="2000" dirty="0"/>
              <a:t>, 2006</a:t>
            </a:r>
            <a:endParaRPr lang="en-US" sz="2000" i="1" dirty="0"/>
          </a:p>
        </p:txBody>
      </p:sp>
      <p:pic>
        <p:nvPicPr>
          <p:cNvPr id="6" name="Picture 5">
            <a:extLst>
              <a:ext uri="{FF2B5EF4-FFF2-40B4-BE49-F238E27FC236}">
                <a16:creationId xmlns:a16="http://schemas.microsoft.com/office/drawing/2014/main" id="{255382BF-1916-784F-88E8-BEA068488BF9}"/>
              </a:ext>
            </a:extLst>
          </p:cNvPr>
          <p:cNvPicPr>
            <a:picLocks noChangeAspect="1"/>
          </p:cNvPicPr>
          <p:nvPr/>
        </p:nvPicPr>
        <p:blipFill rotWithShape="1">
          <a:blip r:embed="rId3"/>
          <a:srcRect b="24357"/>
          <a:stretch/>
        </p:blipFill>
        <p:spPr>
          <a:xfrm>
            <a:off x="834571" y="2349713"/>
            <a:ext cx="10522857" cy="3159545"/>
          </a:xfrm>
          <a:prstGeom prst="rect">
            <a:avLst/>
          </a:prstGeom>
        </p:spPr>
      </p:pic>
      <p:sp>
        <p:nvSpPr>
          <p:cNvPr id="7" name="Title 1">
            <a:extLst>
              <a:ext uri="{FF2B5EF4-FFF2-40B4-BE49-F238E27FC236}">
                <a16:creationId xmlns:a16="http://schemas.microsoft.com/office/drawing/2014/main" id="{99CA048F-FD71-AE48-86A8-7108E97BC61A}"/>
              </a:ext>
            </a:extLst>
          </p:cNvPr>
          <p:cNvSpPr txBox="1">
            <a:spLocks/>
          </p:cNvSpPr>
          <p:nvPr/>
        </p:nvSpPr>
        <p:spPr>
          <a:xfrm>
            <a:off x="176852"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seedling survival:</a:t>
            </a:r>
          </a:p>
          <a:p>
            <a:r>
              <a:rPr lang="en-US" sz="2600" dirty="0" err="1"/>
              <a:t>h</a:t>
            </a:r>
            <a:r>
              <a:rPr lang="en-US" sz="2600" baseline="-25000" dirty="0" err="1"/>
              <a:t>s</a:t>
            </a:r>
            <a:r>
              <a:rPr lang="en-US" sz="2600" dirty="0"/>
              <a:t> = 0.40</a:t>
            </a:r>
          </a:p>
        </p:txBody>
      </p:sp>
      <p:sp>
        <p:nvSpPr>
          <p:cNvPr id="8" name="Rectangle 7">
            <a:extLst>
              <a:ext uri="{FF2B5EF4-FFF2-40B4-BE49-F238E27FC236}">
                <a16:creationId xmlns:a16="http://schemas.microsoft.com/office/drawing/2014/main" id="{8977083C-7423-344E-9B8E-617E74EE964E}"/>
              </a:ext>
            </a:extLst>
          </p:cNvPr>
          <p:cNvSpPr/>
          <p:nvPr/>
        </p:nvSpPr>
        <p:spPr>
          <a:xfrm>
            <a:off x="925104" y="5277873"/>
            <a:ext cx="10308953"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EAF391E-0BDA-3747-8C8D-F81983AE974D}"/>
              </a:ext>
            </a:extLst>
          </p:cNvPr>
          <p:cNvSpPr txBox="1">
            <a:spLocks/>
          </p:cNvSpPr>
          <p:nvPr/>
        </p:nvSpPr>
        <p:spPr>
          <a:xfrm>
            <a:off x="4937538"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adult survival:</a:t>
            </a:r>
          </a:p>
          <a:p>
            <a:r>
              <a:rPr lang="en-US" sz="2600" dirty="0"/>
              <a:t>h</a:t>
            </a:r>
            <a:r>
              <a:rPr lang="en-US" sz="2600" baseline="-25000" dirty="0"/>
              <a:t>p</a:t>
            </a:r>
            <a:r>
              <a:rPr lang="en-US" sz="2600" dirty="0"/>
              <a:t> = 0.83</a:t>
            </a:r>
          </a:p>
        </p:txBody>
      </p:sp>
    </p:spTree>
    <p:extLst>
      <p:ext uri="{BB962C8B-B14F-4D97-AF65-F5344CB8AC3E}">
        <p14:creationId xmlns:p14="http://schemas.microsoft.com/office/powerpoint/2010/main" val="242161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1D2D1-CE1D-4841-AFF2-9177053EC576}"/>
              </a:ext>
            </a:extLst>
          </p:cNvPr>
          <p:cNvPicPr>
            <a:picLocks noChangeAspect="1"/>
          </p:cNvPicPr>
          <p:nvPr/>
        </p:nvPicPr>
        <p:blipFill>
          <a:blip r:embed="rId3"/>
          <a:stretch>
            <a:fillRect/>
          </a:stretch>
        </p:blipFill>
        <p:spPr>
          <a:xfrm>
            <a:off x="0" y="0"/>
            <a:ext cx="9327578" cy="2428102"/>
          </a:xfrm>
          <a:prstGeom prst="rect">
            <a:avLst/>
          </a:prstGeom>
        </p:spPr>
      </p:pic>
      <p:pic>
        <p:nvPicPr>
          <p:cNvPr id="5" name="Picture 4">
            <a:extLst>
              <a:ext uri="{FF2B5EF4-FFF2-40B4-BE49-F238E27FC236}">
                <a16:creationId xmlns:a16="http://schemas.microsoft.com/office/drawing/2014/main" id="{12D0820A-460F-6645-A4EF-98788DE4EA56}"/>
              </a:ext>
            </a:extLst>
          </p:cNvPr>
          <p:cNvPicPr>
            <a:picLocks noChangeAspect="1"/>
          </p:cNvPicPr>
          <p:nvPr/>
        </p:nvPicPr>
        <p:blipFill>
          <a:blip r:embed="rId4"/>
          <a:stretch>
            <a:fillRect/>
          </a:stretch>
        </p:blipFill>
        <p:spPr>
          <a:xfrm>
            <a:off x="186037" y="2428102"/>
            <a:ext cx="5342212" cy="4312510"/>
          </a:xfrm>
          <a:prstGeom prst="rect">
            <a:avLst/>
          </a:prstGeom>
        </p:spPr>
      </p:pic>
      <p:sp>
        <p:nvSpPr>
          <p:cNvPr id="11" name="TextBox 10">
            <a:extLst>
              <a:ext uri="{FF2B5EF4-FFF2-40B4-BE49-F238E27FC236}">
                <a16:creationId xmlns:a16="http://schemas.microsoft.com/office/drawing/2014/main" id="{E26B4AAF-8B12-D341-92DB-B5F46D8BAB3C}"/>
              </a:ext>
            </a:extLst>
          </p:cNvPr>
          <p:cNvSpPr txBox="1"/>
          <p:nvPr/>
        </p:nvSpPr>
        <p:spPr>
          <a:xfrm>
            <a:off x="5857102" y="2921168"/>
            <a:ext cx="5511114" cy="3170099"/>
          </a:xfrm>
          <a:prstGeom prst="rect">
            <a:avLst/>
          </a:prstGeom>
          <a:noFill/>
        </p:spPr>
        <p:txBody>
          <a:bodyPr wrap="square" rtlCol="0">
            <a:spAutoFit/>
          </a:bodyPr>
          <a:lstStyle/>
          <a:p>
            <a:r>
              <a:rPr lang="en-US" sz="2000" dirty="0">
                <a:latin typeface="Helvetica" pitchFamily="2" charset="0"/>
              </a:rPr>
              <a:t>“At peak biomass observed in the mesocosm experiment (~30 g), seed production per plant is between 6000-7000 seeds”</a:t>
            </a:r>
          </a:p>
          <a:p>
            <a:endParaRPr lang="en-US" sz="2000" dirty="0">
              <a:latin typeface="Helvetica" pitchFamily="2" charset="0"/>
            </a:endParaRPr>
          </a:p>
          <a:p>
            <a:r>
              <a:rPr lang="en-US" sz="2000" dirty="0" err="1">
                <a:latin typeface="Helvetica" pitchFamily="2" charset="0"/>
              </a:rPr>
              <a:t>Mv</a:t>
            </a:r>
            <a:r>
              <a:rPr lang="en-US" sz="2000" dirty="0">
                <a:latin typeface="Helvetica" pitchFamily="2" charset="0"/>
              </a:rPr>
              <a:t> seed production:</a:t>
            </a:r>
          </a:p>
          <a:p>
            <a:r>
              <a:rPr lang="en-US" sz="2000" dirty="0">
                <a:latin typeface="Helvetica" pitchFamily="2" charset="0"/>
              </a:rPr>
              <a:t>𝜆</a:t>
            </a:r>
            <a:r>
              <a:rPr lang="en-US" sz="2000" baseline="-25000" dirty="0">
                <a:latin typeface="Helvetica" pitchFamily="2" charset="0"/>
              </a:rPr>
              <a:t>a</a:t>
            </a:r>
            <a:r>
              <a:rPr lang="en-US" sz="2000" dirty="0">
                <a:latin typeface="Helvetica" pitchFamily="2" charset="0"/>
              </a:rPr>
              <a:t> = 6500</a:t>
            </a:r>
          </a:p>
          <a:p>
            <a:endParaRPr lang="en-US" sz="2000" dirty="0">
              <a:latin typeface="Helvetica" pitchFamily="2" charset="0"/>
            </a:endParaRPr>
          </a:p>
          <a:p>
            <a:r>
              <a:rPr lang="en-US" sz="2000" dirty="0">
                <a:latin typeface="Helvetica" pitchFamily="2" charset="0"/>
              </a:rPr>
              <a:t>Notes:</a:t>
            </a:r>
          </a:p>
          <a:p>
            <a:r>
              <a:rPr lang="en-US" sz="2000" dirty="0">
                <a:latin typeface="Helvetica" pitchFamily="2" charset="0"/>
              </a:rPr>
              <a:t>Assumed the values above are on a per plant basis</a:t>
            </a:r>
          </a:p>
        </p:txBody>
      </p:sp>
    </p:spTree>
    <p:extLst>
      <p:ext uri="{BB962C8B-B14F-4D97-AF65-F5344CB8AC3E}">
        <p14:creationId xmlns:p14="http://schemas.microsoft.com/office/powerpoint/2010/main" val="266424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6D8D-A209-594D-88B3-F50FD833CBB6}"/>
              </a:ext>
            </a:extLst>
          </p:cNvPr>
          <p:cNvPicPr>
            <a:picLocks noChangeAspect="1"/>
          </p:cNvPicPr>
          <p:nvPr/>
        </p:nvPicPr>
        <p:blipFill rotWithShape="1">
          <a:blip r:embed="rId2"/>
          <a:srcRect l="12695" r="8399"/>
          <a:stretch/>
        </p:blipFill>
        <p:spPr>
          <a:xfrm>
            <a:off x="580767" y="0"/>
            <a:ext cx="6203092" cy="1384300"/>
          </a:xfrm>
          <a:prstGeom prst="rect">
            <a:avLst/>
          </a:prstGeom>
        </p:spPr>
      </p:pic>
      <p:sp>
        <p:nvSpPr>
          <p:cNvPr id="4" name="TextBox 3">
            <a:extLst>
              <a:ext uri="{FF2B5EF4-FFF2-40B4-BE49-F238E27FC236}">
                <a16:creationId xmlns:a16="http://schemas.microsoft.com/office/drawing/2014/main" id="{D59803B4-9E80-C344-9DF6-5603341F3BAB}"/>
              </a:ext>
            </a:extLst>
          </p:cNvPr>
          <p:cNvSpPr txBox="1"/>
          <p:nvPr/>
        </p:nvSpPr>
        <p:spPr>
          <a:xfrm>
            <a:off x="580767" y="1460500"/>
            <a:ext cx="2038865" cy="400110"/>
          </a:xfrm>
          <a:prstGeom prst="rect">
            <a:avLst/>
          </a:prstGeom>
          <a:noFill/>
        </p:spPr>
        <p:txBody>
          <a:bodyPr wrap="square" rtlCol="0">
            <a:spAutoFit/>
          </a:bodyPr>
          <a:lstStyle/>
          <a:p>
            <a:r>
              <a:rPr lang="en-US" sz="2000" i="1" dirty="0">
                <a:latin typeface="Helvetica" pitchFamily="2" charset="0"/>
              </a:rPr>
              <a:t>Weeds</a:t>
            </a:r>
            <a:r>
              <a:rPr lang="en-US" sz="2000" dirty="0">
                <a:latin typeface="Helvetica" pitchFamily="2" charset="0"/>
              </a:rPr>
              <a:t>, 1957</a:t>
            </a:r>
            <a:endParaRPr lang="en-US" sz="2000" i="1" dirty="0">
              <a:latin typeface="Helvetica" pitchFamily="2" charset="0"/>
            </a:endParaRPr>
          </a:p>
        </p:txBody>
      </p:sp>
      <p:pic>
        <p:nvPicPr>
          <p:cNvPr id="6" name="Picture 5">
            <a:extLst>
              <a:ext uri="{FF2B5EF4-FFF2-40B4-BE49-F238E27FC236}">
                <a16:creationId xmlns:a16="http://schemas.microsoft.com/office/drawing/2014/main" id="{052A95FE-59E4-A44D-BA49-6488A919B366}"/>
              </a:ext>
            </a:extLst>
          </p:cNvPr>
          <p:cNvPicPr>
            <a:picLocks noChangeAspect="1"/>
          </p:cNvPicPr>
          <p:nvPr/>
        </p:nvPicPr>
        <p:blipFill>
          <a:blip r:embed="rId3"/>
          <a:stretch>
            <a:fillRect/>
          </a:stretch>
        </p:blipFill>
        <p:spPr>
          <a:xfrm>
            <a:off x="3793524" y="1460500"/>
            <a:ext cx="8305800" cy="5397500"/>
          </a:xfrm>
          <a:prstGeom prst="rect">
            <a:avLst/>
          </a:prstGeom>
        </p:spPr>
      </p:pic>
      <p:sp>
        <p:nvSpPr>
          <p:cNvPr id="7" name="Rectangle 6">
            <a:extLst>
              <a:ext uri="{FF2B5EF4-FFF2-40B4-BE49-F238E27FC236}">
                <a16:creationId xmlns:a16="http://schemas.microsoft.com/office/drawing/2014/main" id="{77E08DB2-1C7F-A14E-A070-710F3F7AD07B}"/>
              </a:ext>
            </a:extLst>
          </p:cNvPr>
          <p:cNvSpPr/>
          <p:nvPr/>
        </p:nvSpPr>
        <p:spPr>
          <a:xfrm>
            <a:off x="3929448" y="6153665"/>
            <a:ext cx="6870357" cy="185351"/>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815B9-C3D4-964A-BBE8-DE87C5F4E0B8}"/>
              </a:ext>
            </a:extLst>
          </p:cNvPr>
          <p:cNvSpPr txBox="1"/>
          <p:nvPr/>
        </p:nvSpPr>
        <p:spPr>
          <a:xfrm>
            <a:off x="359436" y="3013501"/>
            <a:ext cx="3126259" cy="2308324"/>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seed production by adults:</a:t>
            </a:r>
          </a:p>
          <a:p>
            <a:r>
              <a:rPr lang="en-US" sz="2400" dirty="0">
                <a:latin typeface="Helvetica" pitchFamily="2" charset="0"/>
              </a:rPr>
              <a:t>𝜆</a:t>
            </a:r>
            <a:r>
              <a:rPr lang="en-US" sz="2400" baseline="-25000" dirty="0">
                <a:latin typeface="Helvetica" pitchFamily="2" charset="0"/>
              </a:rPr>
              <a:t>p</a:t>
            </a:r>
            <a:r>
              <a:rPr lang="en-US" sz="2400" dirty="0">
                <a:latin typeface="Helvetica" pitchFamily="2" charset="0"/>
              </a:rPr>
              <a:t> = 435</a:t>
            </a:r>
          </a:p>
          <a:p>
            <a:r>
              <a:rPr lang="en-US" sz="2400" dirty="0">
                <a:latin typeface="Helvetica" pitchFamily="2" charset="0"/>
              </a:rPr>
              <a:t>Assume for first-years:</a:t>
            </a:r>
          </a:p>
          <a:p>
            <a:r>
              <a:rPr lang="en-US" sz="2400" dirty="0">
                <a:latin typeface="Helvetica" pitchFamily="2" charset="0"/>
              </a:rPr>
              <a:t>𝜆</a:t>
            </a:r>
            <a:r>
              <a:rPr lang="en-US" sz="2400" baseline="-25000" dirty="0">
                <a:latin typeface="Helvetica" pitchFamily="2" charset="0"/>
              </a:rPr>
              <a:t>s</a:t>
            </a:r>
            <a:r>
              <a:rPr lang="en-US" sz="2400" dirty="0">
                <a:latin typeface="Helvetica" pitchFamily="2" charset="0"/>
              </a:rPr>
              <a:t> = 43.5</a:t>
            </a:r>
          </a:p>
        </p:txBody>
      </p:sp>
    </p:spTree>
    <p:extLst>
      <p:ext uri="{BB962C8B-B14F-4D97-AF65-F5344CB8AC3E}">
        <p14:creationId xmlns:p14="http://schemas.microsoft.com/office/powerpoint/2010/main" val="175392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20487-7C91-E642-B849-BE5E583906AF}"/>
              </a:ext>
            </a:extLst>
          </p:cNvPr>
          <p:cNvPicPr>
            <a:picLocks noChangeAspect="1"/>
          </p:cNvPicPr>
          <p:nvPr/>
        </p:nvPicPr>
        <p:blipFill>
          <a:blip r:embed="rId3"/>
          <a:stretch>
            <a:fillRect/>
          </a:stretch>
        </p:blipFill>
        <p:spPr>
          <a:xfrm>
            <a:off x="1753213" y="1829333"/>
            <a:ext cx="8685571" cy="4291452"/>
          </a:xfrm>
          <a:prstGeom prst="rect">
            <a:avLst/>
          </a:prstGeom>
        </p:spPr>
      </p:pic>
      <p:sp>
        <p:nvSpPr>
          <p:cNvPr id="4" name="Rectangle 3">
            <a:extLst>
              <a:ext uri="{FF2B5EF4-FFF2-40B4-BE49-F238E27FC236}">
                <a16:creationId xmlns:a16="http://schemas.microsoft.com/office/drawing/2014/main" id="{3B6214A8-E8D7-E64A-9F9F-124A0990D134}"/>
              </a:ext>
            </a:extLst>
          </p:cNvPr>
          <p:cNvSpPr/>
          <p:nvPr/>
        </p:nvSpPr>
        <p:spPr>
          <a:xfrm>
            <a:off x="3837482" y="3273514"/>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CB57A-5E6A-B349-A35D-FBF60F550162}"/>
              </a:ext>
            </a:extLst>
          </p:cNvPr>
          <p:cNvSpPr/>
          <p:nvPr/>
        </p:nvSpPr>
        <p:spPr>
          <a:xfrm>
            <a:off x="3837482" y="4207579"/>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E90A02-C481-9A4E-B201-A259EFA08FD8}"/>
              </a:ext>
            </a:extLst>
          </p:cNvPr>
          <p:cNvSpPr txBox="1"/>
          <p:nvPr/>
        </p:nvSpPr>
        <p:spPr>
          <a:xfrm>
            <a:off x="2349909" y="412751"/>
            <a:ext cx="7492181" cy="892552"/>
          </a:xfrm>
          <a:prstGeom prst="rect">
            <a:avLst/>
          </a:prstGeom>
          <a:noFill/>
        </p:spPr>
        <p:txBody>
          <a:bodyPr wrap="square" rtlCol="0">
            <a:spAutoFit/>
          </a:bodyPr>
          <a:lstStyle/>
          <a:p>
            <a:r>
              <a:rPr lang="en-US" sz="2600" dirty="0"/>
              <a:t>I took the mean of the two coefficients measured under high light for each coefficient</a:t>
            </a:r>
          </a:p>
        </p:txBody>
      </p:sp>
      <p:sp>
        <p:nvSpPr>
          <p:cNvPr id="7" name="TextBox 6">
            <a:extLst>
              <a:ext uri="{FF2B5EF4-FFF2-40B4-BE49-F238E27FC236}">
                <a16:creationId xmlns:a16="http://schemas.microsoft.com/office/drawing/2014/main" id="{452D28E8-5B48-1742-BA22-B7DD0E9E74E6}"/>
              </a:ext>
            </a:extLst>
          </p:cNvPr>
          <p:cNvSpPr txBox="1"/>
          <p:nvPr/>
        </p:nvSpPr>
        <p:spPr>
          <a:xfrm>
            <a:off x="10259961" y="6244705"/>
            <a:ext cx="1932039" cy="369332"/>
          </a:xfrm>
          <a:prstGeom prst="rect">
            <a:avLst/>
          </a:prstGeom>
          <a:noFill/>
        </p:spPr>
        <p:txBody>
          <a:bodyPr wrap="square" rtlCol="0">
            <a:spAutoFit/>
          </a:bodyPr>
          <a:lstStyle/>
          <a:p>
            <a:pPr algn="r"/>
            <a:r>
              <a:rPr lang="en-US" dirty="0" err="1"/>
              <a:t>Leicht</a:t>
            </a:r>
            <a:r>
              <a:rPr lang="en-US" dirty="0"/>
              <a:t> et al. 2005</a:t>
            </a:r>
          </a:p>
        </p:txBody>
      </p:sp>
    </p:spTree>
    <p:extLst>
      <p:ext uri="{BB962C8B-B14F-4D97-AF65-F5344CB8AC3E}">
        <p14:creationId xmlns:p14="http://schemas.microsoft.com/office/powerpoint/2010/main" val="72032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Converting </a:t>
            </a:r>
            <a:r>
              <a:rPr lang="en-US" sz="2400" i="1" dirty="0">
                <a:latin typeface="Helvetica" pitchFamily="2" charset="0"/>
              </a:rPr>
              <a:t>Microstegium</a:t>
            </a:r>
            <a:r>
              <a:rPr lang="en-US" sz="2400" dirty="0">
                <a:latin typeface="Helvetica" pitchFamily="2" charset="0"/>
              </a:rPr>
              <a:t> density to biomass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𝐴𝐴</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𝐴𝑃</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𝐴𝑄</m:t>
                                        </m:r>
                                      </m:sub>
                                    </m:sSub>
                                    <m:r>
                                      <a:rPr lang="en-US" b="0" i="1" smtClean="0">
                                        <a:latin typeface="Cambria Math" panose="02040503050406030204" pitchFamily="18" charset="0"/>
                                      </a:rPr>
                                      <m:t>𝑄</m:t>
                                    </m:r>
                                    <m:r>
                                      <a:rPr lang="en-US" b="0" i="1" smtClean="0">
                                        <a:latin typeface="Cambria Math" panose="02040503050406030204" pitchFamily="18" charset="0"/>
                                      </a:rPr>
                                      <m:t>)</m:t>
                                    </m:r>
                                  </m:den>
                                </m:f>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r h="37084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m:t>
                                        </m:r>
                                      </m:sub>
                                    </m:sSub>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657470"/>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64008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60784" b="-507843"/>
                          </a:stretch>
                        </a:blipFill>
                      </a:tcPr>
                    </a:tc>
                    <a:extLst>
                      <a:ext uri="{0D108BD9-81ED-4DB2-BD59-A6C34878D82A}">
                        <a16:rowId xmlns:a16="http://schemas.microsoft.com/office/drawing/2014/main" val="4208962303"/>
                      </a:ext>
                    </a:extLst>
                  </a:tr>
                  <a:tr h="228600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45304" b="-43094"/>
                          </a:stretch>
                        </a:blipFill>
                      </a:tcPr>
                    </a:tc>
                    <a:extLst>
                      <a:ext uri="{0D108BD9-81ED-4DB2-BD59-A6C34878D82A}">
                        <a16:rowId xmlns:a16="http://schemas.microsoft.com/office/drawing/2014/main" val="3294220881"/>
                      </a:ext>
                    </a:extLst>
                  </a:tr>
                  <a:tr h="91440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365278" b="-8333"/>
                          </a:stretch>
                        </a:blipFill>
                      </a:tcPr>
                    </a:tc>
                    <a:extLst>
                      <a:ext uri="{0D108BD9-81ED-4DB2-BD59-A6C34878D82A}">
                        <a16:rowId xmlns:a16="http://schemas.microsoft.com/office/drawing/2014/main" val="3065657470"/>
                      </a:ext>
                    </a:extLst>
                  </a:tr>
                </a:tbl>
              </a:graphicData>
            </a:graphic>
          </p:graphicFrame>
        </mc:Fallback>
      </mc:AlternateContent>
    </p:spTree>
    <p:extLst>
      <p:ext uri="{BB962C8B-B14F-4D97-AF65-F5344CB8AC3E}">
        <p14:creationId xmlns:p14="http://schemas.microsoft.com/office/powerpoint/2010/main" val="282571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802A3-3E45-424F-8E08-028AC54D179E}"/>
              </a:ext>
            </a:extLst>
          </p:cNvPr>
          <p:cNvPicPr>
            <a:picLocks noChangeAspect="1"/>
          </p:cNvPicPr>
          <p:nvPr/>
        </p:nvPicPr>
        <p:blipFill>
          <a:blip r:embed="rId2"/>
          <a:stretch>
            <a:fillRect/>
          </a:stretch>
        </p:blipFill>
        <p:spPr>
          <a:xfrm>
            <a:off x="0" y="0"/>
            <a:ext cx="7339914" cy="1683970"/>
          </a:xfrm>
          <a:prstGeom prst="rect">
            <a:avLst/>
          </a:prstGeom>
        </p:spPr>
      </p:pic>
      <p:grpSp>
        <p:nvGrpSpPr>
          <p:cNvPr id="10" name="Group 9">
            <a:extLst>
              <a:ext uri="{FF2B5EF4-FFF2-40B4-BE49-F238E27FC236}">
                <a16:creationId xmlns:a16="http://schemas.microsoft.com/office/drawing/2014/main" id="{353D3180-1CE1-FA47-8135-5E00D36708F5}"/>
              </a:ext>
            </a:extLst>
          </p:cNvPr>
          <p:cNvGrpSpPr/>
          <p:nvPr/>
        </p:nvGrpSpPr>
        <p:grpSpPr>
          <a:xfrm>
            <a:off x="0" y="1683971"/>
            <a:ext cx="7336491" cy="2467899"/>
            <a:chOff x="0" y="1683971"/>
            <a:chExt cx="7336491" cy="2467899"/>
          </a:xfrm>
        </p:grpSpPr>
        <p:pic>
          <p:nvPicPr>
            <p:cNvPr id="8" name="Picture 7">
              <a:extLst>
                <a:ext uri="{FF2B5EF4-FFF2-40B4-BE49-F238E27FC236}">
                  <a16:creationId xmlns:a16="http://schemas.microsoft.com/office/drawing/2014/main" id="{392800FA-CF06-724B-9264-E8E4E2937CC5}"/>
                </a:ext>
              </a:extLst>
            </p:cNvPr>
            <p:cNvPicPr>
              <a:picLocks noChangeAspect="1"/>
            </p:cNvPicPr>
            <p:nvPr/>
          </p:nvPicPr>
          <p:blipFill>
            <a:blip r:embed="rId3"/>
            <a:stretch>
              <a:fillRect/>
            </a:stretch>
          </p:blipFill>
          <p:spPr>
            <a:xfrm>
              <a:off x="0" y="1683971"/>
              <a:ext cx="7336491" cy="2307262"/>
            </a:xfrm>
            <a:prstGeom prst="rect">
              <a:avLst/>
            </a:prstGeom>
          </p:spPr>
        </p:pic>
        <p:sp>
          <p:nvSpPr>
            <p:cNvPr id="9" name="Rectangle 8">
              <a:extLst>
                <a:ext uri="{FF2B5EF4-FFF2-40B4-BE49-F238E27FC236}">
                  <a16:creationId xmlns:a16="http://schemas.microsoft.com/office/drawing/2014/main" id="{CC977E4C-9E29-0A4D-864F-E9CF6B0C0304}"/>
                </a:ext>
              </a:extLst>
            </p:cNvPr>
            <p:cNvSpPr/>
            <p:nvPr/>
          </p:nvSpPr>
          <p:spPr>
            <a:xfrm>
              <a:off x="1804086" y="3249827"/>
              <a:ext cx="5532405" cy="902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83D751D-F1C8-0147-B2C3-36115A999169}"/>
              </a:ext>
            </a:extLst>
          </p:cNvPr>
          <p:cNvGrpSpPr>
            <a:grpSpLocks noChangeAspect="1"/>
          </p:cNvGrpSpPr>
          <p:nvPr/>
        </p:nvGrpSpPr>
        <p:grpSpPr>
          <a:xfrm>
            <a:off x="7953356" y="159261"/>
            <a:ext cx="3362422" cy="2755557"/>
            <a:chOff x="196851" y="1389062"/>
            <a:chExt cx="4978400" cy="4079876"/>
          </a:xfrm>
        </p:grpSpPr>
        <p:pic>
          <p:nvPicPr>
            <p:cNvPr id="12" name="Picture 11">
              <a:extLst>
                <a:ext uri="{FF2B5EF4-FFF2-40B4-BE49-F238E27FC236}">
                  <a16:creationId xmlns:a16="http://schemas.microsoft.com/office/drawing/2014/main" id="{057AA97B-780C-B141-AAC3-6E7DA90E1F1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96851" y="1741488"/>
              <a:ext cx="4978400" cy="3727450"/>
            </a:xfrm>
            <a:prstGeom prst="rect">
              <a:avLst/>
            </a:prstGeom>
          </p:spPr>
        </p:pic>
        <p:pic>
          <p:nvPicPr>
            <p:cNvPr id="13" name="Picture 12">
              <a:extLst>
                <a:ext uri="{FF2B5EF4-FFF2-40B4-BE49-F238E27FC236}">
                  <a16:creationId xmlns:a16="http://schemas.microsoft.com/office/drawing/2014/main" id="{2919FD17-5762-A14C-A31F-4ED2E1B5C14E}"/>
                </a:ext>
              </a:extLst>
            </p:cNvPr>
            <p:cNvPicPr>
              <a:picLocks noChangeAspect="1"/>
            </p:cNvPicPr>
            <p:nvPr/>
          </p:nvPicPr>
          <p:blipFill>
            <a:blip r:embed="rId5"/>
            <a:stretch>
              <a:fillRect/>
            </a:stretch>
          </p:blipFill>
          <p:spPr>
            <a:xfrm>
              <a:off x="2222500" y="1389062"/>
              <a:ext cx="2489200" cy="1168400"/>
            </a:xfrm>
            <a:prstGeom prst="rect">
              <a:avLst/>
            </a:prstGeom>
          </p:spPr>
        </p:pic>
      </p:grpSp>
      <p:grpSp>
        <p:nvGrpSpPr>
          <p:cNvPr id="14" name="Group 13">
            <a:extLst>
              <a:ext uri="{FF2B5EF4-FFF2-40B4-BE49-F238E27FC236}">
                <a16:creationId xmlns:a16="http://schemas.microsoft.com/office/drawing/2014/main" id="{29DC26D0-2705-4945-A88B-E06B378B0FA5}"/>
              </a:ext>
            </a:extLst>
          </p:cNvPr>
          <p:cNvGrpSpPr>
            <a:grpSpLocks noChangeAspect="1"/>
          </p:cNvGrpSpPr>
          <p:nvPr/>
        </p:nvGrpSpPr>
        <p:grpSpPr>
          <a:xfrm>
            <a:off x="8036148" y="3525490"/>
            <a:ext cx="3196838" cy="3173249"/>
            <a:chOff x="5994400" y="1379537"/>
            <a:chExt cx="3975100" cy="3945769"/>
          </a:xfrm>
        </p:grpSpPr>
        <p:pic>
          <p:nvPicPr>
            <p:cNvPr id="15" name="Picture 14">
              <a:extLst>
                <a:ext uri="{FF2B5EF4-FFF2-40B4-BE49-F238E27FC236}">
                  <a16:creationId xmlns:a16="http://schemas.microsoft.com/office/drawing/2014/main" id="{6CA9ACC8-D690-F548-B0FA-94AF9F71E7FD}"/>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994400" y="1389062"/>
              <a:ext cx="3975100" cy="3936244"/>
            </a:xfrm>
            <a:prstGeom prst="rect">
              <a:avLst/>
            </a:prstGeom>
          </p:spPr>
        </p:pic>
        <p:pic>
          <p:nvPicPr>
            <p:cNvPr id="16" name="Picture 15">
              <a:extLst>
                <a:ext uri="{FF2B5EF4-FFF2-40B4-BE49-F238E27FC236}">
                  <a16:creationId xmlns:a16="http://schemas.microsoft.com/office/drawing/2014/main" id="{9713AF0B-BA7D-8A48-8C6E-DC8B1B92A483}"/>
                </a:ext>
              </a:extLst>
            </p:cNvPr>
            <p:cNvPicPr>
              <a:picLocks noChangeAspect="1"/>
            </p:cNvPicPr>
            <p:nvPr/>
          </p:nvPicPr>
          <p:blipFill>
            <a:blip r:embed="rId7"/>
            <a:stretch>
              <a:fillRect/>
            </a:stretch>
          </p:blipFill>
          <p:spPr>
            <a:xfrm>
              <a:off x="7981950" y="1379537"/>
              <a:ext cx="1638300" cy="635000"/>
            </a:xfrm>
            <a:prstGeom prst="rect">
              <a:avLst/>
            </a:prstGeom>
          </p:spPr>
        </p:pic>
      </p:grpSp>
      <p:sp>
        <p:nvSpPr>
          <p:cNvPr id="17" name="TextBox 16">
            <a:extLst>
              <a:ext uri="{FF2B5EF4-FFF2-40B4-BE49-F238E27FC236}">
                <a16:creationId xmlns:a16="http://schemas.microsoft.com/office/drawing/2014/main" id="{7879C24C-A004-A74D-9E17-5A6AEA9B979A}"/>
              </a:ext>
            </a:extLst>
          </p:cNvPr>
          <p:cNvSpPr txBox="1"/>
          <p:nvPr/>
        </p:nvSpPr>
        <p:spPr>
          <a:xfrm>
            <a:off x="222420" y="4113416"/>
            <a:ext cx="7336491" cy="2585323"/>
          </a:xfrm>
          <a:prstGeom prst="rect">
            <a:avLst/>
          </a:prstGeom>
          <a:noFill/>
        </p:spPr>
        <p:txBody>
          <a:bodyPr wrap="square" rtlCol="0">
            <a:spAutoFit/>
          </a:bodyPr>
          <a:lstStyle/>
          <a:p>
            <a:r>
              <a:rPr lang="en-US" dirty="0">
                <a:latin typeface="Helvetica" pitchFamily="2" charset="0"/>
              </a:rPr>
              <a:t>Flory et al. 2011: </a:t>
            </a:r>
          </a:p>
          <a:p>
            <a:pPr marL="285750" indent="-285750">
              <a:buFont typeface="Arial" panose="020B0604020202020204" pitchFamily="34" charset="0"/>
              <a:buChar char="•"/>
            </a:pPr>
            <a:r>
              <a:rPr lang="en-US" dirty="0">
                <a:latin typeface="Helvetica" pitchFamily="2" charset="0"/>
              </a:rPr>
              <a:t>Fungicide vs. infected control: 85% increase (F = 1.85 x I)</a:t>
            </a:r>
          </a:p>
          <a:p>
            <a:pPr marL="285750" indent="-285750">
              <a:buFont typeface="Arial" panose="020B0604020202020204" pitchFamily="34" charset="0"/>
              <a:buChar char="•"/>
            </a:pPr>
            <a:r>
              <a:rPr lang="en-US" dirty="0">
                <a:latin typeface="Helvetica" pitchFamily="2" charset="0"/>
              </a:rPr>
              <a:t>Max Fungicide vs. infected control: 203% increase (F = 3.03 x I</a:t>
            </a:r>
          </a:p>
          <a:p>
            <a:pPr marL="285750" indent="-285750">
              <a:buFont typeface="Arial" panose="020B0604020202020204" pitchFamily="34" charset="0"/>
              <a:buChar char="•"/>
            </a:pPr>
            <a:r>
              <a:rPr lang="en-US" dirty="0">
                <a:latin typeface="Helvetica" pitchFamily="2" charset="0"/>
              </a:rPr>
              <a:t>Fungicide vs. healthy control: 43% decrease (F = 0.57 x H)</a:t>
            </a:r>
          </a:p>
          <a:p>
            <a:pPr marL="285750" indent="-285750">
              <a:buFont typeface="Arial" panose="020B0604020202020204" pitchFamily="34" charset="0"/>
              <a:buChar char="•"/>
            </a:pPr>
            <a:r>
              <a:rPr lang="en-US" dirty="0">
                <a:latin typeface="Helvetica" pitchFamily="2" charset="0"/>
              </a:rPr>
              <a:t>I = 0.31 </a:t>
            </a:r>
            <a:r>
              <a:rPr lang="en-US">
                <a:latin typeface="Helvetica" pitchFamily="2" charset="0"/>
              </a:rPr>
              <a:t>x H or I = 0.19 x H</a:t>
            </a:r>
            <a:endParaRPr lang="en-US" dirty="0">
              <a:latin typeface="Helvetica" pitchFamily="2" charset="0"/>
            </a:endParaRPr>
          </a:p>
          <a:p>
            <a:r>
              <a:rPr lang="en-US" dirty="0">
                <a:latin typeface="Helvetica" pitchFamily="2" charset="0"/>
              </a:rPr>
              <a:t>Stricker et al. 2016:</a:t>
            </a:r>
          </a:p>
          <a:p>
            <a:pPr marL="285750" indent="-285750">
              <a:buFont typeface="Arial" panose="020B0604020202020204" pitchFamily="34" charset="0"/>
              <a:buChar char="•"/>
            </a:pPr>
            <a:r>
              <a:rPr lang="en-US" dirty="0">
                <a:latin typeface="Helvetica" pitchFamily="2" charset="0"/>
              </a:rPr>
              <a:t>Fungicide vs. infected control: 68% increase (F = 1.68 x I)</a:t>
            </a:r>
          </a:p>
          <a:p>
            <a:pPr marL="285750" indent="-285750">
              <a:buFont typeface="Arial" panose="020B0604020202020204" pitchFamily="34" charset="0"/>
              <a:buChar char="•"/>
            </a:pPr>
            <a:r>
              <a:rPr lang="en-US" dirty="0">
                <a:latin typeface="Helvetica" pitchFamily="2" charset="0"/>
              </a:rPr>
              <a:t>No significant effect on healthy plant seed production</a:t>
            </a:r>
          </a:p>
          <a:p>
            <a:pPr marL="285750" indent="-285750">
              <a:buFont typeface="Arial" panose="020B0604020202020204" pitchFamily="34" charset="0"/>
              <a:buChar char="•"/>
            </a:pPr>
            <a:r>
              <a:rPr lang="en-US" dirty="0">
                <a:latin typeface="Helvetica" pitchFamily="2" charset="0"/>
              </a:rPr>
              <a:t>Using above: I = 0.60 x H</a:t>
            </a:r>
          </a:p>
        </p:txBody>
      </p:sp>
    </p:spTree>
    <p:extLst>
      <p:ext uri="{BB962C8B-B14F-4D97-AF65-F5344CB8AC3E}">
        <p14:creationId xmlns:p14="http://schemas.microsoft.com/office/powerpoint/2010/main" val="422925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Adding infection into the model</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=0.31</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num>
                                  <m:den>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𝜏</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𝐴</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num>
                                  <m:den>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𝐴𝐴</m:t>
                                        </m:r>
                                      </m:sub>
                                    </m:sSub>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𝐴𝑃</m:t>
                                        </m:r>
                                      </m:sub>
                                    </m:sSub>
                                    <m:r>
                                      <a:rPr lang="en-US" sz="1600" b="0" i="1" smtClean="0">
                                        <a:latin typeface="Cambria Math" panose="02040503050406030204" pitchFamily="18" charset="0"/>
                                      </a:rPr>
                                      <m:t>𝑃</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𝐴𝑄</m:t>
                                        </m:r>
                                      </m:sub>
                                    </m:sSub>
                                    <m:r>
                                      <a:rPr lang="en-US" sz="1600" b="0" i="1" smtClean="0">
                                        <a:latin typeface="Cambria Math" panose="02040503050406030204" pitchFamily="18" charset="0"/>
                                      </a:rPr>
                                      <m:t>𝑄</m:t>
                                    </m:r>
                                    <m:r>
                                      <a:rPr lang="en-US" sz="1600" b="0" i="1" smtClean="0">
                                        <a:latin typeface="Cambria Math" panose="02040503050406030204" pitchFamily="18" charset="0"/>
                                      </a:rPr>
                                      <m:t>)</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𝐴𝑠</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oMath>
                            </m:oMathPara>
                          </a14:m>
                          <a:endParaRPr lang="en-US" sz="1600"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𝐽𝑢𝑙𝑦</m:t>
                                </m:r>
                                <m:r>
                                  <a:rPr lang="en-US" b="0" i="1" smtClean="0">
                                    <a:latin typeface="Cambria Math" panose="02040503050406030204" pitchFamily="18" charset="0"/>
                                  </a:rPr>
                                  <m:t> </m:t>
                                </m:r>
                                <m:r>
                                  <a:rPr lang="en-US" b="0" i="1" smtClean="0">
                                    <a:latin typeface="Cambria Math" panose="02040503050406030204" pitchFamily="18" charset="0"/>
                                  </a:rPr>
                                  <m:t>𝑠𝑐𝑎𝑛𝑠</m:t>
                                </m:r>
                              </m:oMath>
                            </m:oMathPara>
                          </a14:m>
                          <a:endParaRPr lang="en-US" sz="800" dirty="0">
                            <a:latin typeface="Helvetica" pitchFamily="2" charset="0"/>
                          </a:endParaRPr>
                        </a:p>
                        <a:p>
                          <a:endParaRPr lang="en-US" sz="8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14630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26724" b="-124138"/>
                          </a:stretch>
                        </a:blipFill>
                      </a:tcPr>
                    </a:tc>
                    <a:extLst>
                      <a:ext uri="{0D108BD9-81ED-4DB2-BD59-A6C34878D82A}">
                        <a16:rowId xmlns:a16="http://schemas.microsoft.com/office/drawing/2014/main" val="4208962303"/>
                      </a:ext>
                    </a:extLst>
                  </a:tr>
                  <a:tr h="173736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107299" b="-5109"/>
                          </a:stretch>
                        </a:blipFill>
                      </a:tcPr>
                    </a:tc>
                    <a:extLst>
                      <a:ext uri="{0D108BD9-81ED-4DB2-BD59-A6C34878D82A}">
                        <a16:rowId xmlns:a16="http://schemas.microsoft.com/office/drawing/2014/main" val="3294220881"/>
                      </a:ext>
                    </a:extLst>
                  </a:tr>
                </a:tbl>
              </a:graphicData>
            </a:graphic>
          </p:graphicFrame>
        </mc:Fallback>
      </mc:AlternateContent>
    </p:spTree>
    <p:extLst>
      <p:ext uri="{BB962C8B-B14F-4D97-AF65-F5344CB8AC3E}">
        <p14:creationId xmlns:p14="http://schemas.microsoft.com/office/powerpoint/2010/main" val="134239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3554A-B8DA-5948-9E84-534508884F32}"/>
              </a:ext>
            </a:extLst>
          </p:cNvPr>
          <p:cNvPicPr>
            <a:picLocks noChangeAspect="1"/>
          </p:cNvPicPr>
          <p:nvPr/>
        </p:nvPicPr>
        <p:blipFill>
          <a:blip r:embed="rId2"/>
          <a:stretch>
            <a:fillRect/>
          </a:stretch>
        </p:blipFill>
        <p:spPr>
          <a:xfrm>
            <a:off x="538417" y="818535"/>
            <a:ext cx="5744739" cy="5220929"/>
          </a:xfrm>
          <a:prstGeom prst="rect">
            <a:avLst/>
          </a:prstGeom>
        </p:spPr>
      </p:pic>
      <p:sp>
        <p:nvSpPr>
          <p:cNvPr id="4" name="TextBox 3">
            <a:extLst>
              <a:ext uri="{FF2B5EF4-FFF2-40B4-BE49-F238E27FC236}">
                <a16:creationId xmlns:a16="http://schemas.microsoft.com/office/drawing/2014/main" id="{768805DD-124E-EC46-9D48-7B33E60475E7}"/>
              </a:ext>
            </a:extLst>
          </p:cNvPr>
          <p:cNvSpPr txBox="1"/>
          <p:nvPr/>
        </p:nvSpPr>
        <p:spPr>
          <a:xfrm>
            <a:off x="6310681" y="2967335"/>
            <a:ext cx="5342902" cy="923330"/>
          </a:xfrm>
          <a:prstGeom prst="rect">
            <a:avLst/>
          </a:prstGeom>
          <a:noFill/>
        </p:spPr>
        <p:txBody>
          <a:bodyPr wrap="square" rtlCol="0">
            <a:spAutoFit/>
          </a:bodyPr>
          <a:lstStyle/>
          <a:p>
            <a:r>
              <a:rPr lang="en-US" dirty="0">
                <a:latin typeface="Helvetica" pitchFamily="2" charset="0"/>
              </a:rPr>
              <a:t>Assume infection has accumulated by 100 years post invasion</a:t>
            </a:r>
          </a:p>
          <a:p>
            <a:r>
              <a:rPr lang="en-US" dirty="0">
                <a:latin typeface="Helvetica" pitchFamily="2" charset="0"/>
              </a:rPr>
              <a:t>(Stricker et al. 2016)</a:t>
            </a:r>
          </a:p>
        </p:txBody>
      </p:sp>
    </p:spTree>
    <p:extLst>
      <p:ext uri="{BB962C8B-B14F-4D97-AF65-F5344CB8AC3E}">
        <p14:creationId xmlns:p14="http://schemas.microsoft.com/office/powerpoint/2010/main" val="275885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perennials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Use dominant Eigenvalue of seedling-adult transition matrix when perennial is rare (no effect on itself) and annual is common (Mordecai 2013)</a:t>
            </a:r>
          </a:p>
          <a:p>
            <a:pPr marL="742950" lvl="1" indent="-285750">
              <a:buFont typeface="Arial" panose="020B0604020202020204" pitchFamily="34" charset="0"/>
              <a:buChar char="•"/>
            </a:pPr>
            <a:r>
              <a:rPr lang="en-US" dirty="0">
                <a:latin typeface="Helvetica" pitchFamily="2" charset="0"/>
              </a:rPr>
              <a:t>Hat indicates variable is affected by annual density</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𝑠</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𝑠</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𝑝</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408559">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190625" r="-80100" b="-1156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190625" r="-625" b="-115625"/>
                          </a:stretch>
                        </a:blipFill>
                      </a:tcPr>
                    </a:tc>
                    <a:extLst>
                      <a:ext uri="{0D108BD9-81ED-4DB2-BD59-A6C34878D82A}">
                        <a16:rowId xmlns:a16="http://schemas.microsoft.com/office/drawing/2014/main" val="2434510826"/>
                      </a:ext>
                    </a:extLst>
                  </a:tr>
                  <a:tr h="386969">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0000" r="-80100" b="-193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0000" r="-625" b="-19355"/>
                          </a:stretch>
                        </a:blipFill>
                      </a:tcPr>
                    </a:tc>
                    <a:extLst>
                      <a:ext uri="{0D108BD9-81ED-4DB2-BD59-A6C34878D82A}">
                        <a16:rowId xmlns:a16="http://schemas.microsoft.com/office/drawing/2014/main" val="1320609619"/>
                      </a:ext>
                    </a:extLst>
                  </a:tr>
                </a:tbl>
              </a:graphicData>
            </a:graphic>
          </p:graphicFrame>
        </mc:Fallback>
      </mc:AlternateContent>
    </p:spTree>
    <p:extLst>
      <p:ext uri="{BB962C8B-B14F-4D97-AF65-F5344CB8AC3E}">
        <p14:creationId xmlns:p14="http://schemas.microsoft.com/office/powerpoint/2010/main" val="231941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2A0CD-8F72-3A4F-8DC0-AF1F5B207586}"/>
              </a:ext>
            </a:extLst>
          </p:cNvPr>
          <p:cNvPicPr>
            <a:picLocks noChangeAspect="1"/>
          </p:cNvPicPr>
          <p:nvPr/>
        </p:nvPicPr>
        <p:blipFill>
          <a:blip r:embed="rId2"/>
          <a:stretch>
            <a:fillRect/>
          </a:stretch>
        </p:blipFill>
        <p:spPr>
          <a:xfrm>
            <a:off x="1" y="0"/>
            <a:ext cx="7494082" cy="2649071"/>
          </a:xfrm>
          <a:prstGeom prst="rect">
            <a:avLst/>
          </a:prstGeom>
        </p:spPr>
      </p:pic>
      <p:pic>
        <p:nvPicPr>
          <p:cNvPr id="5" name="Picture 4">
            <a:extLst>
              <a:ext uri="{FF2B5EF4-FFF2-40B4-BE49-F238E27FC236}">
                <a16:creationId xmlns:a16="http://schemas.microsoft.com/office/drawing/2014/main" id="{05D05DC4-63E1-9247-A061-8A285C0245D0}"/>
              </a:ext>
            </a:extLst>
          </p:cNvPr>
          <p:cNvPicPr>
            <a:picLocks noChangeAspect="1"/>
          </p:cNvPicPr>
          <p:nvPr/>
        </p:nvPicPr>
        <p:blipFill>
          <a:blip r:embed="rId3"/>
          <a:stretch>
            <a:fillRect/>
          </a:stretch>
        </p:blipFill>
        <p:spPr>
          <a:xfrm>
            <a:off x="7363522" y="0"/>
            <a:ext cx="4828478" cy="6858000"/>
          </a:xfrm>
          <a:prstGeom prst="rect">
            <a:avLst/>
          </a:prstGeom>
        </p:spPr>
      </p:pic>
      <p:sp>
        <p:nvSpPr>
          <p:cNvPr id="6" name="Rectangle 5">
            <a:extLst>
              <a:ext uri="{FF2B5EF4-FFF2-40B4-BE49-F238E27FC236}">
                <a16:creationId xmlns:a16="http://schemas.microsoft.com/office/drawing/2014/main" id="{25014FF8-CD55-034C-BD20-C838A282E4A0}"/>
              </a:ext>
            </a:extLst>
          </p:cNvPr>
          <p:cNvSpPr/>
          <p:nvPr/>
        </p:nvSpPr>
        <p:spPr>
          <a:xfrm>
            <a:off x="7558088" y="1540719"/>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9F591F-56F2-954F-81BA-626C613720AA}"/>
              </a:ext>
            </a:extLst>
          </p:cNvPr>
          <p:cNvSpPr/>
          <p:nvPr/>
        </p:nvSpPr>
        <p:spPr>
          <a:xfrm>
            <a:off x="7558088" y="209713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B72611-81E8-2F47-8A96-CCDE16200B15}"/>
              </a:ext>
            </a:extLst>
          </p:cNvPr>
          <p:cNvSpPr/>
          <p:nvPr/>
        </p:nvSpPr>
        <p:spPr>
          <a:xfrm>
            <a:off x="7558088" y="269716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7FAD6B-2525-8243-8B70-62260BC31F2B}"/>
              </a:ext>
            </a:extLst>
          </p:cNvPr>
          <p:cNvSpPr txBox="1"/>
          <p:nvPr/>
        </p:nvSpPr>
        <p:spPr>
          <a:xfrm>
            <a:off x="255019" y="3429000"/>
            <a:ext cx="6740610" cy="2893100"/>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adult survival:</a:t>
            </a:r>
          </a:p>
          <a:p>
            <a:r>
              <a:rPr lang="en-US" sz="2400" dirty="0" err="1">
                <a:latin typeface="Helvetica" pitchFamily="2" charset="0"/>
              </a:rPr>
              <a:t>m</a:t>
            </a:r>
            <a:r>
              <a:rPr lang="en-US" sz="2400" baseline="-25000" dirty="0" err="1">
                <a:latin typeface="Helvetica" pitchFamily="2" charset="0"/>
              </a:rPr>
              <a:t>p</a:t>
            </a:r>
            <a:r>
              <a:rPr lang="en-US" sz="2400" dirty="0">
                <a:latin typeface="Helvetica" pitchFamily="2" charset="0"/>
              </a:rPr>
              <a:t> = 0.95</a:t>
            </a:r>
          </a:p>
          <a:p>
            <a:endParaRPr lang="en-US" sz="2400" dirty="0">
              <a:latin typeface="Helvetica" pitchFamily="2" charset="0"/>
            </a:endParaRPr>
          </a:p>
          <a:p>
            <a:r>
              <a:rPr lang="en-US" sz="2200" dirty="0">
                <a:latin typeface="Helvetica" pitchFamily="2" charset="0"/>
              </a:rPr>
              <a:t>Notes: </a:t>
            </a:r>
          </a:p>
          <a:p>
            <a:r>
              <a:rPr lang="en-US" sz="2200" dirty="0">
                <a:latin typeface="Helvetica" pitchFamily="2" charset="0"/>
              </a:rPr>
              <a:t>1 - Mean of (Year 3)/3 across species</a:t>
            </a:r>
          </a:p>
          <a:p>
            <a:r>
              <a:rPr lang="en-US" sz="2200" dirty="0">
                <a:latin typeface="Helvetica" pitchFamily="2" charset="0"/>
              </a:rPr>
              <a:t>EEY: </a:t>
            </a:r>
            <a:r>
              <a:rPr lang="en-US" sz="2200" i="1" dirty="0">
                <a:latin typeface="Helvetica" pitchFamily="2" charset="0"/>
              </a:rPr>
              <a:t>Elymus </a:t>
            </a:r>
            <a:r>
              <a:rPr lang="en-US" sz="2200" i="1" dirty="0" err="1">
                <a:latin typeface="Helvetica" pitchFamily="2" charset="0"/>
              </a:rPr>
              <a:t>elymoides</a:t>
            </a:r>
            <a:endParaRPr lang="en-US" sz="2200" i="1" dirty="0">
              <a:latin typeface="Helvetica" pitchFamily="2" charset="0"/>
            </a:endParaRPr>
          </a:p>
          <a:p>
            <a:r>
              <a:rPr lang="en-US" sz="2200" dirty="0">
                <a:latin typeface="Helvetica" pitchFamily="2" charset="0"/>
              </a:rPr>
              <a:t>EMC: </a:t>
            </a:r>
            <a:r>
              <a:rPr lang="en-US" sz="2200" i="1" dirty="0">
                <a:latin typeface="Helvetica" pitchFamily="2" charset="0"/>
              </a:rPr>
              <a:t>Elymus </a:t>
            </a:r>
            <a:r>
              <a:rPr lang="en-US" sz="2200" i="1" dirty="0" err="1">
                <a:latin typeface="Helvetica" pitchFamily="2" charset="0"/>
              </a:rPr>
              <a:t>multisetus</a:t>
            </a:r>
            <a:r>
              <a:rPr lang="en-US" sz="2200" dirty="0">
                <a:latin typeface="Helvetica" pitchFamily="2" charset="0"/>
              </a:rPr>
              <a:t> (Contra costa county)</a:t>
            </a:r>
            <a:endParaRPr lang="en-US" sz="2200" i="1" dirty="0">
              <a:latin typeface="Helvetica" pitchFamily="2" charset="0"/>
            </a:endParaRPr>
          </a:p>
          <a:p>
            <a:r>
              <a:rPr lang="en-US" sz="2200" dirty="0">
                <a:latin typeface="Helvetica" pitchFamily="2" charset="0"/>
              </a:rPr>
              <a:t>EMT: </a:t>
            </a:r>
            <a:r>
              <a:rPr lang="en-US" sz="2200" i="1" dirty="0">
                <a:latin typeface="Helvetica" pitchFamily="2" charset="0"/>
              </a:rPr>
              <a:t>Elymus </a:t>
            </a:r>
            <a:r>
              <a:rPr lang="en-US" sz="2200" i="1" dirty="0" err="1">
                <a:latin typeface="Helvetica" pitchFamily="2" charset="0"/>
              </a:rPr>
              <a:t>multisetus</a:t>
            </a:r>
            <a:r>
              <a:rPr lang="en-US" sz="2200" i="1" dirty="0">
                <a:latin typeface="Helvetica" pitchFamily="2" charset="0"/>
              </a:rPr>
              <a:t> </a:t>
            </a:r>
            <a:r>
              <a:rPr lang="en-US" sz="2200" dirty="0">
                <a:latin typeface="Helvetica" pitchFamily="2" charset="0"/>
              </a:rPr>
              <a:t>(Tehama county)</a:t>
            </a:r>
            <a:endParaRPr lang="en-US" sz="2200" i="1" dirty="0">
              <a:latin typeface="Helvetica" pitchFamily="2" charset="0"/>
            </a:endParaRPr>
          </a:p>
        </p:txBody>
      </p:sp>
    </p:spTree>
    <p:extLst>
      <p:ext uri="{BB962C8B-B14F-4D97-AF65-F5344CB8AC3E}">
        <p14:creationId xmlns:p14="http://schemas.microsoft.com/office/powerpoint/2010/main" val="16188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annuals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The annual also has two life stages – apply same method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𝑎</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81064">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203333" r="-80100" b="-1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203333" r="-625" b="-123333"/>
                          </a:stretch>
                        </a:blipFill>
                      </a:tcPr>
                    </a:tc>
                    <a:extLst>
                      <a:ext uri="{0D108BD9-81ED-4DB2-BD59-A6C34878D82A}">
                        <a16:rowId xmlns:a16="http://schemas.microsoft.com/office/drawing/2014/main" val="2434510826"/>
                      </a:ext>
                    </a:extLst>
                  </a:tr>
                  <a:tr h="381064">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3333" r="-80100" b="-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3333" r="-625" b="-23333"/>
                          </a:stretch>
                        </a:blipFill>
                      </a:tcPr>
                    </a:tc>
                    <a:extLst>
                      <a:ext uri="{0D108BD9-81ED-4DB2-BD59-A6C34878D82A}">
                        <a16:rowId xmlns:a16="http://schemas.microsoft.com/office/drawing/2014/main" val="1320609619"/>
                      </a:ext>
                    </a:extLst>
                  </a:tr>
                </a:tbl>
              </a:graphicData>
            </a:graphic>
          </p:graphicFrame>
        </mc:Fallback>
      </mc:AlternateContent>
      <p:sp>
        <p:nvSpPr>
          <p:cNvPr id="5" name="TextBox 4">
            <a:extLst>
              <a:ext uri="{FF2B5EF4-FFF2-40B4-BE49-F238E27FC236}">
                <a16:creationId xmlns:a16="http://schemas.microsoft.com/office/drawing/2014/main" id="{6FD936AA-E8EC-1B4B-852F-D2392103F2FF}"/>
              </a:ext>
            </a:extLst>
          </p:cNvPr>
          <p:cNvSpPr txBox="1"/>
          <p:nvPr/>
        </p:nvSpPr>
        <p:spPr>
          <a:xfrm>
            <a:off x="275771" y="4940420"/>
            <a:ext cx="11640457" cy="1169551"/>
          </a:xfrm>
          <a:prstGeom prst="rect">
            <a:avLst/>
          </a:prstGeom>
          <a:noFill/>
        </p:spPr>
        <p:txBody>
          <a:bodyPr wrap="square" rtlCol="0">
            <a:spAutoFit/>
          </a:bodyPr>
          <a:lstStyle/>
          <a:p>
            <a:r>
              <a:rPr lang="en-US" sz="1000" dirty="0"/>
              <a:t>Re-do without this and check. From Mike: I would ignore the litter in this calculation, because, as you write, it doesn't contribute to population growth. I don't think it would make any difference if you did have a two-stage model, with one stage being living plant and one being litter. In this case, the matrix would have a 0 in the off-diagonal element that gives living plant produced from litter. For a two-by-two matrix with an off-diagonal element equal to 0, the eigenvalues are the main diagonal elements. One of these is the litter decomposition rate, which is less than 1. So the other one, which is the living plant growth rate (over a complete generation, for example, seed to seed), determines whether the annual increases when rare.</a:t>
            </a:r>
          </a:p>
          <a:p>
            <a:r>
              <a:rPr lang="en-US" sz="1000" dirty="0"/>
              <a:t>As for whether the litter affects plant growth, since you are assuming the annual is rare, then I think you could ignore the effect of the litter, assuming the litter has an effect on, say, germination, only when it creates a continuous mat. I would think an isolated plant would not produce enough litter to interfere much with growth from its seed the next year. If it would, then you'd need to include that effect. But I would think that litter would slow the annual's growth rate only when the annual became abundant.</a:t>
            </a:r>
          </a:p>
        </p:txBody>
      </p:sp>
    </p:spTree>
    <p:extLst>
      <p:ext uri="{BB962C8B-B14F-4D97-AF65-F5344CB8AC3E}">
        <p14:creationId xmlns:p14="http://schemas.microsoft.com/office/powerpoint/2010/main" val="42102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 survival:</a:t>
            </a:r>
          </a:p>
          <a:p>
            <a:r>
              <a:rPr lang="en-US" sz="2600" dirty="0" err="1"/>
              <a:t>s</a:t>
            </a:r>
            <a:r>
              <a:rPr lang="en-US" sz="2600" baseline="-25000" dirty="0" err="1"/>
              <a:t>a</a:t>
            </a:r>
            <a:r>
              <a:rPr lang="en-US" sz="2600" dirty="0"/>
              <a:t> = 0.74</a:t>
            </a:r>
          </a:p>
          <a:p>
            <a:endParaRPr lang="en-US" sz="2600" dirty="0"/>
          </a:p>
          <a:p>
            <a:r>
              <a:rPr lang="en-US" sz="2200" dirty="0"/>
              <a:t>Notes: </a:t>
            </a:r>
          </a:p>
          <a:p>
            <a:pPr marL="342900" indent="-342900">
              <a:buFont typeface="Arial" panose="020B0604020202020204" pitchFamily="34" charset="0"/>
              <a:buChar char="•"/>
            </a:pPr>
            <a:r>
              <a:rPr lang="en-US" sz="2200" dirty="0"/>
              <a:t>1 – mean of forest interior values</a:t>
            </a:r>
          </a:p>
          <a:p>
            <a:pPr marL="342900" indent="-342900">
              <a:buFont typeface="Arial" panose="020B0604020202020204" pitchFamily="34" charset="0"/>
              <a:buChar char="•"/>
            </a:pPr>
            <a:r>
              <a:rPr lang="en-US" sz="2200" dirty="0"/>
              <a:t>Change in percent viability from one year post collection to two years post collection</a:t>
            </a:r>
          </a:p>
          <a:p>
            <a:pPr marL="342900" indent="-342900">
              <a:buFont typeface="Arial" panose="020B0604020202020204" pitchFamily="34" charset="0"/>
              <a:buChar char="•"/>
            </a:pPr>
            <a:r>
              <a:rPr lang="en-US" sz="2200" dirty="0"/>
              <a:t>Assume first year was 100% survival</a:t>
            </a:r>
          </a:p>
        </p:txBody>
      </p:sp>
      <p:pic>
        <p:nvPicPr>
          <p:cNvPr id="3" name="Picture 2">
            <a:extLst>
              <a:ext uri="{FF2B5EF4-FFF2-40B4-BE49-F238E27FC236}">
                <a16:creationId xmlns:a16="http://schemas.microsoft.com/office/drawing/2014/main" id="{AAD58258-DEAA-2A46-9FAE-0365A1F8D750}"/>
              </a:ext>
            </a:extLst>
          </p:cNvPr>
          <p:cNvPicPr>
            <a:picLocks noChangeAspect="1"/>
          </p:cNvPicPr>
          <p:nvPr/>
        </p:nvPicPr>
        <p:blipFill>
          <a:blip r:embed="rId4"/>
          <a:stretch>
            <a:fillRect/>
          </a:stretch>
        </p:blipFill>
        <p:spPr>
          <a:xfrm>
            <a:off x="6384327" y="2453503"/>
            <a:ext cx="5794265" cy="4404497"/>
          </a:xfrm>
          <a:prstGeom prst="rect">
            <a:avLst/>
          </a:prstGeom>
        </p:spPr>
      </p:pic>
    </p:spTree>
    <p:extLst>
      <p:ext uri="{BB962C8B-B14F-4D97-AF65-F5344CB8AC3E}">
        <p14:creationId xmlns:p14="http://schemas.microsoft.com/office/powerpoint/2010/main" val="25219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2160030"/>
            <a:ext cx="2286472" cy="45705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 survival:</a:t>
            </a:r>
          </a:p>
          <a:p>
            <a:r>
              <a:rPr lang="en-US" sz="2600" dirty="0"/>
              <a:t>s</a:t>
            </a:r>
            <a:r>
              <a:rPr lang="en-US" sz="2600" baseline="-25000" dirty="0"/>
              <a:t>s</a:t>
            </a:r>
            <a:r>
              <a:rPr lang="en-US" sz="2600" dirty="0"/>
              <a:t> = 0.76</a:t>
            </a:r>
          </a:p>
          <a:p>
            <a:endParaRPr lang="en-US" sz="2600" dirty="0"/>
          </a:p>
          <a:p>
            <a:r>
              <a:rPr lang="en-US" sz="2000" dirty="0"/>
              <a:t>Notes: </a:t>
            </a:r>
          </a:p>
          <a:p>
            <a:r>
              <a:rPr lang="en-US" sz="2000" dirty="0"/>
              <a:t>23.6% didn’t germinate in year 3 that did germinate in the previous years – assume those died and the others are dormant</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2"/>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3"/>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7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germination rate:</a:t>
            </a:r>
          </a:p>
          <a:p>
            <a:r>
              <a:rPr lang="en-US" sz="2600" dirty="0" err="1"/>
              <a:t>g</a:t>
            </a:r>
            <a:r>
              <a:rPr lang="en-US" sz="2600" baseline="-25000" dirty="0" err="1"/>
              <a:t>a</a:t>
            </a:r>
            <a:r>
              <a:rPr lang="en-US" sz="2600" dirty="0"/>
              <a:t> = 0.29</a:t>
            </a:r>
          </a:p>
          <a:p>
            <a:endParaRPr lang="en-US" sz="2600" dirty="0"/>
          </a:p>
          <a:p>
            <a:r>
              <a:rPr lang="en-US" sz="2200" dirty="0"/>
              <a:t>Notes: </a:t>
            </a:r>
          </a:p>
          <a:p>
            <a:pPr marL="342900" indent="-342900">
              <a:buFont typeface="Arial" panose="020B0604020202020204" pitchFamily="34" charset="0"/>
              <a:buChar char="•"/>
            </a:pPr>
            <a:r>
              <a:rPr lang="en-US" sz="2200" dirty="0"/>
              <a:t>Mean of forest interior values</a:t>
            </a:r>
          </a:p>
        </p:txBody>
      </p:sp>
      <p:pic>
        <p:nvPicPr>
          <p:cNvPr id="4" name="Picture 3">
            <a:extLst>
              <a:ext uri="{FF2B5EF4-FFF2-40B4-BE49-F238E27FC236}">
                <a16:creationId xmlns:a16="http://schemas.microsoft.com/office/drawing/2014/main" id="{A5A4942A-2CB5-9C4D-BB50-3451D7C77FD8}"/>
              </a:ext>
            </a:extLst>
          </p:cNvPr>
          <p:cNvPicPr>
            <a:picLocks noChangeAspect="1"/>
          </p:cNvPicPr>
          <p:nvPr/>
        </p:nvPicPr>
        <p:blipFill rotWithShape="1">
          <a:blip r:embed="rId4"/>
          <a:srcRect l="8403" t="8012" r="4441"/>
          <a:stretch/>
        </p:blipFill>
        <p:spPr>
          <a:xfrm>
            <a:off x="6778172" y="1565827"/>
            <a:ext cx="5268686" cy="5292173"/>
          </a:xfrm>
          <a:prstGeom prst="rect">
            <a:avLst/>
          </a:prstGeom>
        </p:spPr>
      </p:pic>
    </p:spTree>
    <p:extLst>
      <p:ext uri="{BB962C8B-B14F-4D97-AF65-F5344CB8AC3E}">
        <p14:creationId xmlns:p14="http://schemas.microsoft.com/office/powerpoint/2010/main" val="360457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81A581-ACA6-2C4F-9E85-8D62E3C7F746}"/>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Alternative </a:t>
                </a:r>
                <a:r>
                  <a:rPr lang="en-US" sz="2600" dirty="0" err="1"/>
                  <a:t>Mv</a:t>
                </a:r>
                <a:r>
                  <a:rPr lang="en-US" sz="2600" dirty="0"/>
                  <a:t> germination rate:</a:t>
                </a:r>
              </a:p>
              <a:p>
                <a:r>
                  <a:rPr lang="en-US" sz="2600" dirty="0" err="1"/>
                  <a:t>g</a:t>
                </a:r>
                <a:r>
                  <a:rPr lang="en-US" sz="2600" baseline="-25000" dirty="0" err="1"/>
                  <a:t>a</a:t>
                </a:r>
                <a:r>
                  <a:rPr lang="en-US" sz="2600" dirty="0"/>
                  <a:t> = 0.7</a:t>
                </a:r>
              </a:p>
              <a:p>
                <a:endParaRPr lang="en-US" sz="2600" dirty="0"/>
              </a:p>
              <a:p>
                <a:r>
                  <a:rPr lang="en-US" sz="2600" dirty="0" err="1"/>
                  <a:t>Mv</a:t>
                </a:r>
                <a:r>
                  <a:rPr lang="en-US" sz="2600" dirty="0"/>
                  <a:t> germination reduction with litter (non-</a:t>
                </a:r>
                <a:r>
                  <a:rPr lang="en-US" sz="2600" dirty="0" err="1"/>
                  <a:t>Mv</a:t>
                </a:r>
                <a:r>
                  <a:rPr lang="en-US" sz="2600" dirty="0"/>
                  <a:t> litter): </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𝛾</m:t>
                        </m:r>
                      </m:e>
                      <m:sub>
                        <m:r>
                          <a:rPr lang="en-US" sz="2800" b="0" i="1" smtClean="0">
                            <a:latin typeface="Cambria Math" panose="02040503050406030204" pitchFamily="18" charset="0"/>
                            <a:ea typeface="Cambria Math" panose="02040503050406030204" pitchFamily="18" charset="0"/>
                          </a:rPr>
                          <m:t>𝑎</m:t>
                        </m:r>
                      </m:sub>
                    </m:sSub>
                  </m:oMath>
                </a14:m>
                <a:r>
                  <a:rPr lang="en-US" sz="2600" dirty="0"/>
                  <a:t> = -0.16 / cm</a:t>
                </a:r>
              </a:p>
              <a:p>
                <a:pPr marL="457200" indent="-457200">
                  <a:buFont typeface="Arial" panose="020B0604020202020204" pitchFamily="34" charset="0"/>
                  <a:buChar char="•"/>
                </a:pPr>
                <a:r>
                  <a:rPr lang="en-US" sz="2600" dirty="0"/>
                  <a:t>Mass value?</a:t>
                </a:r>
              </a:p>
            </p:txBody>
          </p:sp>
        </mc:Choice>
        <mc:Fallback xmlns="">
          <p:sp>
            <p:nvSpPr>
              <p:cNvPr id="2" name="Title 1">
                <a:extLst>
                  <a:ext uri="{FF2B5EF4-FFF2-40B4-BE49-F238E27FC236}">
                    <a16:creationId xmlns:a16="http://schemas.microsoft.com/office/drawing/2014/main" id="{2D81A581-ACA6-2C4F-9E85-8D62E3C7F746}"/>
                  </a:ext>
                </a:extLst>
              </p:cNvPr>
              <p:cNvSpPr txBox="1">
                <a:spLocks noRot="1" noChangeAspect="1" noMove="1" noResize="1" noEditPoints="1" noAdjustHandles="1" noChangeArrowheads="1" noChangeShapeType="1" noTextEdit="1"/>
              </p:cNvSpPr>
              <p:nvPr/>
            </p:nvSpPr>
            <p:spPr>
              <a:xfrm>
                <a:off x="473441" y="3552542"/>
                <a:ext cx="5437444" cy="2910042"/>
              </a:xfrm>
              <a:prstGeom prst="rect">
                <a:avLst/>
              </a:prstGeom>
              <a:blipFill>
                <a:blip r:embed="rId2"/>
                <a:stretch>
                  <a:fillRect l="-1865" t="-3043" r="-9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B410E8B-CDEF-FE4D-9F06-4BED8C4B9334}"/>
              </a:ext>
            </a:extLst>
          </p:cNvPr>
          <p:cNvPicPr>
            <a:picLocks noChangeAspect="1"/>
          </p:cNvPicPr>
          <p:nvPr/>
        </p:nvPicPr>
        <p:blipFill>
          <a:blip r:embed="rId3"/>
          <a:stretch>
            <a:fillRect/>
          </a:stretch>
        </p:blipFill>
        <p:spPr>
          <a:xfrm>
            <a:off x="0" y="0"/>
            <a:ext cx="8157029" cy="3230922"/>
          </a:xfrm>
          <a:prstGeom prst="rect">
            <a:avLst/>
          </a:prstGeom>
        </p:spPr>
      </p:pic>
      <p:pic>
        <p:nvPicPr>
          <p:cNvPr id="6" name="Picture 5">
            <a:extLst>
              <a:ext uri="{FF2B5EF4-FFF2-40B4-BE49-F238E27FC236}">
                <a16:creationId xmlns:a16="http://schemas.microsoft.com/office/drawing/2014/main" id="{06498614-02E5-5F44-9850-8809276389D0}"/>
              </a:ext>
            </a:extLst>
          </p:cNvPr>
          <p:cNvPicPr>
            <a:picLocks noChangeAspect="1"/>
          </p:cNvPicPr>
          <p:nvPr/>
        </p:nvPicPr>
        <p:blipFill>
          <a:blip r:embed="rId4"/>
          <a:stretch>
            <a:fillRect/>
          </a:stretch>
        </p:blipFill>
        <p:spPr>
          <a:xfrm>
            <a:off x="6740978" y="2351314"/>
            <a:ext cx="4162718" cy="3930650"/>
          </a:xfrm>
          <a:prstGeom prst="rect">
            <a:avLst/>
          </a:prstGeom>
        </p:spPr>
      </p:pic>
    </p:spTree>
    <p:extLst>
      <p:ext uri="{BB962C8B-B14F-4D97-AF65-F5344CB8AC3E}">
        <p14:creationId xmlns:p14="http://schemas.microsoft.com/office/powerpoint/2010/main" val="4047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4260850"/>
            <a:ext cx="2286472" cy="135756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germination rate:</a:t>
            </a:r>
          </a:p>
          <a:p>
            <a:r>
              <a:rPr lang="en-US" sz="2600" dirty="0" err="1"/>
              <a:t>g</a:t>
            </a:r>
            <a:r>
              <a:rPr lang="en-US" sz="2600" baseline="-25000" dirty="0" err="1"/>
              <a:t>s</a:t>
            </a:r>
            <a:r>
              <a:rPr lang="en-US" sz="2600" dirty="0"/>
              <a:t> = 0.66</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3"/>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4"/>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5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DA5AE-9E57-5443-8EAB-73BFBE065E6C}"/>
              </a:ext>
            </a:extLst>
          </p:cNvPr>
          <p:cNvPicPr>
            <a:picLocks noChangeAspect="1"/>
          </p:cNvPicPr>
          <p:nvPr/>
        </p:nvPicPr>
        <p:blipFill rotWithShape="1">
          <a:blip r:embed="rId2"/>
          <a:srcRect b="14583"/>
          <a:stretch/>
        </p:blipFill>
        <p:spPr>
          <a:xfrm>
            <a:off x="0" y="0"/>
            <a:ext cx="10295746" cy="2380344"/>
          </a:xfrm>
          <a:prstGeom prst="rect">
            <a:avLst/>
          </a:prstGeom>
        </p:spPr>
      </p:pic>
      <p:pic>
        <p:nvPicPr>
          <p:cNvPr id="7" name="Picture 6">
            <a:extLst>
              <a:ext uri="{FF2B5EF4-FFF2-40B4-BE49-F238E27FC236}">
                <a16:creationId xmlns:a16="http://schemas.microsoft.com/office/drawing/2014/main" id="{1457D538-C194-7043-8EF1-95AD40613577}"/>
              </a:ext>
            </a:extLst>
          </p:cNvPr>
          <p:cNvPicPr>
            <a:picLocks noChangeAspect="1"/>
          </p:cNvPicPr>
          <p:nvPr/>
        </p:nvPicPr>
        <p:blipFill>
          <a:blip r:embed="rId3"/>
          <a:stretch>
            <a:fillRect/>
          </a:stretch>
        </p:blipFill>
        <p:spPr>
          <a:xfrm>
            <a:off x="6550261" y="2975427"/>
            <a:ext cx="5148254" cy="3635829"/>
          </a:xfrm>
          <a:prstGeom prst="rect">
            <a:avLst/>
          </a:prstGeom>
        </p:spPr>
      </p:pic>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D1BD601D-2B47-574C-81F0-C39A63EB1D77}"/>
                  </a:ext>
                </a:extLst>
              </p:cNvPr>
              <p:cNvSpPr txBox="1">
                <a:spLocks/>
              </p:cNvSpPr>
              <p:nvPr/>
            </p:nvSpPr>
            <p:spPr>
              <a:xfrm>
                <a:off x="713880" y="3781878"/>
                <a:ext cx="4279033" cy="13575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Germination reduction with litter:</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sub>
                    </m:sSub>
                  </m:oMath>
                </a14:m>
                <a:r>
                  <a:rPr lang="en-US" sz="2400" dirty="0"/>
                  <a:t> = -0.35 / 374 g</a:t>
                </a:r>
                <a:endParaRPr lang="en-US" sz="2600" dirty="0"/>
              </a:p>
            </p:txBody>
          </p:sp>
        </mc:Choice>
        <mc:Fallback xmlns="">
          <p:sp>
            <p:nvSpPr>
              <p:cNvPr id="8" name="Title 1">
                <a:extLst>
                  <a:ext uri="{FF2B5EF4-FFF2-40B4-BE49-F238E27FC236}">
                    <a16:creationId xmlns:a16="http://schemas.microsoft.com/office/drawing/2014/main" id="{D1BD601D-2B47-574C-81F0-C39A63EB1D77}"/>
                  </a:ext>
                </a:extLst>
              </p:cNvPr>
              <p:cNvSpPr txBox="1">
                <a:spLocks noRot="1" noChangeAspect="1" noMove="1" noResize="1" noEditPoints="1" noAdjustHandles="1" noChangeArrowheads="1" noChangeShapeType="1" noTextEdit="1"/>
              </p:cNvSpPr>
              <p:nvPr/>
            </p:nvSpPr>
            <p:spPr>
              <a:xfrm>
                <a:off x="713880" y="3781878"/>
                <a:ext cx="4279033" cy="1357566"/>
              </a:xfrm>
              <a:prstGeom prst="rect">
                <a:avLst/>
              </a:prstGeom>
              <a:blipFill>
                <a:blip r:embed="rId4"/>
                <a:stretch>
                  <a:fillRect l="-2367" t="-6481" r="-888"/>
                </a:stretch>
              </a:blipFill>
            </p:spPr>
            <p:txBody>
              <a:bodyPr/>
              <a:lstStyle/>
              <a:p>
                <a:r>
                  <a:rPr lang="en-US">
                    <a:noFill/>
                  </a:rPr>
                  <a:t> </a:t>
                </a:r>
              </a:p>
            </p:txBody>
          </p:sp>
        </mc:Fallback>
      </mc:AlternateContent>
    </p:spTree>
    <p:extLst>
      <p:ext uri="{BB962C8B-B14F-4D97-AF65-F5344CB8AC3E}">
        <p14:creationId xmlns:p14="http://schemas.microsoft.com/office/powerpoint/2010/main" val="273046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02F715-57C9-0944-B023-C7EB57B9A110}"/>
              </a:ext>
            </a:extLst>
          </p:cNvPr>
          <p:cNvPicPr>
            <a:picLocks noChangeAspect="1"/>
          </p:cNvPicPr>
          <p:nvPr/>
        </p:nvPicPr>
        <p:blipFill rotWithShape="1">
          <a:blip r:embed="rId3"/>
          <a:srcRect l="2433" t="5249"/>
          <a:stretch/>
        </p:blipFill>
        <p:spPr>
          <a:xfrm>
            <a:off x="0" y="0"/>
            <a:ext cx="8464378" cy="3583678"/>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198B697-A0B2-F849-B853-13F829DF53B3}"/>
                  </a:ext>
                </a:extLst>
              </p:cNvPr>
              <p:cNvSpPr txBox="1"/>
              <p:nvPr/>
            </p:nvSpPr>
            <p:spPr>
              <a:xfrm>
                <a:off x="2094469" y="4783776"/>
                <a:ext cx="3087577"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r>
                            <a:rPr lang="en-US" sz="3000" b="0" i="1" smtClean="0">
                              <a:latin typeface="Cambria Math" panose="02040503050406030204" pitchFamily="18" charset="0"/>
                            </a:rPr>
                            <m:t>𝑁</m:t>
                          </m:r>
                        </m:e>
                        <m:sub>
                          <m:r>
                            <a:rPr lang="en-US" sz="3000" b="0" i="1" smtClean="0">
                              <a:latin typeface="Cambria Math" panose="02040503050406030204" pitchFamily="18" charset="0"/>
                            </a:rPr>
                            <m:t>𝑎</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−1)</m:t>
                      </m:r>
                    </m:oMath>
                  </m:oMathPara>
                </a14:m>
                <a:endParaRPr lang="en-US" sz="3000" dirty="0"/>
              </a:p>
            </p:txBody>
          </p:sp>
        </mc:Choice>
        <mc:Fallback>
          <p:sp>
            <p:nvSpPr>
              <p:cNvPr id="3" name="TextBox 2">
                <a:extLst>
                  <a:ext uri="{FF2B5EF4-FFF2-40B4-BE49-F238E27FC236}">
                    <a16:creationId xmlns:a16="http://schemas.microsoft.com/office/drawing/2014/main" id="{C198B697-A0B2-F849-B853-13F829DF53B3}"/>
                  </a:ext>
                </a:extLst>
              </p:cNvPr>
              <p:cNvSpPr txBox="1">
                <a:spLocks noRot="1" noChangeAspect="1" noMove="1" noResize="1" noEditPoints="1" noAdjustHandles="1" noChangeArrowheads="1" noChangeShapeType="1" noTextEdit="1"/>
              </p:cNvSpPr>
              <p:nvPr/>
            </p:nvSpPr>
            <p:spPr>
              <a:xfrm>
                <a:off x="2094469" y="4783776"/>
                <a:ext cx="3087577" cy="461665"/>
              </a:xfrm>
              <a:prstGeom prst="rect">
                <a:avLst/>
              </a:prstGeom>
              <a:blipFill>
                <a:blip r:embed="rId4"/>
                <a:stretch>
                  <a:fillRect l="-2049" r="-3689" b="-3243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1F3D568-477A-094E-ABFE-1BFDBD913DD2}"/>
              </a:ext>
            </a:extLst>
          </p:cNvPr>
          <p:cNvSpPr txBox="1"/>
          <p:nvPr/>
        </p:nvSpPr>
        <p:spPr>
          <a:xfrm>
            <a:off x="6215448" y="4506778"/>
            <a:ext cx="4806779" cy="2246769"/>
          </a:xfrm>
          <a:prstGeom prst="rect">
            <a:avLst/>
          </a:prstGeom>
          <a:noFill/>
        </p:spPr>
        <p:txBody>
          <a:bodyPr wrap="square" rtlCol="0">
            <a:spAutoFit/>
          </a:bodyPr>
          <a:lstStyle/>
          <a:p>
            <a:r>
              <a:rPr lang="en-US" sz="2000" dirty="0">
                <a:latin typeface="Helvetica" pitchFamily="2" charset="0"/>
              </a:rPr>
              <a:t>Average mass of 6 g surface litter bags following one year = 3.4 g</a:t>
            </a:r>
          </a:p>
          <a:p>
            <a:r>
              <a:rPr lang="en-US" sz="2000" i="1" dirty="0">
                <a:latin typeface="Helvetica" pitchFamily="2" charset="0"/>
              </a:rPr>
              <a:t>x</a:t>
            </a:r>
            <a:r>
              <a:rPr lang="en-US" sz="2000" dirty="0">
                <a:latin typeface="Helvetica" pitchFamily="2" charset="0"/>
              </a:rPr>
              <a:t> = 0.56</a:t>
            </a:r>
          </a:p>
          <a:p>
            <a:r>
              <a:rPr lang="en-US" sz="2000" i="1" dirty="0">
                <a:latin typeface="Helvetica" pitchFamily="2" charset="0"/>
              </a:rPr>
              <a:t>b = 1 – x = 0.44</a:t>
            </a:r>
          </a:p>
          <a:p>
            <a:endParaRPr lang="en-US" sz="2000" i="1" dirty="0">
              <a:latin typeface="Helvetica" pitchFamily="2" charset="0"/>
            </a:endParaRPr>
          </a:p>
          <a:p>
            <a:r>
              <a:rPr lang="en-US" sz="2000" dirty="0">
                <a:latin typeface="Helvetica" pitchFamily="2" charset="0"/>
              </a:rPr>
              <a:t>Notes: averaged across 2 sites and 2 contexts (invaded and uninvaded), </a:t>
            </a:r>
            <a:r>
              <a:rPr lang="en-US" sz="2000" i="1" dirty="0">
                <a:latin typeface="Helvetica" pitchFamily="2" charset="0"/>
              </a:rPr>
              <a:t>n</a:t>
            </a:r>
            <a:r>
              <a:rPr lang="en-US" sz="2000" dirty="0">
                <a:latin typeface="Helvetica" pitchFamily="2" charset="0"/>
              </a:rPr>
              <a:t> = 4</a:t>
            </a:r>
          </a:p>
        </p:txBody>
      </p:sp>
      <p:cxnSp>
        <p:nvCxnSpPr>
          <p:cNvPr id="4" name="Straight Arrow Connector 3">
            <a:extLst>
              <a:ext uri="{FF2B5EF4-FFF2-40B4-BE49-F238E27FC236}">
                <a16:creationId xmlns:a16="http://schemas.microsoft.com/office/drawing/2014/main" id="{5B9ADCF6-00D5-494A-97F0-7D1C79E549DD}"/>
              </a:ext>
            </a:extLst>
          </p:cNvPr>
          <p:cNvCxnSpPr>
            <a:cxnSpLocks/>
          </p:cNvCxnSpPr>
          <p:nvPr/>
        </p:nvCxnSpPr>
        <p:spPr>
          <a:xfrm rot="10800000" flipH="1">
            <a:off x="3842951" y="5312259"/>
            <a:ext cx="0" cy="42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2F1548-2B11-A040-A32A-82BCEF68D2E7}"/>
              </a:ext>
            </a:extLst>
          </p:cNvPr>
          <p:cNvSpPr txBox="1"/>
          <p:nvPr/>
        </p:nvSpPr>
        <p:spPr>
          <a:xfrm>
            <a:off x="3089190" y="5799208"/>
            <a:ext cx="2224211" cy="646331"/>
          </a:xfrm>
          <a:prstGeom prst="rect">
            <a:avLst/>
          </a:prstGeom>
          <a:noFill/>
        </p:spPr>
        <p:txBody>
          <a:bodyPr wrap="square" rtlCol="0">
            <a:spAutoFit/>
          </a:bodyPr>
          <a:lstStyle/>
          <a:p>
            <a:pPr algn="ctr"/>
            <a:r>
              <a:rPr lang="en-US" dirty="0">
                <a:latin typeface="Helvetica" pitchFamily="2" charset="0"/>
              </a:rPr>
              <a:t>Need to convert to biomass</a:t>
            </a:r>
          </a:p>
        </p:txBody>
      </p:sp>
    </p:spTree>
    <p:extLst>
      <p:ext uri="{BB962C8B-B14F-4D97-AF65-F5344CB8AC3E}">
        <p14:creationId xmlns:p14="http://schemas.microsoft.com/office/powerpoint/2010/main" val="13314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5669</TotalTime>
  <Words>1306</Words>
  <Application>Microsoft Macintosh PowerPoint</Application>
  <PresentationFormat>Widescreen</PresentationFormat>
  <Paragraphs>192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rate when rare: perennials</vt:lpstr>
      <vt:lpstr>Growth rate when rare: annuals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Kendig</dc:creator>
  <cp:lastModifiedBy>Amy Kendig</cp:lastModifiedBy>
  <cp:revision>64</cp:revision>
  <dcterms:created xsi:type="dcterms:W3CDTF">2018-12-19T22:21:13Z</dcterms:created>
  <dcterms:modified xsi:type="dcterms:W3CDTF">2019-10-18T02:34:08Z</dcterms:modified>
</cp:coreProperties>
</file>