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1dc1df9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1dc1df9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51dc1df9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51dc1df9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1dc1df9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1dc1df9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6" name="Shape 76"/>
        <p:cNvGrpSpPr/>
        <p:nvPr/>
      </p:nvGrpSpPr>
      <p:grpSpPr>
        <a:xfrm>
          <a:off x="0" y="0"/>
          <a:ext cx="0" cy="0"/>
          <a:chOff x="0" y="0"/>
          <a:chExt cx="0" cy="0"/>
        </a:xfrm>
      </p:grpSpPr>
      <p:grpSp>
        <p:nvGrpSpPr>
          <p:cNvPr id="77" name="Google Shape;77;p11"/>
          <p:cNvGrpSpPr/>
          <p:nvPr/>
        </p:nvGrpSpPr>
        <p:grpSpPr>
          <a:xfrm>
            <a:off x="830392" y="4169130"/>
            <a:ext cx="745763" cy="45826"/>
            <a:chOff x="4580561" y="2589004"/>
            <a:chExt cx="1064464" cy="25200"/>
          </a:xfrm>
        </p:grpSpPr>
        <p:sp>
          <p:nvSpPr>
            <p:cNvPr id="78" name="Google Shape;78;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1" name="Google Shape;81;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82" name="Google Shape;82;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70" name="Google Shape;70;p9"/>
          <p:cNvGrpSpPr/>
          <p:nvPr/>
        </p:nvGrpSpPr>
        <p:grpSpPr>
          <a:xfrm>
            <a:off x="50344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3" name="Shape 73"/>
        <p:cNvGrpSpPr/>
        <p:nvPr/>
      </p:nvGrpSpPr>
      <p:grpSpPr>
        <a:xfrm>
          <a:off x="0" y="0"/>
          <a:ext cx="0" cy="0"/>
          <a:chOff x="0" y="0"/>
          <a:chExt cx="0" cy="0"/>
        </a:xfrm>
      </p:grpSpPr>
      <p:sp>
        <p:nvSpPr>
          <p:cNvPr id="74" name="Google Shape;74;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5" name="Google Shape;75;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7.jpg"/><Relationship Id="rId10" Type="http://schemas.openxmlformats.org/officeDocument/2006/relationships/image" Target="../media/image3.jpg"/><Relationship Id="rId9" Type="http://schemas.openxmlformats.org/officeDocument/2006/relationships/image" Target="../media/image9.jpg"/><Relationship Id="rId5" Type="http://schemas.openxmlformats.org/officeDocument/2006/relationships/image" Target="../media/image6.jpg"/><Relationship Id="rId6" Type="http://schemas.openxmlformats.org/officeDocument/2006/relationships/image" Target="../media/image2.jpg"/><Relationship Id="rId7" Type="http://schemas.openxmlformats.org/officeDocument/2006/relationships/image" Target="../media/image5.jpg"/><Relationship Id="rId8"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4: Concept Video</a:t>
            </a:r>
            <a:endParaRPr/>
          </a:p>
          <a:p>
            <a:pPr indent="0" lvl="0" marL="0" rtl="0" algn="l">
              <a:spcBef>
                <a:spcPts val="0"/>
              </a:spcBef>
              <a:spcAft>
                <a:spcPts val="0"/>
              </a:spcAft>
              <a:buNone/>
            </a:pPr>
            <a:r>
              <a:t/>
            </a:r>
            <a:endParaRPr b="0"/>
          </a:p>
        </p:txBody>
      </p:sp>
      <p:sp>
        <p:nvSpPr>
          <p:cNvPr id="90" name="Google Shape;90;p13"/>
          <p:cNvSpPr txBox="1"/>
          <p:nvPr>
            <p:ph idx="1" type="subTitle"/>
          </p:nvPr>
        </p:nvSpPr>
        <p:spPr>
          <a:xfrm>
            <a:off x="772152" y="34695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Raina K, Avni K, Anna E</a:t>
            </a:r>
            <a:endParaRPr/>
          </a:p>
        </p:txBody>
      </p:sp>
      <p:pic>
        <p:nvPicPr>
          <p:cNvPr id="91" name="Google Shape;91;p13"/>
          <p:cNvPicPr preferRelativeResize="0"/>
          <p:nvPr/>
        </p:nvPicPr>
        <p:blipFill>
          <a:blip r:embed="rId3">
            <a:alphaModFix/>
          </a:blip>
          <a:stretch>
            <a:fillRect/>
          </a:stretch>
        </p:blipFill>
        <p:spPr>
          <a:xfrm>
            <a:off x="654750" y="1526075"/>
            <a:ext cx="3842550" cy="20517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426150" y="5951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Proposition</a:t>
            </a:r>
            <a:endParaRPr/>
          </a:p>
        </p:txBody>
      </p:sp>
      <p:sp>
        <p:nvSpPr>
          <p:cNvPr id="97" name="Google Shape;97;p14"/>
          <p:cNvSpPr txBox="1"/>
          <p:nvPr>
            <p:ph idx="2" type="body"/>
          </p:nvPr>
        </p:nvSpPr>
        <p:spPr>
          <a:xfrm>
            <a:off x="651450" y="16878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To </a:t>
            </a:r>
            <a:r>
              <a:rPr lang="en" sz="2400">
                <a:solidFill>
                  <a:srgbClr val="FF0000"/>
                </a:solidFill>
              </a:rPr>
              <a:t>streamline</a:t>
            </a:r>
            <a:r>
              <a:rPr lang="en" sz="2400"/>
              <a:t> political information and </a:t>
            </a:r>
            <a:r>
              <a:rPr lang="en" sz="2400">
                <a:solidFill>
                  <a:schemeClr val="dk1"/>
                </a:solidFill>
              </a:rPr>
              <a:t>empower</a:t>
            </a:r>
            <a:r>
              <a:rPr lang="en" sz="2400"/>
              <a:t> young voters to shape their futures.</a:t>
            </a:r>
            <a:endParaRPr sz="2400"/>
          </a:p>
        </p:txBody>
      </p:sp>
      <p:sp>
        <p:nvSpPr>
          <p:cNvPr id="98" name="Google Shape;98;p14"/>
          <p:cNvSpPr txBox="1"/>
          <p:nvPr>
            <p:ph type="title"/>
          </p:nvPr>
        </p:nvSpPr>
        <p:spPr>
          <a:xfrm>
            <a:off x="4620875" y="552400"/>
            <a:ext cx="4797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Problem/Solution Overview</a:t>
            </a:r>
            <a:endParaRPr sz="2500"/>
          </a:p>
        </p:txBody>
      </p:sp>
      <p:sp>
        <p:nvSpPr>
          <p:cNvPr id="99" name="Google Shape;99;p14"/>
          <p:cNvSpPr txBox="1"/>
          <p:nvPr>
            <p:ph idx="1" type="subTitle"/>
          </p:nvPr>
        </p:nvSpPr>
        <p:spPr>
          <a:xfrm>
            <a:off x="4690300" y="1480600"/>
            <a:ext cx="4227300" cy="26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Young voters typically don’t know which politicians best aligns with their views, or what their views really are. As a result, they tend to follow the views of their parents or friends.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Our solution is to provide an interface where young voters can learn more about  voter issues and assess which are most important to them, then match with a candidate that will best represent them for upcoming voting cycles.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665125" y="582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a:t>
            </a:r>
            <a:endParaRPr/>
          </a:p>
        </p:txBody>
      </p:sp>
      <p:sp>
        <p:nvSpPr>
          <p:cNvPr id="105" name="Google Shape;105;p15"/>
          <p:cNvSpPr txBox="1"/>
          <p:nvPr>
            <p:ph idx="1" type="body"/>
          </p:nvPr>
        </p:nvSpPr>
        <p:spPr>
          <a:xfrm>
            <a:off x="727650" y="1588000"/>
            <a:ext cx="7688700" cy="26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Simple</a:t>
            </a:r>
            <a:r>
              <a:rPr lang="en" sz="1400"/>
              <a:t>:  Discover which candidates are running for national and local elections, and what issues they find most important. This allows young voters to know what campaigns are being run and get a general idea of what elections are coming up.</a:t>
            </a:r>
            <a:endParaRPr sz="1400"/>
          </a:p>
          <a:p>
            <a:pPr indent="0" lvl="0" marL="0" rtl="0" algn="l">
              <a:spcBef>
                <a:spcPts val="1600"/>
              </a:spcBef>
              <a:spcAft>
                <a:spcPts val="0"/>
              </a:spcAft>
              <a:buNone/>
            </a:pPr>
            <a:r>
              <a:rPr b="1" lang="en" sz="1400"/>
              <a:t>Moderate</a:t>
            </a:r>
            <a:r>
              <a:rPr lang="en" sz="1400"/>
              <a:t>: Learn about which policies matter to them. Young voters can learn more about what voter issues matter to them the most, so they know what to prioritize in elections.</a:t>
            </a:r>
            <a:endParaRPr sz="1400"/>
          </a:p>
          <a:p>
            <a:pPr indent="0" lvl="0" marL="0" rtl="0" algn="l">
              <a:spcBef>
                <a:spcPts val="1600"/>
              </a:spcBef>
              <a:spcAft>
                <a:spcPts val="1600"/>
              </a:spcAft>
              <a:buNone/>
            </a:pPr>
            <a:r>
              <a:rPr b="1" lang="en" sz="1400"/>
              <a:t>Complex</a:t>
            </a:r>
            <a:r>
              <a:rPr lang="en" sz="1400"/>
              <a:t>: Assess the differences between candidates and match with the one that best represents their views, so they can come to the conclusion on their own with no outside influence or bias.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22125" y="569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Storyboard</a:t>
            </a:r>
            <a:endParaRPr/>
          </a:p>
        </p:txBody>
      </p:sp>
      <p:pic>
        <p:nvPicPr>
          <p:cNvPr id="111" name="Google Shape;111;p16"/>
          <p:cNvPicPr preferRelativeResize="0"/>
          <p:nvPr/>
        </p:nvPicPr>
        <p:blipFill>
          <a:blip r:embed="rId3">
            <a:alphaModFix/>
          </a:blip>
          <a:stretch>
            <a:fillRect/>
          </a:stretch>
        </p:blipFill>
        <p:spPr>
          <a:xfrm>
            <a:off x="96550" y="1385175"/>
            <a:ext cx="1940904" cy="1455678"/>
          </a:xfrm>
          <a:prstGeom prst="rect">
            <a:avLst/>
          </a:prstGeom>
          <a:noFill/>
          <a:ln cap="flat" cmpd="sng" w="19050">
            <a:solidFill>
              <a:srgbClr val="000000"/>
            </a:solidFill>
            <a:prstDash val="solid"/>
            <a:round/>
            <a:headEnd len="sm" w="sm" type="none"/>
            <a:tailEnd len="sm" w="sm" type="none"/>
          </a:ln>
        </p:spPr>
      </p:pic>
      <p:pic>
        <p:nvPicPr>
          <p:cNvPr id="112" name="Google Shape;112;p16"/>
          <p:cNvPicPr preferRelativeResize="0"/>
          <p:nvPr/>
        </p:nvPicPr>
        <p:blipFill>
          <a:blip r:embed="rId4">
            <a:alphaModFix/>
          </a:blip>
          <a:stretch>
            <a:fillRect/>
          </a:stretch>
        </p:blipFill>
        <p:spPr>
          <a:xfrm>
            <a:off x="2318650" y="1385175"/>
            <a:ext cx="1940904" cy="1455670"/>
          </a:xfrm>
          <a:prstGeom prst="rect">
            <a:avLst/>
          </a:prstGeom>
          <a:noFill/>
          <a:ln cap="flat" cmpd="sng" w="19050">
            <a:solidFill>
              <a:schemeClr val="dk2"/>
            </a:solidFill>
            <a:prstDash val="solid"/>
            <a:round/>
            <a:headEnd len="sm" w="sm" type="none"/>
            <a:tailEnd len="sm" w="sm" type="none"/>
          </a:ln>
        </p:spPr>
      </p:pic>
      <p:pic>
        <p:nvPicPr>
          <p:cNvPr id="113" name="Google Shape;113;p16"/>
          <p:cNvPicPr preferRelativeResize="0"/>
          <p:nvPr/>
        </p:nvPicPr>
        <p:blipFill>
          <a:blip r:embed="rId5">
            <a:alphaModFix/>
          </a:blip>
          <a:stretch>
            <a:fillRect/>
          </a:stretch>
        </p:blipFill>
        <p:spPr>
          <a:xfrm>
            <a:off x="4627900" y="1385175"/>
            <a:ext cx="1940904" cy="1455686"/>
          </a:xfrm>
          <a:prstGeom prst="rect">
            <a:avLst/>
          </a:prstGeom>
          <a:noFill/>
          <a:ln cap="flat" cmpd="sng" w="19050">
            <a:solidFill>
              <a:schemeClr val="dk2"/>
            </a:solidFill>
            <a:prstDash val="solid"/>
            <a:round/>
            <a:headEnd len="sm" w="sm" type="none"/>
            <a:tailEnd len="sm" w="sm" type="none"/>
          </a:ln>
        </p:spPr>
      </p:pic>
      <p:pic>
        <p:nvPicPr>
          <p:cNvPr id="114" name="Google Shape;114;p16"/>
          <p:cNvPicPr preferRelativeResize="0"/>
          <p:nvPr/>
        </p:nvPicPr>
        <p:blipFill>
          <a:blip r:embed="rId6">
            <a:alphaModFix/>
          </a:blip>
          <a:stretch>
            <a:fillRect/>
          </a:stretch>
        </p:blipFill>
        <p:spPr>
          <a:xfrm>
            <a:off x="7023451" y="1385174"/>
            <a:ext cx="1940904" cy="1455678"/>
          </a:xfrm>
          <a:prstGeom prst="rect">
            <a:avLst/>
          </a:prstGeom>
          <a:noFill/>
          <a:ln cap="flat" cmpd="sng" w="19050">
            <a:solidFill>
              <a:schemeClr val="dk2"/>
            </a:solidFill>
            <a:prstDash val="solid"/>
            <a:round/>
            <a:headEnd len="sm" w="sm" type="none"/>
            <a:tailEnd len="sm" w="sm" type="none"/>
          </a:ln>
        </p:spPr>
      </p:pic>
      <p:pic>
        <p:nvPicPr>
          <p:cNvPr id="115" name="Google Shape;115;p16"/>
          <p:cNvPicPr preferRelativeResize="0"/>
          <p:nvPr/>
        </p:nvPicPr>
        <p:blipFill>
          <a:blip r:embed="rId7">
            <a:alphaModFix/>
          </a:blip>
          <a:stretch>
            <a:fillRect/>
          </a:stretch>
        </p:blipFill>
        <p:spPr>
          <a:xfrm>
            <a:off x="96551" y="3229024"/>
            <a:ext cx="1940904" cy="1455678"/>
          </a:xfrm>
          <a:prstGeom prst="rect">
            <a:avLst/>
          </a:prstGeom>
          <a:noFill/>
          <a:ln cap="flat" cmpd="sng" w="19050">
            <a:solidFill>
              <a:schemeClr val="dk2"/>
            </a:solidFill>
            <a:prstDash val="solid"/>
            <a:round/>
            <a:headEnd len="sm" w="sm" type="none"/>
            <a:tailEnd len="sm" w="sm" type="none"/>
          </a:ln>
        </p:spPr>
      </p:pic>
      <p:pic>
        <p:nvPicPr>
          <p:cNvPr id="116" name="Google Shape;116;p16"/>
          <p:cNvPicPr preferRelativeResize="0"/>
          <p:nvPr/>
        </p:nvPicPr>
        <p:blipFill>
          <a:blip r:embed="rId8">
            <a:alphaModFix/>
          </a:blip>
          <a:stretch>
            <a:fillRect/>
          </a:stretch>
        </p:blipFill>
        <p:spPr>
          <a:xfrm>
            <a:off x="2318649" y="3229025"/>
            <a:ext cx="1940904" cy="1455678"/>
          </a:xfrm>
          <a:prstGeom prst="rect">
            <a:avLst/>
          </a:prstGeom>
          <a:noFill/>
          <a:ln cap="flat" cmpd="sng" w="19050">
            <a:solidFill>
              <a:schemeClr val="dk2"/>
            </a:solidFill>
            <a:prstDash val="solid"/>
            <a:round/>
            <a:headEnd len="sm" w="sm" type="none"/>
            <a:tailEnd len="sm" w="sm" type="none"/>
          </a:ln>
        </p:spPr>
      </p:pic>
      <p:pic>
        <p:nvPicPr>
          <p:cNvPr id="117" name="Google Shape;117;p16"/>
          <p:cNvPicPr preferRelativeResize="0"/>
          <p:nvPr/>
        </p:nvPicPr>
        <p:blipFill>
          <a:blip r:embed="rId9">
            <a:alphaModFix/>
          </a:blip>
          <a:stretch>
            <a:fillRect/>
          </a:stretch>
        </p:blipFill>
        <p:spPr>
          <a:xfrm>
            <a:off x="4627901" y="3229024"/>
            <a:ext cx="1940904" cy="1455678"/>
          </a:xfrm>
          <a:prstGeom prst="rect">
            <a:avLst/>
          </a:prstGeom>
          <a:noFill/>
          <a:ln cap="flat" cmpd="sng" w="19050">
            <a:solidFill>
              <a:schemeClr val="dk2"/>
            </a:solidFill>
            <a:prstDash val="solid"/>
            <a:round/>
            <a:headEnd len="sm" w="sm" type="none"/>
            <a:tailEnd len="sm" w="sm" type="none"/>
          </a:ln>
        </p:spPr>
      </p:pic>
      <p:pic>
        <p:nvPicPr>
          <p:cNvPr id="118" name="Google Shape;118;p16"/>
          <p:cNvPicPr preferRelativeResize="0"/>
          <p:nvPr/>
        </p:nvPicPr>
        <p:blipFill>
          <a:blip r:embed="rId10">
            <a:alphaModFix/>
          </a:blip>
          <a:stretch>
            <a:fillRect/>
          </a:stretch>
        </p:blipFill>
        <p:spPr>
          <a:xfrm>
            <a:off x="7023450" y="3229025"/>
            <a:ext cx="1940904" cy="145567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0061FF"/>
      </a:dk1>
      <a:lt1>
        <a:srgbClr val="FFFFFF"/>
      </a:lt1>
      <a:dk2>
        <a:srgbClr val="1A1A1A"/>
      </a:dk2>
      <a:lt2>
        <a:srgbClr val="E9EDEE"/>
      </a:lt2>
      <a:accent1>
        <a:srgbClr val="595959"/>
      </a:accent1>
      <a:accent2>
        <a:srgbClr val="6AA4C8"/>
      </a:accent2>
      <a:accent3>
        <a:srgbClr val="EB00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