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ethereum/go-ethereum" TargetMode="External"/><Relationship Id="rId4" Type="http://schemas.openxmlformats.org/officeDocument/2006/relationships/hyperlink" Target="https://github.com/paritytech/parity" TargetMode="External"/><Relationship Id="rId5" Type="http://schemas.openxmlformats.org/officeDocument/2006/relationships/hyperlink" Target="https://github.com/ethereum/cpp-ethereum" TargetMode="External"/><Relationship Id="rId6" Type="http://schemas.openxmlformats.org/officeDocument/2006/relationships/hyperlink" Target="https://github.com/pipermerriam/py-evm" TargetMode="External"/><Relationship Id="rId7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solidity.readthedocs.io/en/v0.4.21/installing-solidity.html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ethereum/wiki/wiki/White-Paper" TargetMode="External"/><Relationship Id="rId4" Type="http://schemas.openxmlformats.org/officeDocument/2006/relationships/hyperlink" Target="https://ethereum.github.io/yellowpaper/paper.pdf" TargetMode="External"/><Relationship Id="rId11" Type="http://schemas.openxmlformats.org/officeDocument/2006/relationships/image" Target="../media/image1.png"/><Relationship Id="rId10" Type="http://schemas.openxmlformats.org/officeDocument/2006/relationships/hyperlink" Target="https://remix.ethereum.org/" TargetMode="External"/><Relationship Id="rId9" Type="http://schemas.openxmlformats.org/officeDocument/2006/relationships/hyperlink" Target="https://www.youtube.com/watch?v=YX-7bScTGDE" TargetMode="External"/><Relationship Id="rId5" Type="http://schemas.openxmlformats.org/officeDocument/2006/relationships/hyperlink" Target="https://ethereum.stackexchange.com/questions/7812/question-on-the-terms-distributed-and-decentralised" TargetMode="External"/><Relationship Id="rId6" Type="http://schemas.openxmlformats.org/officeDocument/2006/relationships/hyperlink" Target="https://github.com/ethereum/wiki/wiki/Ethereum-Virtual-Machine-(EVM)-Awesome-List" TargetMode="External"/><Relationship Id="rId7" Type="http://schemas.openxmlformats.org/officeDocument/2006/relationships/hyperlink" Target="https://ethereum.stackexchange.com/questions/268/ethereum-block-architecture/6413#6413" TargetMode="External"/><Relationship Id="rId8" Type="http://schemas.openxmlformats.org/officeDocument/2006/relationships/hyperlink" Target="https://www.youtube.com/watch?v=2YeyTF5lal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033950" y="1578400"/>
            <a:ext cx="5961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Ethereum blockchain concept</a:t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5100" y="4068975"/>
            <a:ext cx="1006933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1297500" y="393750"/>
            <a:ext cx="773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Gas Terms</a:t>
            </a:r>
            <a:endParaRPr/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1362900" y="1278225"/>
            <a:ext cx="7596900" cy="3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Gas Limit : </a:t>
            </a:r>
            <a:r>
              <a:rPr lang="en" sz="1800"/>
              <a:t>Maximum amount of Gas willing to spend on Tx.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Gas cost : </a:t>
            </a:r>
            <a:r>
              <a:rPr lang="en" sz="1800"/>
              <a:t>Static value associated with OPCODES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Gas Price :  </a:t>
            </a:r>
            <a:r>
              <a:rPr lang="en" sz="1800"/>
              <a:t>Amount of ether, user pays per gas - dynamic</a:t>
            </a:r>
            <a:endParaRPr b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Gas fee:  (</a:t>
            </a:r>
            <a:r>
              <a:rPr lang="en" sz="1800"/>
              <a:t>Gas Cost * Gas Price)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 </a:t>
            </a:r>
            <a:endParaRPr b="1" sz="1800"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 </a:t>
            </a:r>
            <a:endParaRPr b="1" sz="1800"/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75" y="4039225"/>
            <a:ext cx="1006933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1297500" y="393750"/>
            <a:ext cx="773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EVM - Ethereum Virtual Machine </a:t>
            </a:r>
            <a:endParaRPr/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1362900" y="1278225"/>
            <a:ext cx="7596900" cy="3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Stack Based virtual machine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Ships with Ethereum clients like Geth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Consists of </a:t>
            </a:r>
            <a:r>
              <a:rPr b="1" lang="en" sz="1800"/>
              <a:t>Stack</a:t>
            </a:r>
            <a:r>
              <a:rPr lang="en" sz="1800"/>
              <a:t> and </a:t>
            </a:r>
            <a:r>
              <a:rPr b="1" lang="en" sz="1800"/>
              <a:t>Store</a:t>
            </a:r>
            <a:r>
              <a:rPr lang="en" sz="1800"/>
              <a:t>/Memory 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Implementation 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" sz="1800" u="sng">
                <a:solidFill>
                  <a:schemeClr val="hlink"/>
                </a:solidFill>
                <a:hlinkClick r:id="rId3"/>
              </a:rPr>
              <a:t>go-ethereum</a:t>
            </a:r>
            <a:endParaRPr b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parity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cpp-ethereum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py-EVM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 </a:t>
            </a:r>
            <a:endParaRPr b="1" sz="1800"/>
          </a:p>
        </p:txBody>
      </p:sp>
      <p:pic>
        <p:nvPicPr>
          <p:cNvPr id="210" name="Shape 2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275" y="4039225"/>
            <a:ext cx="1006933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1297500" y="393750"/>
            <a:ext cx="773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</a:t>
            </a:r>
            <a:endParaRPr/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1362900" y="1278225"/>
            <a:ext cx="7596900" cy="3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solc</a:t>
            </a:r>
            <a:r>
              <a:rPr lang="en" sz="1800"/>
              <a:t> is a compiler which compiles .sol files, written in c++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Install : </a:t>
            </a:r>
            <a:r>
              <a:rPr lang="en" sz="1800" u="sng">
                <a:solidFill>
                  <a:schemeClr val="accent5"/>
                </a:solidFill>
                <a:hlinkClick r:id="rId3"/>
              </a:rPr>
              <a:t>http://solidity.readthedocs.io/en/v0.4.21/installing-solidity.html</a:t>
            </a:r>
            <a:r>
              <a:rPr lang="en" sz="1800"/>
              <a:t>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Usage :  solc [option] [input files]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Ex. solc --bin test.sol</a:t>
            </a:r>
            <a:endParaRPr sz="1800"/>
          </a:p>
        </p:txBody>
      </p:sp>
      <p:pic>
        <p:nvPicPr>
          <p:cNvPr id="217" name="Shape 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275" y="4039225"/>
            <a:ext cx="1006933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297500" y="393750"/>
            <a:ext cx="773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Wallets &amp; Remix</a:t>
            </a:r>
            <a:endParaRPr/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1362900" y="1278225"/>
            <a:ext cx="7596900" cy="3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Wallets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Metamask - Extension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Mist - Desktop Wallet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MyEthereumWallet  - Web based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Remix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 </a:t>
            </a:r>
            <a:endParaRPr b="1" sz="1800"/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75" y="4039225"/>
            <a:ext cx="1006933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1297500" y="393750"/>
            <a:ext cx="773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DApp - </a:t>
            </a:r>
            <a:r>
              <a:rPr lang="en"/>
              <a:t>Decentralized</a:t>
            </a:r>
            <a:r>
              <a:rPr lang="en"/>
              <a:t> applications</a:t>
            </a:r>
            <a:endParaRPr/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1362900" y="1278225"/>
            <a:ext cx="7596900" cy="3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900" y="1278225"/>
            <a:ext cx="7596901" cy="37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275" y="4039225"/>
            <a:ext cx="1006933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1297500" y="393750"/>
            <a:ext cx="773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1362900" y="1278225"/>
            <a:ext cx="7596900" cy="3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Ethereum White Paper</a:t>
            </a:r>
            <a:endParaRPr b="1"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Ethereum yellow paper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Centralize, Decentralize, Distributed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EVM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7"/>
              </a:rPr>
              <a:t>Ethereum architecture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8"/>
              </a:rPr>
              <a:t>How to use Metamask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9"/>
              </a:rPr>
              <a:t>Mist Wallet Demo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10"/>
              </a:rPr>
              <a:t>Remix</a:t>
            </a:r>
            <a:endParaRPr sz="1400"/>
          </a:p>
        </p:txBody>
      </p:sp>
      <p:pic>
        <p:nvPicPr>
          <p:cNvPr id="239" name="Shape 2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57275" y="4039225"/>
            <a:ext cx="1006933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73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: Bitcoin and existing concept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155350"/>
            <a:ext cx="7736100" cy="3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Bitcoin  -  A state transition system</a:t>
            </a:r>
            <a:endParaRPr sz="1800"/>
          </a:p>
          <a:p>
            <a:pPr indent="457200" lvl="0" marL="182880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APPLY(S, Tx) -&gt; S’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 (State)  : UTXO i.e unspent transaction o/p =&gt; [value, address]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Tx (Transaction) :  </a:t>
            </a:r>
            <a:r>
              <a:rPr lang="en" sz="1800"/>
              <a:t>One or more i/p (each,reference to existing UTXO and signature) 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S’ (New State) : state with all i/p UTXO removed and new o/p UTXO added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75" y="4039225"/>
            <a:ext cx="1006933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297500" y="393750"/>
            <a:ext cx="773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Centralize to Decentralize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297500" y="1155350"/>
            <a:ext cx="7736100" cy="3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State Transition System + </a:t>
            </a:r>
            <a:r>
              <a:rPr b="1" lang="en" sz="1800"/>
              <a:t>Consensys System</a:t>
            </a:r>
            <a:endParaRPr b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Consensus required, in order to ensure everyone in the network </a:t>
            </a:r>
            <a:r>
              <a:rPr b="1" lang="en" sz="1800"/>
              <a:t>agrees</a:t>
            </a:r>
            <a:r>
              <a:rPr lang="en" sz="1800"/>
              <a:t> on order of transaction.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 single entity can take decision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Network has to come to an agreement 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75" y="4039225"/>
            <a:ext cx="1006933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297500" y="393750"/>
            <a:ext cx="773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Tree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297500" y="1155350"/>
            <a:ext cx="4557000" cy="3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Block is stored in multilevel DS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Hash of block is the hash of</a:t>
            </a:r>
            <a:r>
              <a:rPr b="1" i="1" lang="en" sz="1800"/>
              <a:t> block header</a:t>
            </a:r>
            <a:r>
              <a:rPr lang="en" sz="1800"/>
              <a:t> (</a:t>
            </a:r>
            <a:r>
              <a:rPr i="1" lang="en" sz="1800"/>
              <a:t>previous hash + nounce + timestamp + </a:t>
            </a:r>
            <a:r>
              <a:rPr b="1" i="1" lang="en" sz="1800"/>
              <a:t>Root hash</a:t>
            </a:r>
            <a:r>
              <a:rPr lang="en" sz="1800"/>
              <a:t>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Merkle Tree </a:t>
            </a:r>
            <a:r>
              <a:rPr lang="en" sz="1800"/>
              <a:t> is a type of binary tree in which each leaf node is the hash the data and each non-leaf is hash of its children and which ultimately results to a single parent  node called Root hash.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Helpful because it allows miners to verify Tx without downloading whole blockchain.</a:t>
            </a:r>
            <a:endParaRPr sz="1800"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4000" y="1184350"/>
            <a:ext cx="3069600" cy="38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275" y="4039225"/>
            <a:ext cx="1006933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297500" y="393750"/>
            <a:ext cx="773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Ethereum</a:t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297500" y="1155350"/>
            <a:ext cx="7736100" cy="3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Distributed - </a:t>
            </a:r>
            <a:r>
              <a:rPr lang="en" sz="1800"/>
              <a:t>Decentralized</a:t>
            </a:r>
            <a:r>
              <a:rPr lang="en" sz="1800"/>
              <a:t> permission less public blockchain.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Platform to build Dapps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Blockchain with Turing Complete language</a:t>
            </a:r>
            <a:endParaRPr sz="1800"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75" y="4039225"/>
            <a:ext cx="1006933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297500" y="393750"/>
            <a:ext cx="773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Vs Ethereum</a:t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1297500" y="1155350"/>
            <a:ext cx="3869700" cy="3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Distributed data storage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Non turing complete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Blocktime of 10 mins	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Block rewards decreases every 4 years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Tracking </a:t>
            </a:r>
            <a:r>
              <a:rPr lang="en" sz="1800"/>
              <a:t>ownership</a:t>
            </a:r>
            <a:r>
              <a:rPr lang="en" sz="1800"/>
              <a:t> of digital currency.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Tx. fee based on size </a:t>
            </a:r>
            <a:endParaRPr sz="1800"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5274300" y="1155350"/>
            <a:ext cx="3869700" cy="3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Distributed data storage + Computation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Turing complete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Blocktime 14-15 sec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Same block rewards every year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Focused on running prog. Code on of any Dapp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Tx. fee based on contract code complexity</a:t>
            </a:r>
            <a:endParaRPr sz="1800"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75" y="4039225"/>
            <a:ext cx="1006933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297500" y="393750"/>
            <a:ext cx="773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Accounts in Ethereum</a:t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5161050" y="3223575"/>
            <a:ext cx="3798600" cy="17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CA</a:t>
            </a:r>
            <a:endParaRPr b="1"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Contract account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Controlled by code</a:t>
            </a:r>
            <a:endParaRPr b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Have both balance and storage for code</a:t>
            </a:r>
            <a:endParaRPr sz="1800"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1414350" y="3223575"/>
            <a:ext cx="3798600" cy="17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EOA </a:t>
            </a:r>
            <a:endParaRPr b="1"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Externally owned account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Controlled by private key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 Have balance</a:t>
            </a:r>
            <a:endParaRPr sz="1800"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362900" y="1278225"/>
            <a:ext cx="7596900" cy="17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What are accounts why they needed?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To maintain state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20 bytes</a:t>
            </a:r>
            <a:endParaRPr sz="14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Types of accounts?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EOA and CA</a:t>
            </a:r>
            <a:endParaRPr sz="14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Why there are two types ? why not only EOA</a:t>
            </a:r>
            <a:endParaRPr sz="1800"/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75" y="4039225"/>
            <a:ext cx="1006933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297500" y="393750"/>
            <a:ext cx="773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 and Gas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362900" y="1278225"/>
            <a:ext cx="7596900" cy="3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Ether :  </a:t>
            </a:r>
            <a:r>
              <a:rPr lang="en" sz="1800"/>
              <a:t>Digital currency in Ethereum network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Wei :</a:t>
            </a:r>
            <a:endParaRPr b="1"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 </a:t>
            </a:r>
            <a:r>
              <a:rPr lang="en" sz="1800"/>
              <a:t>Smallest using of ether.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1 ether = 10^18 Wei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Gas :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Cost of network resource / utilization.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Every operation (OPCODE) is associated with a number called Gas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Principle behind Gas is to have stable value for how much a transaction.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 </a:t>
            </a:r>
            <a:endParaRPr b="1" sz="1800"/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75" y="4039225"/>
            <a:ext cx="1006933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297500" y="393750"/>
            <a:ext cx="773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Gas - Why? </a:t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1362900" y="1278225"/>
            <a:ext cx="7596900" cy="3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Look at this </a:t>
            </a:r>
            <a:r>
              <a:rPr lang="en" sz="1800"/>
              <a:t>piece</a:t>
            </a:r>
            <a:r>
              <a:rPr lang="en" sz="1800"/>
              <a:t> of code: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If i=0 then it will execute for 1000 times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It has to be executed in all the miners machines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They will spend their </a:t>
            </a:r>
            <a:r>
              <a:rPr b="1" lang="en" sz="1800"/>
              <a:t>resource and time</a:t>
            </a:r>
            <a:endParaRPr b="1"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Hence Gas, execution cost paid by caller to miner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Why in Gas not in Ether?</a:t>
            </a:r>
            <a:endParaRPr b="1"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 </a:t>
            </a:r>
            <a:endParaRPr b="1" sz="1800"/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7750" y="1382613"/>
            <a:ext cx="190500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275" y="4039225"/>
            <a:ext cx="1006933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