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ethdocs.org/" TargetMode="External"/><Relationship Id="rId4" Type="http://schemas.openxmlformats.org/officeDocument/2006/relationships/hyperlink" Target="https://github.com/ethereum/wiki/wiki/Useful-%C3%90app-Patterns" TargetMode="External"/><Relationship Id="rId5" Type="http://schemas.openxmlformats.org/officeDocument/2006/relationships/hyperlink" Target="http://solidity.readthedocs.io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development using Solidity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275" y="41865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</a:t>
            </a:r>
            <a:r>
              <a:rPr lang="en"/>
              <a:t>Data Types - Mapping, Enum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Mapping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Similar to  hashtable or dictionary object   : key-value pair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Allowed as </a:t>
            </a:r>
            <a:r>
              <a:rPr b="1" lang="en" sz="1800"/>
              <a:t>storage</a:t>
            </a:r>
            <a:r>
              <a:rPr lang="en" sz="1800"/>
              <a:t> or </a:t>
            </a:r>
            <a:r>
              <a:rPr b="1" lang="en" sz="1800"/>
              <a:t>state</a:t>
            </a:r>
            <a:r>
              <a:rPr lang="en" sz="1800"/>
              <a:t> variable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E.x. </a:t>
            </a:r>
            <a:r>
              <a:rPr i="1" lang="en" sz="1800"/>
              <a:t>mapping(address =&gt; uint) balances;  </a:t>
            </a:r>
            <a:endParaRPr i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iterable : can not loop through 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Enum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defined types with finite set of values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Ex. </a:t>
            </a:r>
            <a:r>
              <a:rPr i="1" lang="en" sz="1800"/>
              <a:t>enum gender {MALE, FEMALE, OTHER}</a:t>
            </a:r>
            <a:endParaRPr i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a part of ABI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Data Types - Struct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297500" y="111980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Struct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User defined types declared with keyword </a:t>
            </a:r>
            <a:r>
              <a:rPr i="1" lang="en" sz="1800"/>
              <a:t>struct.</a:t>
            </a:r>
            <a:endParaRPr i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group several types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not have members of its own types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be contained in array and mapping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part of ABI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856" y="2095500"/>
            <a:ext cx="2197850" cy="13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Implicit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Compiler allows if no data loss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Explicit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Loss of information</a:t>
            </a:r>
            <a:endParaRPr sz="1800"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125" y="1155338"/>
            <a:ext cx="3769800" cy="196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125" y="3377650"/>
            <a:ext cx="3769800" cy="14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226375" y="168575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Location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226375" y="787975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Complex types need memory for storage of data. Depending upon their context, EVM logically divides the memory into 3  regions: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Persistence/ Permanent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Read and Write operations are costly.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State variables, Local variables by default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Memory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Non persistence / Temporary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Cheap as compared to Storage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Function args and return params by default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Calldata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</a:t>
            </a:r>
            <a:r>
              <a:rPr lang="en" sz="1200"/>
              <a:t>on persistence / Temporary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Non Modifiable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Used in function calls</a:t>
            </a:r>
            <a:endParaRPr sz="1200"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50" y="1229025"/>
            <a:ext cx="4370000" cy="37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238250" y="144875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238250" y="728700"/>
            <a:ext cx="7736100" cy="43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Private</a:t>
            </a:r>
            <a:r>
              <a:rPr lang="en" sz="1400"/>
              <a:t>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Visible in the contract its defined, not even from derived contract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Public</a:t>
            </a:r>
            <a:r>
              <a:rPr lang="en" sz="1400"/>
              <a:t>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Visible from within and outside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By default functions are public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 public state variables, compiler automatically creates Getter method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Internal</a:t>
            </a:r>
            <a:r>
              <a:rPr lang="en" sz="1400"/>
              <a:t> 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Accessed from within the contract and contract deriving from it.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State variables are internal by default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External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Called from other contract (using its address) or by itself by message call</a:t>
            </a:r>
            <a:endParaRPr sz="1400"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r>
              <a:rPr lang="en"/>
              <a:t>Modifiers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297500" y="1213650"/>
            <a:ext cx="3929100" cy="381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Re-executable piece of code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Helps to change behaviour of a function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Check certain conditions before even executing the function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Hence can reject the function call.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have arguments just like methods have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 sz="1800"/>
              <a:t>Payable, view, pure </a:t>
            </a:r>
            <a:r>
              <a:rPr b="1" i="1" lang="en"/>
              <a:t> </a:t>
            </a:r>
            <a:r>
              <a:rPr lang="en" sz="1800"/>
              <a:t> are inbuilt modifier</a:t>
            </a:r>
            <a:endParaRPr sz="18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600" y="1213650"/>
            <a:ext cx="3765000" cy="38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297500" y="1155350"/>
            <a:ext cx="44622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Used to capture log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Implemented using </a:t>
            </a:r>
            <a:r>
              <a:rPr b="1" i="1" lang="en" sz="1800"/>
              <a:t>event</a:t>
            </a:r>
            <a:r>
              <a:rPr lang="en" sz="1800"/>
              <a:t> keyword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Event can be emitted by smart contract using </a:t>
            </a:r>
            <a:r>
              <a:rPr b="1" i="1" lang="en" sz="1800"/>
              <a:t>emit</a:t>
            </a:r>
            <a:r>
              <a:rPr lang="en" sz="1800"/>
              <a:t> keyword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Once the </a:t>
            </a:r>
            <a:r>
              <a:rPr lang="en" sz="1800"/>
              <a:t>transaction</a:t>
            </a:r>
            <a:r>
              <a:rPr lang="en" sz="1800"/>
              <a:t> mined, logs in all nodes gets updated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Dapps can watch these events</a:t>
            </a:r>
            <a:endParaRPr sz="1800"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100" y="1213650"/>
            <a:ext cx="3019000" cy="32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: View, Pure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View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Allowed to read the storage variables.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not change the state of contract.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Pure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not even read storage variables.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not change the state of </a:t>
            </a:r>
            <a:r>
              <a:rPr lang="en" sz="1800"/>
              <a:t>contract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: Fallback, Payable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“Well, try to learn yourself?”</a:t>
            </a:r>
            <a:endParaRPr b="1" sz="1800"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try-catch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revert()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Throws an exception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Refunds the unused gas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Abort execution and revert state changes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require(condition)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condition is not met, then throw exception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Unused gas returned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assert(condition)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condition is not met, then throw exception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 gas consumed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Runtime exceptions, like divide by 0</a:t>
            </a:r>
            <a:endParaRPr sz="1800"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smart contracts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Act as normal contract but fully digitise.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Collection of code that resides on an address (CA)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Properties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Self </a:t>
            </a:r>
            <a:r>
              <a:rPr lang="en" sz="1800"/>
              <a:t>verifying</a:t>
            </a:r>
            <a:r>
              <a:rPr lang="en" sz="1800"/>
              <a:t>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Self executing : Remove third party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Written in HLL and compiled into bytecode.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Resides on blockchain in bytecode format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0" y="4008750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Interface,  Library, </a:t>
            </a:r>
            <a:r>
              <a:rPr lang="en"/>
              <a:t>Inheritance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Interface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Function can’t have implementation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Can’t  have constructor, </a:t>
            </a:r>
            <a:r>
              <a:rPr lang="en" sz="1800"/>
              <a:t>variable</a:t>
            </a:r>
            <a:r>
              <a:rPr lang="en" sz="1800"/>
              <a:t>, struct, enum, can’t inherit interface or contract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Inherited class must implement all methods of interface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Starts with </a:t>
            </a:r>
            <a:r>
              <a:rPr b="1" i="1" lang="en" sz="1800"/>
              <a:t>interface</a:t>
            </a:r>
            <a:r>
              <a:rPr lang="en" sz="1800"/>
              <a:t> keyword.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Library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Similar to contract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Starts with </a:t>
            </a:r>
            <a:r>
              <a:rPr b="1" i="1" lang="en" sz="1800"/>
              <a:t>library</a:t>
            </a:r>
            <a:r>
              <a:rPr lang="en" sz="1800"/>
              <a:t> keyword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write all structs, enums and use it anywhere in the project.</a:t>
            </a:r>
            <a:endParaRPr sz="1800"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297500" y="1567550"/>
            <a:ext cx="77571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http://www.ethdocs.org/</a:t>
            </a:r>
            <a:r>
              <a:rPr lang="en" sz="1800"/>
              <a:t>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4"/>
              </a:rPr>
              <a:t>https://github.com/ethereum/wiki/wiki/Useful-%C3%90app-Patterns</a:t>
            </a:r>
            <a:r>
              <a:rPr lang="en" sz="1800"/>
              <a:t>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http://solidity.readthedocs.io</a:t>
            </a:r>
            <a:r>
              <a:rPr lang="en" sz="1800"/>
              <a:t>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HLL to write smart contracts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Solidity : similar to javascript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Serpent : similar to Python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Lisp Like Language (LLL) : similar to Assembly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75" y="41916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works?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sz="18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425" y="1795475"/>
            <a:ext cx="7347850" cy="23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57400" y="2237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Solidity - v0.4.24</a:t>
            </a:r>
            <a:endParaRPr b="1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r>
              <a:rPr lang="en"/>
              <a:t> - Integer, Bool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983675"/>
            <a:ext cx="7736100" cy="4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Value types : Passed by value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/>
              <a:t>Boolean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Operators : </a:t>
            </a:r>
            <a:r>
              <a:rPr b="1" lang="en" sz="1800"/>
              <a:t>!, ||, &amp;&amp;, ==, !=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/>
              <a:t> Default  : </a:t>
            </a:r>
            <a:r>
              <a:rPr b="1" lang="en" sz="1800"/>
              <a:t>false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Integer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</a:t>
            </a:r>
            <a:r>
              <a:rPr lang="en" sz="1800"/>
              <a:t>nt / uint : signed or unsigned of various types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Operators: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Comparison : </a:t>
            </a:r>
            <a:r>
              <a:rPr b="1" lang="en" sz="1800"/>
              <a:t>&gt;,&gt;=,&lt;,&lt;=,==,!= </a:t>
            </a:r>
            <a:endParaRPr b="1"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Bitwise : </a:t>
            </a:r>
            <a:r>
              <a:rPr b="1" lang="en" sz="1800"/>
              <a:t>&amp;, |, ^,~ </a:t>
            </a:r>
            <a:endParaRPr b="1"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Arithmetic : </a:t>
            </a:r>
            <a:r>
              <a:rPr b="1" lang="en" sz="1800"/>
              <a:t>+, *, %, /, - , **</a:t>
            </a:r>
            <a:r>
              <a:rPr lang="en" sz="1800"/>
              <a:t> , &lt;&lt;, &gt;&gt;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Default </a:t>
            </a:r>
            <a:r>
              <a:rPr b="1" lang="en" sz="1800"/>
              <a:t>0</a:t>
            </a:r>
            <a:endParaRPr b="1"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Data Types  - Address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279950"/>
            <a:ext cx="7736100" cy="3752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address</a:t>
            </a:r>
            <a:endParaRPr b="1" sz="1800"/>
          </a:p>
          <a:p>
            <a: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Holds 20 byte value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Initialize by 0x0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Members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Balance : query balance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Transfer</a:t>
            </a:r>
            <a:r>
              <a:rPr lang="en" sz="1800"/>
              <a:t>  :  send ether, throws on failure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Send : send ether, return false on failure ; DANGER</a:t>
            </a:r>
            <a:endParaRPr sz="180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Data Types</a:t>
            </a:r>
            <a:r>
              <a:rPr lang="en"/>
              <a:t> - Arrays 1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1553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Array</a:t>
            </a:r>
            <a:endParaRPr b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Fixed-sized arrays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Created by </a:t>
            </a:r>
            <a:r>
              <a:rPr lang="en" sz="1800"/>
              <a:t>specifying</a:t>
            </a:r>
            <a:r>
              <a:rPr lang="en" sz="1800"/>
              <a:t> the type and size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Ex. bool [10] array, int8[10] array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Dynamic-sized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Created by specifying the type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Ex. int8[] arrayInt, bool[] arrayBool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new</a:t>
            </a:r>
            <a:r>
              <a:rPr lang="en" sz="1800"/>
              <a:t> operator for allocating memory. Ex. arrayInt = new int8[](10);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73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Data Types - Arrays 2 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14550" y="989450"/>
            <a:ext cx="7736100" cy="3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Special Array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Byte &amp; Bytes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byte[15] data : static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</a:t>
            </a:r>
            <a:r>
              <a:rPr lang="en" sz="1800"/>
              <a:t>yte [] data : dynamic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</a:t>
            </a:r>
            <a:r>
              <a:rPr lang="en" sz="1800"/>
              <a:t>ytes1 data = byte [1] data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</a:t>
            </a:r>
            <a:r>
              <a:rPr lang="en" sz="1800"/>
              <a:t>ytes32 </a:t>
            </a:r>
            <a:r>
              <a:rPr lang="en" sz="1400"/>
              <a:t>//32 byte array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bytes1, bytes2, ….. bytes32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String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a basic type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Dynamically sized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Fixed length not supported, like string[7] //error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Member </a:t>
            </a:r>
            <a:r>
              <a:rPr i="1" lang="en" sz="1800"/>
              <a:t>.length </a:t>
            </a:r>
            <a:r>
              <a:rPr lang="en" sz="1800"/>
              <a:t> is not present as well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4039225"/>
            <a:ext cx="1006933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