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20"/>
  </p:notesMasterIdLst>
  <p:sldIdLst>
    <p:sldId id="257" r:id="rId2"/>
    <p:sldId id="277" r:id="rId3"/>
    <p:sldId id="258" r:id="rId4"/>
    <p:sldId id="260" r:id="rId5"/>
    <p:sldId id="261" r:id="rId6"/>
    <p:sldId id="259" r:id="rId7"/>
    <p:sldId id="292" r:id="rId8"/>
    <p:sldId id="264" r:id="rId9"/>
    <p:sldId id="266" r:id="rId10"/>
    <p:sldId id="280" r:id="rId11"/>
    <p:sldId id="293" r:id="rId12"/>
    <p:sldId id="275" r:id="rId13"/>
    <p:sldId id="289" r:id="rId14"/>
    <p:sldId id="288" r:id="rId15"/>
    <p:sldId id="295" r:id="rId16"/>
    <p:sldId id="283" r:id="rId17"/>
    <p:sldId id="274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5306E-78D3-4C53-BA2C-0CC780442ABA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4AD0-1DCC-48F8-AFE2-920A48E8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Ctrl-1</a:t>
            </a:r>
            <a:r>
              <a:rPr lang="en-US" baseline="0" dirty="0"/>
              <a:t> for zooming on my laptop with </a:t>
            </a:r>
            <a:r>
              <a:rPr lang="en-US" baseline="0" dirty="0" err="1"/>
              <a:t>Zoomit</a:t>
            </a:r>
            <a:r>
              <a:rPr lang="en-US" baseline="0" dirty="0"/>
              <a:t>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44AD0-1DCC-48F8-AFE2-920A48E82D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14165D-C3E0-4A62-BE7A-A6051D6A560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D0F7EE-3F96-422A-84C3-5D2A52DE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NjTTy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Physics 218 </a:t>
            </a:r>
            <a:br>
              <a:rPr lang="en-US" dirty="0"/>
            </a:br>
            <a:r>
              <a:rPr lang="en-US" sz="4800" dirty="0"/>
              <a:t>Instructor:  Jaylene Naylor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400800" cy="2514600"/>
          </a:xfrm>
        </p:spPr>
        <p:txBody>
          <a:bodyPr>
            <a:normAutofit/>
          </a:bodyPr>
          <a:lstStyle/>
          <a:p>
            <a:r>
              <a:rPr lang="en-US" dirty="0"/>
              <a:t>Welcome Back!</a:t>
            </a:r>
          </a:p>
          <a:p>
            <a:r>
              <a:rPr lang="en-US" sz="4200" dirty="0">
                <a:solidFill>
                  <a:schemeClr val="tx1"/>
                </a:solidFill>
              </a:rPr>
              <a:t>LOG INTO MOODLE</a:t>
            </a:r>
          </a:p>
          <a:p>
            <a:r>
              <a:rPr lang="en-US" sz="4200" dirty="0">
                <a:solidFill>
                  <a:schemeClr val="tx1"/>
                </a:solidFill>
              </a:rPr>
              <a:t>2 PEOPLE TO A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6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30175"/>
            <a:ext cx="6434137" cy="56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2575"/>
            <a:ext cx="6434137" cy="56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30175"/>
            <a:ext cx="6434137" cy="56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66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possible methods for data and 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3200" dirty="0"/>
              <a:t>All data and error analysis done in Excel, then enter arrays into Python code for plotting as we did last semester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3200" dirty="0"/>
              <a:t>All data is entered in Python code as arrays.  Data and error analysis is done using array operations and functions.  (for a couple of our labs, this is somewhat complicated)</a:t>
            </a:r>
          </a:p>
        </p:txBody>
      </p:sp>
    </p:spTree>
    <p:extLst>
      <p:ext uri="{BB962C8B-B14F-4D97-AF65-F5344CB8AC3E}">
        <p14:creationId xmlns:p14="http://schemas.microsoft.com/office/powerpoint/2010/main" val="44873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for all your data analysis!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Python for all your analysis using arrays!</a:t>
            </a:r>
          </a:p>
          <a:p>
            <a:r>
              <a:rPr lang="en-US" dirty="0"/>
              <a:t>FUNCTIONS!</a:t>
            </a:r>
          </a:p>
          <a:p>
            <a:r>
              <a:rPr lang="en-US" dirty="0"/>
              <a:t>Vectorization – can do operations on arrays all at once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Benefits – can use markup to create a document.  Can write in </a:t>
            </a:r>
            <a:r>
              <a:rPr lang="en-US" dirty="0" err="1"/>
              <a:t>LaTeX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/>
              </a:rPr>
              <a:t>EXAMPLE of what you can do with a notebook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fact, writing your lab report in </a:t>
            </a:r>
            <a:r>
              <a:rPr lang="en-US" dirty="0" err="1"/>
              <a:t>jupyter</a:t>
            </a:r>
            <a:r>
              <a:rPr lang="en-US" dirty="0"/>
              <a:t> notebook is totally acceptable to me.</a:t>
            </a:r>
          </a:p>
        </p:txBody>
      </p:sp>
    </p:spTree>
    <p:extLst>
      <p:ext uri="{BB962C8B-B14F-4D97-AF65-F5344CB8AC3E}">
        <p14:creationId xmlns:p14="http://schemas.microsoft.com/office/powerpoint/2010/main" val="2731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other new stuff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  So we don’t have to rewrite code over and over!</a:t>
            </a:r>
          </a:p>
          <a:p>
            <a:endParaRPr lang="en-US" dirty="0"/>
          </a:p>
          <a:p>
            <a:r>
              <a:rPr lang="en-US" dirty="0"/>
              <a:t>Open up Anaconda and create a new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Look at Markup and </a:t>
            </a:r>
            <a:r>
              <a:rPr lang="en-US" dirty="0" err="1"/>
              <a:t>LaTeX</a:t>
            </a:r>
            <a:r>
              <a:rPr lang="en-US" dirty="0"/>
              <a:t>. </a:t>
            </a:r>
          </a:p>
          <a:p>
            <a:r>
              <a:rPr lang="en-US" dirty="0"/>
              <a:t>Make sure to execute all cells.</a:t>
            </a:r>
          </a:p>
          <a:p>
            <a:r>
              <a:rPr lang="en-US" dirty="0"/>
              <a:t>Functions, vectorization examples – do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turn in your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and create an 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account through email they sent you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public repository.  Check ”initialize with readme”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your file.  Commit changes.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file and make sure it displays the plot.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URL in address bar for the code file.  Paste it into Moodle quiz.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1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0ED2-145E-634A-8F1D-F8E9E352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20E7-9A9B-CD48-9505-6A74179E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functions practice code file we just did together</a:t>
            </a:r>
          </a:p>
        </p:txBody>
      </p:sp>
    </p:spTree>
    <p:extLst>
      <p:ext uri="{BB962C8B-B14F-4D97-AF65-F5344CB8AC3E}">
        <p14:creationId xmlns:p14="http://schemas.microsoft.com/office/powerpoint/2010/main" val="133940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you know how to use error analysis rules</a:t>
            </a:r>
          </a:p>
          <a:p>
            <a:r>
              <a:rPr lang="en-US" dirty="0"/>
              <a:t>Precision and Accuracy</a:t>
            </a:r>
          </a:p>
          <a:p>
            <a:r>
              <a:rPr lang="en-US" dirty="0"/>
              <a:t>Understand how functions are used in Python</a:t>
            </a:r>
          </a:p>
          <a:p>
            <a:r>
              <a:rPr lang="en-US" dirty="0"/>
              <a:t>Turn in link to your </a:t>
            </a:r>
            <a:r>
              <a:rPr lang="en-US" dirty="0" err="1"/>
              <a:t>github</a:t>
            </a:r>
            <a:r>
              <a:rPr lang="en-US" dirty="0"/>
              <a:t> code from today’s lab on Moodle before the end of the </a:t>
            </a:r>
            <a:r>
              <a:rPr lang="en-US"/>
              <a:t>in class quiz.</a:t>
            </a:r>
            <a:endParaRPr lang="en-US" dirty="0"/>
          </a:p>
          <a:p>
            <a:r>
              <a:rPr lang="en-US" dirty="0"/>
              <a:t>Prelab Quiz for Standing Waves opens Friday 8am.  Closes night before your lab at 11:59pm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1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 in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reminders to take your prelab quizzes!</a:t>
            </a:r>
          </a:p>
          <a:p>
            <a:r>
              <a:rPr lang="en-US" dirty="0"/>
              <a:t>Come to lab every time!</a:t>
            </a:r>
          </a:p>
          <a:p>
            <a:r>
              <a:rPr lang="en-US" dirty="0"/>
              <a:t>Check your email frequently</a:t>
            </a:r>
          </a:p>
          <a:p>
            <a:r>
              <a:rPr lang="en-US" dirty="0"/>
              <a:t>Check Moodle frequently</a:t>
            </a:r>
          </a:p>
          <a:p>
            <a:r>
              <a:rPr lang="en-US" dirty="0"/>
              <a:t>Read through whole lab (and complete the derivations) before taking prelab quiz</a:t>
            </a:r>
          </a:p>
          <a:p>
            <a:r>
              <a:rPr lang="en-US" dirty="0"/>
              <a:t>Even if it’s a quiz week, make sure you have ALL of your data analysis done before attempting quiz.</a:t>
            </a:r>
          </a:p>
          <a:p>
            <a:r>
              <a:rPr lang="en-US" dirty="0"/>
              <a:t>ASK QUESTIONS, come see me or email me!!!!  </a:t>
            </a:r>
          </a:p>
          <a:p>
            <a:r>
              <a:rPr lang="en-US" dirty="0"/>
              <a:t>Turn in drafts of lab reports if you want help</a:t>
            </a:r>
          </a:p>
        </p:txBody>
      </p:sp>
    </p:spTree>
    <p:extLst>
      <p:ext uri="{BB962C8B-B14F-4D97-AF65-F5344CB8AC3E}">
        <p14:creationId xmlns:p14="http://schemas.microsoft.com/office/powerpoint/2010/main" val="157519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More Python Lab and Quiz Prep doc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</a:t>
            </a:r>
            <a:r>
              <a:rPr lang="en-US"/>
              <a:t>to take pre-lab </a:t>
            </a:r>
            <a:r>
              <a:rPr lang="en-US" dirty="0"/>
              <a:t>quiz for next week!</a:t>
            </a:r>
          </a:p>
        </p:txBody>
      </p:sp>
    </p:spTree>
    <p:extLst>
      <p:ext uri="{BB962C8B-B14F-4D97-AF65-F5344CB8AC3E}">
        <p14:creationId xmlns:p14="http://schemas.microsoft.com/office/powerpoint/2010/main" val="1236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r>
              <a:rPr lang="en-US" dirty="0"/>
              <a:t>Lab open hours</a:t>
            </a:r>
          </a:p>
          <a:p>
            <a:r>
              <a:rPr lang="en-US" dirty="0"/>
              <a:t>Office hours – M 2-3, W 11-12.  Happy to meet with you other times!</a:t>
            </a:r>
          </a:p>
          <a:p>
            <a:r>
              <a:rPr lang="en-US" dirty="0"/>
              <a:t>Syllabus overview</a:t>
            </a:r>
          </a:p>
          <a:p>
            <a:r>
              <a:rPr lang="en-US" dirty="0"/>
              <a:t>Equation writing options, Word, </a:t>
            </a:r>
            <a:r>
              <a:rPr lang="en-US" dirty="0" err="1"/>
              <a:t>LaTeX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Review of plotting code – linear least squares fitting</a:t>
            </a:r>
          </a:p>
          <a:p>
            <a:pPr lvl="1"/>
            <a:r>
              <a:rPr lang="en-US" dirty="0"/>
              <a:t>Functions, vectorization, using </a:t>
            </a:r>
            <a:r>
              <a:rPr lang="en-US" dirty="0" err="1"/>
              <a:t>github</a:t>
            </a:r>
            <a:r>
              <a:rPr lang="en-US" dirty="0"/>
              <a:t> to share and save your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Syllabus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Syllabus – SCHEDULE w/ exams</a:t>
            </a:r>
          </a:p>
          <a:p>
            <a:pPr lvl="1"/>
            <a:r>
              <a:rPr lang="en-US" dirty="0"/>
              <a:t>You MUST do your OWN WRITE-UP!</a:t>
            </a:r>
          </a:p>
          <a:p>
            <a:pPr lvl="1"/>
            <a:r>
              <a:rPr lang="en-US" dirty="0"/>
              <a:t>Lab and </a:t>
            </a:r>
            <a:r>
              <a:rPr lang="en-US" dirty="0" err="1"/>
              <a:t>Prelab</a:t>
            </a:r>
            <a:r>
              <a:rPr lang="en-US" dirty="0"/>
              <a:t> quizzes MUST be done on your own, but you may use notes/lab notebook</a:t>
            </a:r>
          </a:p>
          <a:p>
            <a:pPr lvl="1"/>
            <a:r>
              <a:rPr lang="en-US" dirty="0"/>
              <a:t>2 full write-ups, 10 in class quizzes, 11 prelab quizzes</a:t>
            </a:r>
          </a:p>
          <a:p>
            <a:pPr lvl="1"/>
            <a:r>
              <a:rPr lang="en-US" dirty="0"/>
              <a:t>We will drop the lowest score of the 10 quizzes and the lowest prelab score.  NEITHER of the scores from the 2 full write-ups will be dropped.  If you miss one of them, you will need to work with me to select another lab for which to do a full write-up </a:t>
            </a:r>
          </a:p>
          <a:p>
            <a:pPr lvl="1"/>
            <a:r>
              <a:rPr lang="en-US" dirty="0"/>
              <a:t>Prelab quizzes open Friday 8am and close 11:59pm the day before your lab section</a:t>
            </a:r>
          </a:p>
          <a:p>
            <a:pPr lvl="1"/>
            <a:r>
              <a:rPr lang="en-US" dirty="0"/>
              <a:t>Lab reports due at the beginning of the following lab meeting.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write-ups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write-up guidelines and sample writeup doc on Moodle</a:t>
            </a:r>
          </a:p>
          <a:p>
            <a:r>
              <a:rPr lang="en-US" dirty="0"/>
              <a:t>Pick up your write-ups from last semester</a:t>
            </a:r>
          </a:p>
          <a:p>
            <a:r>
              <a:rPr lang="en-US" dirty="0"/>
              <a:t>Grading rubric</a:t>
            </a:r>
          </a:p>
        </p:txBody>
      </p:sp>
    </p:spTree>
    <p:extLst>
      <p:ext uri="{BB962C8B-B14F-4D97-AF65-F5344CB8AC3E}">
        <p14:creationId xmlns:p14="http://schemas.microsoft.com/office/powerpoint/2010/main" val="130209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342718"/>
              </p:ext>
            </p:extLst>
          </p:nvPr>
        </p:nvGraphicFramePr>
        <p:xfrm>
          <a:off x="1600200" y="381000"/>
          <a:ext cx="5486400" cy="609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5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SECTION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POINTS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Title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Title, Date, Name, Partner Names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5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Abstract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What, why, how, summary of results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Introduction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Theoretical equations for two objects for Method 1 (5)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Derivation of τ = </a:t>
                      </a:r>
                      <a:r>
                        <a:rPr lang="en-US" sz="900" dirty="0" err="1">
                          <a:effectLst/>
                        </a:rPr>
                        <a:t>rm</a:t>
                      </a:r>
                      <a:r>
                        <a:rPr lang="en-US" sz="900" dirty="0">
                          <a:effectLst/>
                        </a:rPr>
                        <a:t>(g-a) including τ = Iα.  Define variables and discuss in between steps (10)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7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Data and Analysis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Method 1:  M, δM, R, δR, L, δL and why for errors (6 for errors)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    I, δI with equations for each config (8)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Method 2:  Raw data table for each disk config (4)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    r, δr, m, δm with reasons (4)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    τ, δτ, α, δα with equations (10)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Discuss how to get I out of graph (3)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Missing units (5 points, not included in total)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Graphs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graphs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Title (2), Axes Labels and units (4), proper units on slope, intercept and errors(2), comment on goodness of fit (2)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4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Conclusions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Restate results and compare to theoretical (10)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If results do not agree (likely, for this lab), comment on the greatest fractional uncertainty and that the error is likely systematic (10)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528" marR="5052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51113" y="1663313"/>
            <a:ext cx="2247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MS Mincho" pitchFamily="49" charset="-128"/>
                <a:cs typeface="Times New Roman" pitchFamily="18" charset="0"/>
              </a:rPr>
              <a:t>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2336" lvl="1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Error Document</a:t>
            </a:r>
          </a:p>
          <a:p>
            <a:pPr marL="402336" lvl="1" indent="0">
              <a:buNone/>
            </a:pPr>
            <a:r>
              <a:rPr lang="en-US" dirty="0"/>
              <a:t>Read through again in its entirety.  </a:t>
            </a:r>
          </a:p>
          <a:p>
            <a:pPr marL="402336" lvl="1" indent="0">
              <a:buNone/>
            </a:pPr>
            <a:r>
              <a:rPr lang="en-US" dirty="0"/>
              <a:t>	Quiz will include error propagation, precision </a:t>
            </a:r>
            <a:r>
              <a:rPr lang="en-US" dirty="0" err="1"/>
              <a:t>vs</a:t>
            </a:r>
            <a:r>
              <a:rPr lang="en-US" dirty="0"/>
              <a:t> accuracy,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Random errors – reduce how? Example?</a:t>
            </a:r>
          </a:p>
          <a:p>
            <a:r>
              <a:rPr lang="en-US" dirty="0"/>
              <a:t>Systematic errors – example?</a:t>
            </a:r>
          </a:p>
          <a:p>
            <a:r>
              <a:rPr lang="en-US" dirty="0"/>
              <a:t>Precision – which has higher precision?  Look at </a:t>
            </a:r>
            <a:r>
              <a:rPr lang="en-US" sz="2300" b="1" dirty="0"/>
              <a:t>fractional uncertainties</a:t>
            </a:r>
          </a:p>
          <a:p>
            <a:pPr marL="411480" lvl="1" indent="0">
              <a:buNone/>
            </a:pPr>
            <a:r>
              <a:rPr lang="en-US" dirty="0"/>
              <a:t>Accuracy – which is most accurate compared to g?</a:t>
            </a:r>
          </a:p>
          <a:p>
            <a:pPr lvl="1"/>
            <a:r>
              <a:rPr lang="en-US" dirty="0"/>
              <a:t>9.75 ± 0.01 m/s</a:t>
            </a:r>
            <a:r>
              <a:rPr lang="en-US" baseline="30000" dirty="0"/>
              <a:t>2</a:t>
            </a:r>
            <a:r>
              <a:rPr lang="en-US" dirty="0"/>
              <a:t> 	9.75  ± 0.53 m/s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74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paragraph:  State results with uncertainties as your first sentence!!  Then state whether results agree with accepted value within their uncertainties.</a:t>
            </a:r>
          </a:p>
          <a:p>
            <a:r>
              <a:rPr lang="en-US" dirty="0"/>
              <a:t>IF results do not agree, need to look at WHY.  Run some numbers and see if your thoughts are reasonable.  This will be required for this semester’s lab </a:t>
            </a:r>
            <a:r>
              <a:rPr lang="en-US" dirty="0" err="1"/>
              <a:t>writeups</a:t>
            </a:r>
            <a:endParaRPr lang="en-US" dirty="0"/>
          </a:p>
          <a:p>
            <a:r>
              <a:rPr lang="en-US" dirty="0"/>
              <a:t>Plotting </a:t>
            </a:r>
            <a:r>
              <a:rPr lang="mr-IN" dirty="0"/>
              <a:t>–</a:t>
            </a:r>
            <a:r>
              <a:rPr lang="en-US" dirty="0"/>
              <a:t> which variable goes on the y axis?  Look at largest fractional uncertainty.  WHY?</a:t>
            </a:r>
          </a:p>
        </p:txBody>
      </p:sp>
    </p:spTree>
    <p:extLst>
      <p:ext uri="{BB962C8B-B14F-4D97-AF65-F5344CB8AC3E}">
        <p14:creationId xmlns:p14="http://schemas.microsoft.com/office/powerpoint/2010/main" val="350170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your life with equations easier – 2 options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LaTe</a:t>
            </a:r>
            <a:r>
              <a:rPr lang="el-GR" dirty="0">
                <a:latin typeface="Calibri"/>
                <a:cs typeface="Calibri"/>
              </a:rPr>
              <a:t>χ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What is it? Typesetting system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Resources</a:t>
            </a:r>
          </a:p>
          <a:p>
            <a:pPr lvl="2"/>
            <a:r>
              <a:rPr lang="en-US" dirty="0">
                <a:latin typeface="Calibri"/>
                <a:cs typeface="Calibri"/>
                <a:hlinkClick r:id="rId2"/>
              </a:rPr>
              <a:t>Overleaf</a:t>
            </a:r>
            <a:r>
              <a:rPr lang="en-US" dirty="0">
                <a:latin typeface="Calibri"/>
                <a:cs typeface="Calibri"/>
              </a:rPr>
              <a:t> – has great templates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Dr. </a:t>
            </a:r>
            <a:r>
              <a:rPr lang="en-US" dirty="0" err="1">
                <a:latin typeface="Calibri"/>
                <a:cs typeface="Calibri"/>
              </a:rPr>
              <a:t>McCrady’s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LaTeX</a:t>
            </a:r>
            <a:r>
              <a:rPr lang="en-US" dirty="0">
                <a:latin typeface="Calibri"/>
                <a:cs typeface="Calibri"/>
              </a:rPr>
              <a:t> Basics on Moodle (ignore part about creating output on Unix system)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LaTeX</a:t>
            </a:r>
            <a:r>
              <a:rPr lang="en-US" dirty="0">
                <a:latin typeface="Calibri"/>
                <a:cs typeface="Calibri"/>
              </a:rPr>
              <a:t> Sample File and </a:t>
            </a:r>
            <a:r>
              <a:rPr lang="en-US" dirty="0" err="1">
                <a:latin typeface="Calibri"/>
                <a:cs typeface="Calibri"/>
              </a:rPr>
              <a:t>pdf</a:t>
            </a:r>
            <a:r>
              <a:rPr lang="en-US" dirty="0">
                <a:latin typeface="Calibri"/>
                <a:cs typeface="Calibri"/>
              </a:rPr>
              <a:t> figure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LaTeX</a:t>
            </a:r>
            <a:r>
              <a:rPr lang="en-US" dirty="0">
                <a:latin typeface="Calibri"/>
                <a:cs typeface="Calibri"/>
              </a:rPr>
              <a:t> cheat sheet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Write </a:t>
            </a:r>
            <a:r>
              <a:rPr lang="en-US" dirty="0" err="1">
                <a:latin typeface="Calibri"/>
                <a:cs typeface="Calibri"/>
              </a:rPr>
              <a:t>LaTeX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US" dirty="0"/>
          </a:p>
          <a:p>
            <a:pPr marL="402336" lvl="1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85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Word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LaTeX</a:t>
            </a:r>
            <a:r>
              <a:rPr lang="en-US" dirty="0"/>
              <a:t> symbols work in Word! </a:t>
            </a:r>
          </a:p>
          <a:p>
            <a:pPr lvl="1"/>
            <a:r>
              <a:rPr lang="en-US" dirty="0"/>
              <a:t>See Cheat Sheet on Moodle</a:t>
            </a:r>
          </a:p>
          <a:p>
            <a:pPr lvl="1"/>
            <a:r>
              <a:rPr lang="en-US" dirty="0"/>
              <a:t>Alt =  is the shortcut to start an equation</a:t>
            </a:r>
          </a:p>
          <a:p>
            <a:pPr lvl="1"/>
            <a:r>
              <a:rPr lang="en-US" dirty="0"/>
              <a:t>Let’s check it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24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26840</TotalTime>
  <Words>991</Words>
  <Application>Microsoft Macintosh PowerPoint</Application>
  <PresentationFormat>On-screen Show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Mincho</vt:lpstr>
      <vt:lpstr>Arial</vt:lpstr>
      <vt:lpstr>Calibri</vt:lpstr>
      <vt:lpstr>Calibri Light</vt:lpstr>
      <vt:lpstr>Cambria</vt:lpstr>
      <vt:lpstr>Mangal</vt:lpstr>
      <vt:lpstr>Times New Roman</vt:lpstr>
      <vt:lpstr>Retrospect</vt:lpstr>
      <vt:lpstr>Physics 218  Instructor:  Jaylene Naylor</vt:lpstr>
      <vt:lpstr>Today</vt:lpstr>
      <vt:lpstr>Syllabus overview</vt:lpstr>
      <vt:lpstr>Lab write-ups</vt:lpstr>
      <vt:lpstr>PowerPoint Presentation</vt:lpstr>
      <vt:lpstr>Review</vt:lpstr>
      <vt:lpstr>Review</vt:lpstr>
      <vt:lpstr>Make your life with equations easier – 2 options </vt:lpstr>
      <vt:lpstr>Equations, cont</vt:lpstr>
      <vt:lpstr>Cheat Sheet</vt:lpstr>
      <vt:lpstr>TWO possible methods for data and error analysis</vt:lpstr>
      <vt:lpstr>Python for all your data analysis!</vt:lpstr>
      <vt:lpstr>Functions and other new stuff in Python</vt:lpstr>
      <vt:lpstr>How to turn in your notebooks</vt:lpstr>
      <vt:lpstr>Let’s practice!</vt:lpstr>
      <vt:lpstr>This week’s quiz</vt:lpstr>
      <vt:lpstr>How to Be Successful in Lab</vt:lpstr>
      <vt:lpstr>LAB FOR TODAY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218</dc:title>
  <dc:creator>Naylor, Jaylene</dc:creator>
  <cp:lastModifiedBy>Microsoft Office User</cp:lastModifiedBy>
  <cp:revision>134</cp:revision>
  <dcterms:created xsi:type="dcterms:W3CDTF">2013-01-04T16:39:13Z</dcterms:created>
  <dcterms:modified xsi:type="dcterms:W3CDTF">2018-12-31T20:11:00Z</dcterms:modified>
</cp:coreProperties>
</file>