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897" r:id="rId2"/>
    <p:sldId id="90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4FF"/>
    <a:srgbClr val="9999FF"/>
    <a:srgbClr val="EFB6ED"/>
    <a:srgbClr val="FF9900"/>
    <a:srgbClr val="FFFF00"/>
    <a:srgbClr val="31C7FF"/>
    <a:srgbClr val="33CC33"/>
    <a:srgbClr val="006600"/>
    <a:srgbClr val="FF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1565" autoAdjust="0"/>
  </p:normalViewPr>
  <p:slideViewPr>
    <p:cSldViewPr>
      <p:cViewPr varScale="1">
        <p:scale>
          <a:sx n="109" d="100"/>
          <a:sy n="109" d="100"/>
        </p:scale>
        <p:origin x="216" y="3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EF00D-C934-984F-9983-6DFEFFB5B3DE}" type="datetimeFigureOut">
              <a:rPr lang="en-US" smtClean="0"/>
              <a:t>2/28/24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245F0-A274-8E44-B6A6-A1B0641C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69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D571C-F0FE-4D2B-815E-85411D5DB4F0}" type="datetimeFigureOut">
              <a:rPr lang="en-US" smtClean="0"/>
              <a:pPr/>
              <a:t>2/28/24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8C369-6665-4E1B-B901-1584DAA4A4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22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C5C36-612D-B4A7-6A83-5394EE4E7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B0D712-AF15-483D-7F30-5C346FDBBA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381EC-4052-23C0-310A-2E2FBEF50F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E4E48-E775-C60D-D53B-6673B9FC8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8C369-6665-4E1B-B901-1584DAA4A41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41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4651C-1337-3A7A-39C6-911767AF4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04EC73-9B77-B655-291B-58BD0BECBB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4B2B5B-F228-BCE7-D3BD-EB7EF69C89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D788E-9985-74A5-86D3-37291FB072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8C369-6665-4E1B-B901-1584DAA4A41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3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A604-7AE0-AC4E-868E-08FD17942573}" type="datetime1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52FF-C6FF-4D71-A4AA-46358A5329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B04-E8C8-5648-875D-2CE9E9572C17}" type="datetime1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52FF-C6FF-4D71-A4AA-46358A5329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65D2-F504-4C4A-BF77-53A017AEF926}" type="datetime1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52FF-C6FF-4D71-A4AA-46358A5329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6AA9-5024-3241-B0C3-7F59705A452C}" type="datetime1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52FF-C6FF-4D71-A4AA-46358A5329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460A-7FB9-2342-8CB9-D303D9B42346}" type="datetime1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52FF-C6FF-4D71-A4AA-46358A5329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4B63-7D01-0941-AC2F-5FF8A525AFD5}" type="datetime1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52FF-C6FF-4D71-A4AA-46358A5329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C09BC-F5F5-B741-92C0-51DE9185BA22}" type="datetime1">
              <a:rPr lang="en-US" smtClean="0"/>
              <a:t>2/28/24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52FF-C6FF-4D71-A4AA-46358A5329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9B641-A38E-3540-B125-830D875C1638}" type="datetime1">
              <a:rPr lang="en-US" smtClean="0"/>
              <a:t>2/28/24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52FF-C6FF-4D71-A4AA-46358A5329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5D1D-DC34-CB43-8F95-7F0A09A7A982}" type="datetime1">
              <a:rPr lang="en-US" smtClean="0"/>
              <a:t>2/28/24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52FF-C6FF-4D71-A4AA-46358A5329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08B7-C3F6-1D4A-97D1-364711676606}" type="datetime1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52FF-C6FF-4D71-A4AA-46358A5329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8F81-6DB3-624A-8207-7B604AF4164A}" type="datetime1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52FF-C6FF-4D71-A4AA-46358A5329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E3D04-7DBE-3445-9E66-2FDE0C66F743}" type="datetime1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452FF-C6FF-4D71-A4AA-46358A5329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hy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hyperlink" Target="https://www.gohy.org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E8275-A799-0A93-B787-4CAB36911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82BD-0313-AB9B-907E-9AE3AEED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121158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Competing hypotheses on omnigenic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16B498-2575-6FD8-E246-83D5A5920221}"/>
              </a:ext>
            </a:extLst>
          </p:cNvPr>
          <p:cNvSpPr txBox="1"/>
          <p:nvPr/>
        </p:nvSpPr>
        <p:spPr>
          <a:xfrm>
            <a:off x="342900" y="1036832"/>
            <a:ext cx="1158239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A: - Omnigenic model is an accurate representation of genetic architecture across subpopulations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27975-796E-BE1C-EE73-A31E72BAE043}"/>
              </a:ext>
            </a:extLst>
          </p:cNvPr>
          <p:cNvSpPr txBox="1"/>
          <p:nvPr/>
        </p:nvSpPr>
        <p:spPr>
          <a:xfrm>
            <a:off x="21771" y="6377330"/>
            <a:ext cx="55804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GoHy is really helpful for thinking through research hypotheses</a:t>
            </a: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447915C-4C0B-A463-F315-7BB4723F1FAE}"/>
              </a:ext>
            </a:extLst>
          </p:cNvPr>
          <p:cNvGrpSpPr/>
          <p:nvPr/>
        </p:nvGrpSpPr>
        <p:grpSpPr>
          <a:xfrm>
            <a:off x="1905000" y="1912767"/>
            <a:ext cx="8686800" cy="1801038"/>
            <a:chOff x="1905000" y="1912767"/>
            <a:chExt cx="8686800" cy="180103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69F88F5-D0CF-A5FE-5C67-15E7E53089C3}"/>
                </a:ext>
              </a:extLst>
            </p:cNvPr>
            <p:cNvGrpSpPr/>
            <p:nvPr/>
          </p:nvGrpSpPr>
          <p:grpSpPr>
            <a:xfrm>
              <a:off x="1905000" y="1952277"/>
              <a:ext cx="1752600" cy="1761528"/>
              <a:chOff x="1905000" y="1952277"/>
              <a:chExt cx="1752600" cy="176152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BCA96D0-D8BA-904F-2467-A86A9892F1B4}"/>
                  </a:ext>
                </a:extLst>
              </p:cNvPr>
              <p:cNvGrpSpPr/>
              <p:nvPr/>
            </p:nvGrpSpPr>
            <p:grpSpPr>
              <a:xfrm>
                <a:off x="1905000" y="1952277"/>
                <a:ext cx="1752600" cy="1382843"/>
                <a:chOff x="1295400" y="2286000"/>
                <a:chExt cx="2438400" cy="1807887"/>
              </a:xfrm>
              <a:solidFill>
                <a:srgbClr val="FF0000">
                  <a:alpha val="50934"/>
                </a:srgbClr>
              </a:solidFill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5403E067-BD53-A730-FC1E-9708CF5AA3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46823" t="51678" r="46687" b="39476"/>
                <a:stretch/>
              </p:blipFill>
              <p:spPr>
                <a:xfrm>
                  <a:off x="1600200" y="2334360"/>
                  <a:ext cx="2057400" cy="1752600"/>
                </a:xfrm>
                <a:prstGeom prst="rect">
                  <a:avLst/>
                </a:prstGeom>
                <a:grpFill/>
              </p:spPr>
            </p:pic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BB2E1C5F-D86A-DDB9-86CC-C828C24E7AD2}"/>
                    </a:ext>
                  </a:extLst>
                </p:cNvPr>
                <p:cNvSpPr/>
                <p:nvPr/>
              </p:nvSpPr>
              <p:spPr>
                <a:xfrm>
                  <a:off x="1295400" y="2286000"/>
                  <a:ext cx="2438400" cy="1807887"/>
                </a:xfrm>
                <a:prstGeom prst="round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E24547-CF18-9286-80F9-93E1BEE172C5}"/>
                  </a:ext>
                </a:extLst>
              </p:cNvPr>
              <p:cNvSpPr txBox="1"/>
              <p:nvPr/>
            </p:nvSpPr>
            <p:spPr>
              <a:xfrm>
                <a:off x="2042249" y="3390640"/>
                <a:ext cx="156058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Subpopulation 1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9CDC6D8-C01B-D070-62ED-83472BF890EB}"/>
                </a:ext>
              </a:extLst>
            </p:cNvPr>
            <p:cNvGrpSpPr/>
            <p:nvPr/>
          </p:nvGrpSpPr>
          <p:grpSpPr>
            <a:xfrm>
              <a:off x="3849617" y="1949757"/>
              <a:ext cx="1752600" cy="1755491"/>
              <a:chOff x="1905000" y="1952277"/>
              <a:chExt cx="1752600" cy="175549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0638D46-B364-58B4-BA0F-5ACB934CE268}"/>
                  </a:ext>
                </a:extLst>
              </p:cNvPr>
              <p:cNvGrpSpPr/>
              <p:nvPr/>
            </p:nvGrpSpPr>
            <p:grpSpPr>
              <a:xfrm>
                <a:off x="1905000" y="1952277"/>
                <a:ext cx="1752600" cy="1382843"/>
                <a:chOff x="1295400" y="2286000"/>
                <a:chExt cx="2438400" cy="1807887"/>
              </a:xfrm>
              <a:solidFill>
                <a:srgbClr val="FF0000">
                  <a:alpha val="50934"/>
                </a:srgbClr>
              </a:solidFill>
            </p:grpSpPr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411F8A70-6A3F-6068-13C8-C76931058E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46823" t="51678" r="46687" b="39476"/>
                <a:stretch/>
              </p:blipFill>
              <p:spPr>
                <a:xfrm>
                  <a:off x="1600200" y="2334360"/>
                  <a:ext cx="2057400" cy="1752600"/>
                </a:xfrm>
                <a:prstGeom prst="rect">
                  <a:avLst/>
                </a:prstGeom>
                <a:grpFill/>
              </p:spPr>
            </p:pic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DE67808F-9F61-13C2-35FC-545C2C228AAE}"/>
                    </a:ext>
                  </a:extLst>
                </p:cNvPr>
                <p:cNvSpPr/>
                <p:nvPr/>
              </p:nvSpPr>
              <p:spPr>
                <a:xfrm>
                  <a:off x="1295400" y="2286000"/>
                  <a:ext cx="2438400" cy="1807887"/>
                </a:xfrm>
                <a:prstGeom prst="roundRect">
                  <a:avLst/>
                </a:prstGeom>
                <a:solidFill>
                  <a:srgbClr val="00B0F0">
                    <a:alpha val="40930"/>
                  </a:srgb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A8C10C-CCC2-47C3-D785-0D51109DFA92}"/>
                  </a:ext>
                </a:extLst>
              </p:cNvPr>
              <p:cNvSpPr txBox="1"/>
              <p:nvPr/>
            </p:nvSpPr>
            <p:spPr>
              <a:xfrm>
                <a:off x="1987480" y="3384603"/>
                <a:ext cx="156058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Subpopulation 2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2E33162-0285-5D5B-36EC-40ED630E40E3}"/>
                </a:ext>
              </a:extLst>
            </p:cNvPr>
            <p:cNvGrpSpPr/>
            <p:nvPr/>
          </p:nvGrpSpPr>
          <p:grpSpPr>
            <a:xfrm>
              <a:off x="8839200" y="1912767"/>
              <a:ext cx="1752600" cy="1751504"/>
              <a:chOff x="1905000" y="1952277"/>
              <a:chExt cx="1752600" cy="175150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FACE559-D109-4B15-0D77-8B18F32A464B}"/>
                  </a:ext>
                </a:extLst>
              </p:cNvPr>
              <p:cNvGrpSpPr/>
              <p:nvPr/>
            </p:nvGrpSpPr>
            <p:grpSpPr>
              <a:xfrm>
                <a:off x="1905000" y="1952277"/>
                <a:ext cx="1752600" cy="1382843"/>
                <a:chOff x="1295400" y="2286000"/>
                <a:chExt cx="2438400" cy="1807887"/>
              </a:xfrm>
              <a:solidFill>
                <a:srgbClr val="FF0000">
                  <a:alpha val="50934"/>
                </a:srgbClr>
              </a:solidFill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A016C3B5-6FDD-7AFB-8449-D04C22EC6A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46823" t="51678" r="46687" b="39476"/>
                <a:stretch/>
              </p:blipFill>
              <p:spPr>
                <a:xfrm>
                  <a:off x="1600200" y="2334360"/>
                  <a:ext cx="2057400" cy="1752600"/>
                </a:xfrm>
                <a:prstGeom prst="rect">
                  <a:avLst/>
                </a:prstGeom>
                <a:grpFill/>
              </p:spPr>
            </p:pic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7205ABF1-11BD-BF33-0B0C-7D47F3AE3F64}"/>
                    </a:ext>
                  </a:extLst>
                </p:cNvPr>
                <p:cNvSpPr/>
                <p:nvPr/>
              </p:nvSpPr>
              <p:spPr>
                <a:xfrm>
                  <a:off x="1295400" y="2286000"/>
                  <a:ext cx="2438400" cy="1807887"/>
                </a:xfrm>
                <a:prstGeom prst="roundRect">
                  <a:avLst/>
                </a:prstGeom>
                <a:solidFill>
                  <a:srgbClr val="9999FF">
                    <a:alpha val="55311"/>
                  </a:srgb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8F310A-3895-F219-2AFA-8CD9A949F1B0}"/>
                  </a:ext>
                </a:extLst>
              </p:cNvPr>
              <p:cNvSpPr txBox="1"/>
              <p:nvPr/>
            </p:nvSpPr>
            <p:spPr>
              <a:xfrm>
                <a:off x="1987153" y="3380616"/>
                <a:ext cx="156058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Subpopulation k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BAFBF91-8EAA-A1C0-D8BF-5E6400FEDC4F}"/>
                </a:ext>
              </a:extLst>
            </p:cNvPr>
            <p:cNvSpPr txBox="1"/>
            <p:nvPr/>
          </p:nvSpPr>
          <p:spPr>
            <a:xfrm>
              <a:off x="6589784" y="2156891"/>
              <a:ext cx="20388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/>
                <a:t>…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A9D3B35-2B63-213F-1B94-DEE959D2FF4E}"/>
              </a:ext>
            </a:extLst>
          </p:cNvPr>
          <p:cNvSpPr txBox="1"/>
          <p:nvPr/>
        </p:nvSpPr>
        <p:spPr>
          <a:xfrm>
            <a:off x="342900" y="3826018"/>
            <a:ext cx="1158239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B: - Omnigenic model is not an accurate representation of genetic architecture across subpopulations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1254D0C-3C3E-A000-4621-49C8C7E9AC8A}"/>
              </a:ext>
            </a:extLst>
          </p:cNvPr>
          <p:cNvGrpSpPr/>
          <p:nvPr/>
        </p:nvGrpSpPr>
        <p:grpSpPr>
          <a:xfrm>
            <a:off x="1850231" y="4711882"/>
            <a:ext cx="8823722" cy="1777913"/>
            <a:chOff x="1850231" y="4711882"/>
            <a:chExt cx="8823722" cy="177791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E9A8BC5-21CD-24A1-2DDF-D2BEE8B844C7}"/>
                </a:ext>
              </a:extLst>
            </p:cNvPr>
            <p:cNvGrpSpPr/>
            <p:nvPr/>
          </p:nvGrpSpPr>
          <p:grpSpPr>
            <a:xfrm>
              <a:off x="1850231" y="4726920"/>
              <a:ext cx="1752600" cy="1762875"/>
              <a:chOff x="1905000" y="1952277"/>
              <a:chExt cx="1752600" cy="1762875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6499654-79BC-9CEA-F36E-8774C9F86E94}"/>
                  </a:ext>
                </a:extLst>
              </p:cNvPr>
              <p:cNvGrpSpPr/>
              <p:nvPr/>
            </p:nvGrpSpPr>
            <p:grpSpPr>
              <a:xfrm>
                <a:off x="1905000" y="1952277"/>
                <a:ext cx="1752600" cy="1382843"/>
                <a:chOff x="1295400" y="2286000"/>
                <a:chExt cx="2438400" cy="1807887"/>
              </a:xfrm>
              <a:solidFill>
                <a:srgbClr val="FF0000">
                  <a:alpha val="50934"/>
                </a:srgbClr>
              </a:solidFill>
            </p:grpSpPr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D85BD673-4123-6956-A10C-B77539A63B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46823" t="51678" r="46687" b="39476"/>
                <a:stretch/>
              </p:blipFill>
              <p:spPr>
                <a:xfrm>
                  <a:off x="1600200" y="2334360"/>
                  <a:ext cx="2057400" cy="1752600"/>
                </a:xfrm>
                <a:prstGeom prst="rect">
                  <a:avLst/>
                </a:prstGeom>
                <a:grpFill/>
              </p:spPr>
            </p:pic>
            <p:sp>
              <p:nvSpPr>
                <p:cNvPr id="27" name="Rounded Rectangle 26">
                  <a:extLst>
                    <a:ext uri="{FF2B5EF4-FFF2-40B4-BE49-F238E27FC236}">
                      <a16:creationId xmlns:a16="http://schemas.microsoft.com/office/drawing/2014/main" id="{3E28CEB5-ABF9-A8F6-BFF0-B7E840252179}"/>
                    </a:ext>
                  </a:extLst>
                </p:cNvPr>
                <p:cNvSpPr/>
                <p:nvPr/>
              </p:nvSpPr>
              <p:spPr>
                <a:xfrm>
                  <a:off x="1295400" y="2286000"/>
                  <a:ext cx="2438400" cy="1807887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69745"/>
                  </a:scheme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36C39F-2509-0496-6DD6-6CCFF44355A5}"/>
                  </a:ext>
                </a:extLst>
              </p:cNvPr>
              <p:cNvSpPr txBox="1"/>
              <p:nvPr/>
            </p:nvSpPr>
            <p:spPr>
              <a:xfrm>
                <a:off x="2001009" y="3391987"/>
                <a:ext cx="156058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Subpopulation 1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83FEA93-C0CD-5525-E382-ED2998617D88}"/>
                </a:ext>
              </a:extLst>
            </p:cNvPr>
            <p:cNvGrpSpPr/>
            <p:nvPr/>
          </p:nvGrpSpPr>
          <p:grpSpPr>
            <a:xfrm>
              <a:off x="3794848" y="4724400"/>
              <a:ext cx="1752600" cy="1751530"/>
              <a:chOff x="1905000" y="1952277"/>
              <a:chExt cx="1752600" cy="175153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CF38A40-3B9B-7554-1E89-0CCC9813F1BE}"/>
                  </a:ext>
                </a:extLst>
              </p:cNvPr>
              <p:cNvGrpSpPr/>
              <p:nvPr/>
            </p:nvGrpSpPr>
            <p:grpSpPr>
              <a:xfrm>
                <a:off x="1905000" y="1952277"/>
                <a:ext cx="1752600" cy="1382843"/>
                <a:chOff x="1295400" y="2286000"/>
                <a:chExt cx="2438400" cy="1807887"/>
              </a:xfrm>
              <a:solidFill>
                <a:srgbClr val="FF0000">
                  <a:alpha val="50934"/>
                </a:srgbClr>
              </a:solidFill>
            </p:grpSpPr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4DEFF200-2A31-DF86-B7A5-4196952752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46823" t="51678" r="46687" b="39476"/>
                <a:stretch/>
              </p:blipFill>
              <p:spPr>
                <a:xfrm>
                  <a:off x="1600200" y="2334360"/>
                  <a:ext cx="2057400" cy="1752600"/>
                </a:xfrm>
                <a:prstGeom prst="rect">
                  <a:avLst/>
                </a:prstGeom>
                <a:grpFill/>
              </p:spPr>
            </p:pic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CEBF3E9F-38CF-65AE-7BBC-6978AFEB9100}"/>
                    </a:ext>
                  </a:extLst>
                </p:cNvPr>
                <p:cNvSpPr/>
                <p:nvPr/>
              </p:nvSpPr>
              <p:spPr>
                <a:xfrm>
                  <a:off x="1295400" y="2286000"/>
                  <a:ext cx="2438400" cy="1807887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70099"/>
                  </a:scheme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DF9DB3A-59C8-4995-34B3-07C30028549E}"/>
                  </a:ext>
                </a:extLst>
              </p:cNvPr>
              <p:cNvSpPr txBox="1"/>
              <p:nvPr/>
            </p:nvSpPr>
            <p:spPr>
              <a:xfrm>
                <a:off x="2001009" y="3380642"/>
                <a:ext cx="156058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Subpopulation 2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00DA56D-96D7-0F56-48AF-4B79576CBF14}"/>
                </a:ext>
              </a:extLst>
            </p:cNvPr>
            <p:cNvSpPr txBox="1"/>
            <p:nvPr/>
          </p:nvSpPr>
          <p:spPr>
            <a:xfrm>
              <a:off x="6535015" y="4931534"/>
              <a:ext cx="20388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/>
                <a:t>…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24F3A9-8683-4D30-3633-0537A8ABC500}"/>
                </a:ext>
              </a:extLst>
            </p:cNvPr>
            <p:cNvGrpSpPr/>
            <p:nvPr/>
          </p:nvGrpSpPr>
          <p:grpSpPr>
            <a:xfrm>
              <a:off x="8921353" y="4711882"/>
              <a:ext cx="1752600" cy="1764048"/>
              <a:chOff x="1905000" y="1952277"/>
              <a:chExt cx="1752600" cy="1764048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E3F97B6-6196-55BC-0F27-B2F236875997}"/>
                  </a:ext>
                </a:extLst>
              </p:cNvPr>
              <p:cNvGrpSpPr/>
              <p:nvPr/>
            </p:nvGrpSpPr>
            <p:grpSpPr>
              <a:xfrm>
                <a:off x="1905000" y="1952277"/>
                <a:ext cx="1752600" cy="1382843"/>
                <a:chOff x="1295400" y="2286000"/>
                <a:chExt cx="2438400" cy="1807887"/>
              </a:xfrm>
              <a:solidFill>
                <a:srgbClr val="FF0000">
                  <a:alpha val="50934"/>
                </a:srgbClr>
              </a:solidFill>
            </p:grpSpPr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FC147E0D-668B-C91F-65DD-23FB620675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46823" t="51678" r="46687" b="39476"/>
                <a:stretch/>
              </p:blipFill>
              <p:spPr>
                <a:xfrm>
                  <a:off x="1600200" y="2334360"/>
                  <a:ext cx="2057400" cy="1752600"/>
                </a:xfrm>
                <a:prstGeom prst="rect">
                  <a:avLst/>
                </a:prstGeom>
                <a:grpFill/>
              </p:spPr>
            </p:pic>
            <p:sp>
              <p:nvSpPr>
                <p:cNvPr id="43" name="Rounded Rectangle 42">
                  <a:extLst>
                    <a:ext uri="{FF2B5EF4-FFF2-40B4-BE49-F238E27FC236}">
                      <a16:creationId xmlns:a16="http://schemas.microsoft.com/office/drawing/2014/main" id="{6D59E317-2A07-DA17-301E-3F8D6942FF62}"/>
                    </a:ext>
                  </a:extLst>
                </p:cNvPr>
                <p:cNvSpPr/>
                <p:nvPr/>
              </p:nvSpPr>
              <p:spPr>
                <a:xfrm>
                  <a:off x="1295400" y="2286000"/>
                  <a:ext cx="2438400" cy="1807887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70099"/>
                  </a:scheme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36D1F34-DB31-6803-3DE1-2827D368C529}"/>
                  </a:ext>
                </a:extLst>
              </p:cNvPr>
              <p:cNvSpPr txBox="1"/>
              <p:nvPr/>
            </p:nvSpPr>
            <p:spPr>
              <a:xfrm>
                <a:off x="2001009" y="3393160"/>
                <a:ext cx="156058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Subpopulation k</a:t>
                </a:r>
              </a:p>
            </p:txBody>
          </p:sp>
        </p:grpSp>
      </p:grp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6CD543FB-0293-4943-4741-3896D948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52FF-C6FF-4D71-A4AA-46358A5329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9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1F4DC-C84B-0806-20FA-05D4D391B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E4D6-CBB9-51CB-5EA7-69BD4D57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121158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 predict to see under Hypotheses A and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3E47F-79B7-0341-0FF6-2D65666F395A}"/>
              </a:ext>
            </a:extLst>
          </p:cNvPr>
          <p:cNvSpPr txBox="1"/>
          <p:nvPr/>
        </p:nvSpPr>
        <p:spPr>
          <a:xfrm>
            <a:off x="342899" y="999763"/>
            <a:ext cx="1158239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A: - Omnigenic model is an accurate representation of genetic architecture across subpopulations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26E70F-F07F-470C-3DEA-DAF1FCF6EC2B}"/>
              </a:ext>
            </a:extLst>
          </p:cNvPr>
          <p:cNvSpPr txBox="1"/>
          <p:nvPr/>
        </p:nvSpPr>
        <p:spPr>
          <a:xfrm>
            <a:off x="21771" y="6377330"/>
            <a:ext cx="55804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GoHy is really helpful for thinking through research hypotheses</a:t>
            </a: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8A92FF9-D2B5-E53B-B14A-7D2C715A3737}"/>
              </a:ext>
            </a:extLst>
          </p:cNvPr>
          <p:cNvGrpSpPr/>
          <p:nvPr/>
        </p:nvGrpSpPr>
        <p:grpSpPr>
          <a:xfrm>
            <a:off x="1799793" y="1834655"/>
            <a:ext cx="8686800" cy="1765227"/>
            <a:chOff x="1905000" y="1949757"/>
            <a:chExt cx="8686800" cy="17652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0F490BB-1EB1-2045-8B15-5249FF6C9F5F}"/>
                </a:ext>
              </a:extLst>
            </p:cNvPr>
            <p:cNvGrpSpPr/>
            <p:nvPr/>
          </p:nvGrpSpPr>
          <p:grpSpPr>
            <a:xfrm>
              <a:off x="1905000" y="1952277"/>
              <a:ext cx="1752600" cy="1762707"/>
              <a:chOff x="1905000" y="1952277"/>
              <a:chExt cx="1752600" cy="1762707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2E2B7652-6D18-E8EC-1C70-C6ADCF9AE10A}"/>
                  </a:ext>
                </a:extLst>
              </p:cNvPr>
              <p:cNvGrpSpPr/>
              <p:nvPr/>
            </p:nvGrpSpPr>
            <p:grpSpPr>
              <a:xfrm>
                <a:off x="1905000" y="1952277"/>
                <a:ext cx="1752600" cy="1382843"/>
                <a:chOff x="1295400" y="2286000"/>
                <a:chExt cx="2438400" cy="1807887"/>
              </a:xfrm>
              <a:solidFill>
                <a:srgbClr val="FF0000">
                  <a:alpha val="50934"/>
                </a:srgbClr>
              </a:solidFill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16A81363-747B-2138-34C6-CFA6619B9E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46823" t="51678" r="46687" b="39476"/>
                <a:stretch/>
              </p:blipFill>
              <p:spPr>
                <a:xfrm>
                  <a:off x="1600200" y="2334360"/>
                  <a:ext cx="2057400" cy="1752600"/>
                </a:xfrm>
                <a:prstGeom prst="rect">
                  <a:avLst/>
                </a:prstGeom>
                <a:grpFill/>
              </p:spPr>
            </p:pic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BBB24D23-80B3-9467-5960-D82E76BBDE84}"/>
                    </a:ext>
                  </a:extLst>
                </p:cNvPr>
                <p:cNvSpPr/>
                <p:nvPr/>
              </p:nvSpPr>
              <p:spPr>
                <a:xfrm>
                  <a:off x="1295400" y="2286000"/>
                  <a:ext cx="2438400" cy="1807887"/>
                </a:xfrm>
                <a:prstGeom prst="roundRect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519B2B-FAC4-476E-5F31-0EF9D44C5A9B}"/>
                  </a:ext>
                </a:extLst>
              </p:cNvPr>
              <p:cNvSpPr txBox="1"/>
              <p:nvPr/>
            </p:nvSpPr>
            <p:spPr>
              <a:xfrm>
                <a:off x="2051447" y="3391819"/>
                <a:ext cx="156058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Subpopulation 1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6B7F5AD-C0A4-46D0-A14F-4D10B26D0B92}"/>
                </a:ext>
              </a:extLst>
            </p:cNvPr>
            <p:cNvGrpSpPr/>
            <p:nvPr/>
          </p:nvGrpSpPr>
          <p:grpSpPr>
            <a:xfrm>
              <a:off x="3849617" y="1949757"/>
              <a:ext cx="1752600" cy="1748963"/>
              <a:chOff x="1905000" y="1952277"/>
              <a:chExt cx="1752600" cy="1748963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D7BE320-73A4-A541-E6F5-1179CA431BB7}"/>
                  </a:ext>
                </a:extLst>
              </p:cNvPr>
              <p:cNvGrpSpPr/>
              <p:nvPr/>
            </p:nvGrpSpPr>
            <p:grpSpPr>
              <a:xfrm>
                <a:off x="1905000" y="1952277"/>
                <a:ext cx="1752600" cy="1382843"/>
                <a:chOff x="1295400" y="2286000"/>
                <a:chExt cx="2438400" cy="1807887"/>
              </a:xfrm>
              <a:solidFill>
                <a:srgbClr val="FF0000">
                  <a:alpha val="50934"/>
                </a:srgbClr>
              </a:solidFill>
            </p:grpSpPr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9B767C86-2ED7-CFC7-9D95-A034EEC854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46823" t="51678" r="46687" b="39476"/>
                <a:stretch/>
              </p:blipFill>
              <p:spPr>
                <a:xfrm>
                  <a:off x="1600200" y="2334360"/>
                  <a:ext cx="2057400" cy="1752600"/>
                </a:xfrm>
                <a:prstGeom prst="rect">
                  <a:avLst/>
                </a:prstGeom>
                <a:grpFill/>
              </p:spPr>
            </p:pic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49321F15-257B-DBF7-6F03-7CCA07272DE6}"/>
                    </a:ext>
                  </a:extLst>
                </p:cNvPr>
                <p:cNvSpPr/>
                <p:nvPr/>
              </p:nvSpPr>
              <p:spPr>
                <a:xfrm>
                  <a:off x="1295400" y="2286000"/>
                  <a:ext cx="2438400" cy="1807887"/>
                </a:xfrm>
                <a:prstGeom prst="roundRect">
                  <a:avLst/>
                </a:prstGeom>
                <a:solidFill>
                  <a:srgbClr val="00B0F0">
                    <a:alpha val="40930"/>
                  </a:srgb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A084E0-D9E0-5500-0614-BE42625C1061}"/>
                  </a:ext>
                </a:extLst>
              </p:cNvPr>
              <p:cNvSpPr txBox="1"/>
              <p:nvPr/>
            </p:nvSpPr>
            <p:spPr>
              <a:xfrm>
                <a:off x="1961784" y="3378075"/>
                <a:ext cx="156058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Subpopulation 2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4268D51-B8E2-E1E3-CA83-90D6561385F3}"/>
                </a:ext>
              </a:extLst>
            </p:cNvPr>
            <p:cNvGrpSpPr/>
            <p:nvPr/>
          </p:nvGrpSpPr>
          <p:grpSpPr>
            <a:xfrm>
              <a:off x="8839200" y="1949757"/>
              <a:ext cx="1752600" cy="1738592"/>
              <a:chOff x="1905000" y="1989267"/>
              <a:chExt cx="1752600" cy="173859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7576978-E32F-87D2-CBAA-2AED34392A4F}"/>
                  </a:ext>
                </a:extLst>
              </p:cNvPr>
              <p:cNvGrpSpPr/>
              <p:nvPr/>
            </p:nvGrpSpPr>
            <p:grpSpPr>
              <a:xfrm>
                <a:off x="1905000" y="1989267"/>
                <a:ext cx="1752600" cy="1382843"/>
                <a:chOff x="1295400" y="2334360"/>
                <a:chExt cx="2438400" cy="1807887"/>
              </a:xfrm>
              <a:solidFill>
                <a:srgbClr val="FF0000">
                  <a:alpha val="50934"/>
                </a:srgbClr>
              </a:solidFill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09F0F3E8-C71A-3DD1-538E-A23BD39B40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46823" t="51678" r="46687" b="39476"/>
                <a:stretch/>
              </p:blipFill>
              <p:spPr>
                <a:xfrm>
                  <a:off x="1600200" y="2334360"/>
                  <a:ext cx="2057400" cy="1752600"/>
                </a:xfrm>
                <a:prstGeom prst="rect">
                  <a:avLst/>
                </a:prstGeom>
                <a:grpFill/>
              </p:spPr>
            </p:pic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D921764B-BE92-1185-A55B-8F1729922197}"/>
                    </a:ext>
                  </a:extLst>
                </p:cNvPr>
                <p:cNvSpPr/>
                <p:nvPr/>
              </p:nvSpPr>
              <p:spPr>
                <a:xfrm>
                  <a:off x="1295400" y="2334360"/>
                  <a:ext cx="2438400" cy="1807887"/>
                </a:xfrm>
                <a:prstGeom prst="roundRect">
                  <a:avLst/>
                </a:prstGeom>
                <a:solidFill>
                  <a:srgbClr val="9999FF">
                    <a:alpha val="55311"/>
                  </a:srgb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957EE1-65C5-09F9-CEA0-41E446970FF5}"/>
                  </a:ext>
                </a:extLst>
              </p:cNvPr>
              <p:cNvSpPr txBox="1"/>
              <p:nvPr/>
            </p:nvSpPr>
            <p:spPr>
              <a:xfrm>
                <a:off x="2001009" y="3404694"/>
                <a:ext cx="156058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Subpopulation k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406592D-8072-3797-6822-9A67D51EFBE0}"/>
                </a:ext>
              </a:extLst>
            </p:cNvPr>
            <p:cNvSpPr txBox="1"/>
            <p:nvPr/>
          </p:nvSpPr>
          <p:spPr>
            <a:xfrm>
              <a:off x="6589784" y="2156891"/>
              <a:ext cx="20388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/>
                <a:t>…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DCDD946-C579-658C-DF03-70C9AD976646}"/>
              </a:ext>
            </a:extLst>
          </p:cNvPr>
          <p:cNvSpPr txBox="1"/>
          <p:nvPr/>
        </p:nvSpPr>
        <p:spPr>
          <a:xfrm>
            <a:off x="342900" y="3826018"/>
            <a:ext cx="1158239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B: - Omnigenic model is not an accurate representation of genetic architecture across subpopulations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CCB5282-B8B9-4C3F-212A-23A9684B53A9}"/>
              </a:ext>
            </a:extLst>
          </p:cNvPr>
          <p:cNvGrpSpPr/>
          <p:nvPr/>
        </p:nvGrpSpPr>
        <p:grpSpPr>
          <a:xfrm>
            <a:off x="1850231" y="4711882"/>
            <a:ext cx="8823722" cy="1765959"/>
            <a:chOff x="1850231" y="4711882"/>
            <a:chExt cx="8823722" cy="176595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96D4924-8776-9852-98DB-BE5767C7DA10}"/>
                </a:ext>
              </a:extLst>
            </p:cNvPr>
            <p:cNvGrpSpPr/>
            <p:nvPr/>
          </p:nvGrpSpPr>
          <p:grpSpPr>
            <a:xfrm>
              <a:off x="1850231" y="4726920"/>
              <a:ext cx="1752600" cy="1750921"/>
              <a:chOff x="1905000" y="1952277"/>
              <a:chExt cx="1752600" cy="1750921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1A78F4A-C5D6-C3CB-BF72-DCD17996AF3C}"/>
                  </a:ext>
                </a:extLst>
              </p:cNvPr>
              <p:cNvGrpSpPr/>
              <p:nvPr/>
            </p:nvGrpSpPr>
            <p:grpSpPr>
              <a:xfrm>
                <a:off x="1905000" y="1952277"/>
                <a:ext cx="1752600" cy="1382843"/>
                <a:chOff x="1295400" y="2286000"/>
                <a:chExt cx="2438400" cy="1807887"/>
              </a:xfrm>
              <a:solidFill>
                <a:srgbClr val="FF0000">
                  <a:alpha val="50934"/>
                </a:srgbClr>
              </a:solidFill>
            </p:grpSpPr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61BC671F-BE6D-341F-BD4B-4AA123B32E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46823" t="51678" r="46687" b="39476"/>
                <a:stretch/>
              </p:blipFill>
              <p:spPr>
                <a:xfrm>
                  <a:off x="1600200" y="2334360"/>
                  <a:ext cx="2057400" cy="1752600"/>
                </a:xfrm>
                <a:prstGeom prst="rect">
                  <a:avLst/>
                </a:prstGeom>
                <a:grpFill/>
              </p:spPr>
            </p:pic>
            <p:sp>
              <p:nvSpPr>
                <p:cNvPr id="27" name="Rounded Rectangle 26">
                  <a:extLst>
                    <a:ext uri="{FF2B5EF4-FFF2-40B4-BE49-F238E27FC236}">
                      <a16:creationId xmlns:a16="http://schemas.microsoft.com/office/drawing/2014/main" id="{CF9C4904-DA9A-81C4-526B-2DD939212A50}"/>
                    </a:ext>
                  </a:extLst>
                </p:cNvPr>
                <p:cNvSpPr/>
                <p:nvPr/>
              </p:nvSpPr>
              <p:spPr>
                <a:xfrm>
                  <a:off x="1295400" y="2286000"/>
                  <a:ext cx="2438400" cy="1807887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69745"/>
                  </a:scheme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E74395-0924-B766-CEB9-68C40EE44F27}"/>
                  </a:ext>
                </a:extLst>
              </p:cNvPr>
              <p:cNvSpPr txBox="1"/>
              <p:nvPr/>
            </p:nvSpPr>
            <p:spPr>
              <a:xfrm>
                <a:off x="2073637" y="3380033"/>
                <a:ext cx="156058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Subpopulation 1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959D431-3227-7A29-6292-2F138A17EB6E}"/>
                </a:ext>
              </a:extLst>
            </p:cNvPr>
            <p:cNvGrpSpPr/>
            <p:nvPr/>
          </p:nvGrpSpPr>
          <p:grpSpPr>
            <a:xfrm>
              <a:off x="3794848" y="4724400"/>
              <a:ext cx="1752600" cy="1724901"/>
              <a:chOff x="1905000" y="1952277"/>
              <a:chExt cx="1752600" cy="1724901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2FEB70E-1810-B0CC-CA9F-C9C12E57CE9B}"/>
                  </a:ext>
                </a:extLst>
              </p:cNvPr>
              <p:cNvGrpSpPr/>
              <p:nvPr/>
            </p:nvGrpSpPr>
            <p:grpSpPr>
              <a:xfrm>
                <a:off x="1905000" y="1952277"/>
                <a:ext cx="1752600" cy="1382843"/>
                <a:chOff x="1295400" y="2286000"/>
                <a:chExt cx="2438400" cy="1807887"/>
              </a:xfrm>
              <a:solidFill>
                <a:srgbClr val="FF0000">
                  <a:alpha val="50934"/>
                </a:srgbClr>
              </a:solidFill>
            </p:grpSpPr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5DD7337E-0AD8-F5F9-E7EA-FCCE874939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46823" t="51678" r="46687" b="39476"/>
                <a:stretch/>
              </p:blipFill>
              <p:spPr>
                <a:xfrm>
                  <a:off x="1600200" y="2334360"/>
                  <a:ext cx="2057400" cy="1752600"/>
                </a:xfrm>
                <a:prstGeom prst="rect">
                  <a:avLst/>
                </a:prstGeom>
                <a:grpFill/>
              </p:spPr>
            </p:pic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8D038753-70BE-FCC4-1CED-EC1AFCC9A2AE}"/>
                    </a:ext>
                  </a:extLst>
                </p:cNvPr>
                <p:cNvSpPr/>
                <p:nvPr/>
              </p:nvSpPr>
              <p:spPr>
                <a:xfrm>
                  <a:off x="1295400" y="2286000"/>
                  <a:ext cx="2438400" cy="1807887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70099"/>
                  </a:scheme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AD5CE14-F678-72E5-FBD4-10617359A103}"/>
                  </a:ext>
                </a:extLst>
              </p:cNvPr>
              <p:cNvSpPr txBox="1"/>
              <p:nvPr/>
            </p:nvSpPr>
            <p:spPr>
              <a:xfrm>
                <a:off x="2097018" y="3354013"/>
                <a:ext cx="156058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Subpopulation 2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5AE9CAE-01AD-BF74-03CD-64C0AD8D5841}"/>
                </a:ext>
              </a:extLst>
            </p:cNvPr>
            <p:cNvSpPr txBox="1"/>
            <p:nvPr/>
          </p:nvSpPr>
          <p:spPr>
            <a:xfrm>
              <a:off x="6535015" y="4931534"/>
              <a:ext cx="20388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/>
                <a:t>…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78E0355-8599-E523-67DF-AC2EEF6F3E34}"/>
                </a:ext>
              </a:extLst>
            </p:cNvPr>
            <p:cNvGrpSpPr/>
            <p:nvPr/>
          </p:nvGrpSpPr>
          <p:grpSpPr>
            <a:xfrm>
              <a:off x="8921353" y="4711882"/>
              <a:ext cx="1752600" cy="1740677"/>
              <a:chOff x="1905000" y="1952277"/>
              <a:chExt cx="1752600" cy="1740677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F2B19E5D-7BA7-6383-3A73-1E911C983454}"/>
                  </a:ext>
                </a:extLst>
              </p:cNvPr>
              <p:cNvGrpSpPr/>
              <p:nvPr/>
            </p:nvGrpSpPr>
            <p:grpSpPr>
              <a:xfrm>
                <a:off x="1905000" y="1952277"/>
                <a:ext cx="1752600" cy="1382843"/>
                <a:chOff x="1295400" y="2286000"/>
                <a:chExt cx="2438400" cy="1807887"/>
              </a:xfrm>
              <a:solidFill>
                <a:srgbClr val="FF0000">
                  <a:alpha val="50934"/>
                </a:srgbClr>
              </a:solidFill>
            </p:grpSpPr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395A3638-450B-3C84-DF31-6A47D55D90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46823" t="51678" r="46687" b="39476"/>
                <a:stretch/>
              </p:blipFill>
              <p:spPr>
                <a:xfrm>
                  <a:off x="1600200" y="2334360"/>
                  <a:ext cx="2057400" cy="1752600"/>
                </a:xfrm>
                <a:prstGeom prst="rect">
                  <a:avLst/>
                </a:prstGeom>
                <a:grpFill/>
              </p:spPr>
            </p:pic>
            <p:sp>
              <p:nvSpPr>
                <p:cNvPr id="43" name="Rounded Rectangle 42">
                  <a:extLst>
                    <a:ext uri="{FF2B5EF4-FFF2-40B4-BE49-F238E27FC236}">
                      <a16:creationId xmlns:a16="http://schemas.microsoft.com/office/drawing/2014/main" id="{B49F74F7-D826-1BC1-B0E0-5B88E77505FE}"/>
                    </a:ext>
                  </a:extLst>
                </p:cNvPr>
                <p:cNvSpPr/>
                <p:nvPr/>
              </p:nvSpPr>
              <p:spPr>
                <a:xfrm>
                  <a:off x="1295400" y="2286000"/>
                  <a:ext cx="2438400" cy="1807887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70099"/>
                  </a:scheme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54DEBA6-2029-EC24-877D-3638404C13F9}"/>
                  </a:ext>
                </a:extLst>
              </p:cNvPr>
              <p:cNvSpPr txBox="1"/>
              <p:nvPr/>
            </p:nvSpPr>
            <p:spPr>
              <a:xfrm>
                <a:off x="2042249" y="3369789"/>
                <a:ext cx="156058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Subpopulation k</a:t>
                </a: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E76E49D-8BC2-04B5-C38B-7E6CC0752990}"/>
              </a:ext>
            </a:extLst>
          </p:cNvPr>
          <p:cNvGrpSpPr/>
          <p:nvPr/>
        </p:nvGrpSpPr>
        <p:grpSpPr>
          <a:xfrm>
            <a:off x="552450" y="301157"/>
            <a:ext cx="10820400" cy="3441401"/>
            <a:chOff x="762000" y="1151752"/>
            <a:chExt cx="10820400" cy="438113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5E50DB9-079B-F596-287F-B8559D324965}"/>
                </a:ext>
              </a:extLst>
            </p:cNvPr>
            <p:cNvGrpSpPr/>
            <p:nvPr/>
          </p:nvGrpSpPr>
          <p:grpSpPr>
            <a:xfrm>
              <a:off x="762000" y="1151752"/>
              <a:ext cx="10820400" cy="4381139"/>
              <a:chOff x="762000" y="1151752"/>
              <a:chExt cx="10820400" cy="438113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B8578C7-326B-6B6D-13EB-A297A05FDCA1}"/>
                  </a:ext>
                </a:extLst>
              </p:cNvPr>
              <p:cNvSpPr txBox="1"/>
              <p:nvPr/>
            </p:nvSpPr>
            <p:spPr>
              <a:xfrm>
                <a:off x="762000" y="1151752"/>
                <a:ext cx="10820400" cy="4381139"/>
              </a:xfrm>
              <a:prstGeom prst="rect">
                <a:avLst/>
              </a:prstGeom>
              <a:solidFill>
                <a:schemeClr val="bg1">
                  <a:alpha val="89686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Core genes (   ) have approximately the same effect sizes across subpopulations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Peripheral gene effects (     ) will be unique for each subpopulation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Cross-population prediction accuracies using existing genomic prediction models will be low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36" name="Graphic 35" descr="Star with solid fill">
                <a:extLst>
                  <a:ext uri="{FF2B5EF4-FFF2-40B4-BE49-F238E27FC236}">
                    <a16:creationId xmlns:a16="http://schemas.microsoft.com/office/drawing/2014/main" id="{514FD2C9-E869-0C75-F388-B48EF626AA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726531" y="2228343"/>
                <a:ext cx="374645" cy="374645"/>
              </a:xfrm>
              <a:prstGeom prst="rect">
                <a:avLst/>
              </a:prstGeom>
            </p:spPr>
          </p:pic>
        </p:grpSp>
        <p:pic>
          <p:nvPicPr>
            <p:cNvPr id="47" name="Graphic 46" descr="Circles with arrows with solid fill">
              <a:extLst>
                <a:ext uri="{FF2B5EF4-FFF2-40B4-BE49-F238E27FC236}">
                  <a16:creationId xmlns:a16="http://schemas.microsoft.com/office/drawing/2014/main" id="{22BC03D3-B55D-1145-BB0A-17BD0FE8F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89938" y="2675894"/>
              <a:ext cx="610662" cy="610662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3DDA747-44D5-2613-397D-381449FDA9DB}"/>
              </a:ext>
            </a:extLst>
          </p:cNvPr>
          <p:cNvGrpSpPr/>
          <p:nvPr/>
        </p:nvGrpSpPr>
        <p:grpSpPr>
          <a:xfrm>
            <a:off x="401569" y="3031982"/>
            <a:ext cx="10820400" cy="3939540"/>
            <a:chOff x="762000" y="1151752"/>
            <a:chExt cx="10820400" cy="4855289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E065A3C-B8AC-1776-2EAB-538F8F55E9C0}"/>
                </a:ext>
              </a:extLst>
            </p:cNvPr>
            <p:cNvGrpSpPr/>
            <p:nvPr/>
          </p:nvGrpSpPr>
          <p:grpSpPr>
            <a:xfrm>
              <a:off x="762000" y="1151752"/>
              <a:ext cx="10820400" cy="4855289"/>
              <a:chOff x="762000" y="1151752"/>
              <a:chExt cx="10820400" cy="4855289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A2E82F-0AB2-7CB9-724B-8AB31E84937D}"/>
                  </a:ext>
                </a:extLst>
              </p:cNvPr>
              <p:cNvSpPr txBox="1"/>
              <p:nvPr/>
            </p:nvSpPr>
            <p:spPr>
              <a:xfrm>
                <a:off x="762000" y="1151752"/>
                <a:ext cx="10820400" cy="4855289"/>
              </a:xfrm>
              <a:prstGeom prst="rect">
                <a:avLst/>
              </a:prstGeom>
              <a:solidFill>
                <a:schemeClr val="bg1">
                  <a:alpha val="89632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Core genes (   ) have potentially vastly different effect sizes across subpopulations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Peripheral gene effects (     ) will not be unique for each subpopulation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Cross-population prediction accuracies using existing genomic prediction models will be reasonable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58" name="Graphic 57" descr="Star with solid fill">
                <a:extLst>
                  <a:ext uri="{FF2B5EF4-FFF2-40B4-BE49-F238E27FC236}">
                    <a16:creationId xmlns:a16="http://schemas.microsoft.com/office/drawing/2014/main" id="{603D0E43-EACF-0A71-6DEC-7D5DEBE5BD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726531" y="2184791"/>
                <a:ext cx="374645" cy="374645"/>
              </a:xfrm>
              <a:prstGeom prst="rect">
                <a:avLst/>
              </a:prstGeom>
            </p:spPr>
          </p:pic>
        </p:grpSp>
        <p:pic>
          <p:nvPicPr>
            <p:cNvPr id="56" name="Graphic 55" descr="Circles with arrows with solid fill">
              <a:extLst>
                <a:ext uri="{FF2B5EF4-FFF2-40B4-BE49-F238E27FC236}">
                  <a16:creationId xmlns:a16="http://schemas.microsoft.com/office/drawing/2014/main" id="{869FC1D3-CF90-A232-77A6-D9B893D45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82160" y="3046488"/>
              <a:ext cx="610662" cy="610662"/>
            </a:xfrm>
            <a:prstGeom prst="rect">
              <a:avLst/>
            </a:prstGeom>
          </p:spPr>
        </p:pic>
      </p:grpSp>
      <p:sp>
        <p:nvSpPr>
          <p:cNvPr id="59" name="Slide Number Placeholder 58">
            <a:extLst>
              <a:ext uri="{FF2B5EF4-FFF2-40B4-BE49-F238E27FC236}">
                <a16:creationId xmlns:a16="http://schemas.microsoft.com/office/drawing/2014/main" id="{3D045FA4-24F7-4833-2D56-5881AD1A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52FF-C6FF-4D71-A4AA-46358A5329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0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281698</TotalTime>
  <Words>196</Words>
  <Application>Microsoft Macintosh PowerPoint</Application>
  <PresentationFormat>Widescreen</PresentationFormat>
  <Paragraphs>44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Competing hypotheses on omnigenic model</vt:lpstr>
      <vt:lpstr>What I predict to see under Hypotheses A and B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mag87</dc:creator>
  <cp:lastModifiedBy>Lipka, Alexander Edward</cp:lastModifiedBy>
  <cp:revision>2783</cp:revision>
  <dcterms:created xsi:type="dcterms:W3CDTF">2009-04-23T17:42:34Z</dcterms:created>
  <dcterms:modified xsi:type="dcterms:W3CDTF">2024-02-28T11:09:25Z</dcterms:modified>
</cp:coreProperties>
</file>