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9" r:id="rId6"/>
    <p:sldId id="265" r:id="rId7"/>
    <p:sldId id="270" r:id="rId8"/>
    <p:sldId id="268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 showGuides="1">
      <p:cViewPr varScale="1">
        <p:scale>
          <a:sx n="115" d="100"/>
          <a:sy n="115" d="100"/>
        </p:scale>
        <p:origin x="376" y="2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0B9433-B675-469B-955C-55D27560919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10959F-6C93-4008-9D5C-FB44410F7F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Trendy </a:t>
          </a:r>
          <a:r>
            <a:rPr lang="en-US" dirty="0"/>
            <a:t>songs </a:t>
          </a:r>
        </a:p>
      </dgm:t>
    </dgm:pt>
    <dgm:pt modelId="{810E9928-6B94-4567-82CA-A62C769B74B5}" type="parTrans" cxnId="{E377A5CD-E261-48A3-A16A-20D3925DF040}">
      <dgm:prSet/>
      <dgm:spPr/>
      <dgm:t>
        <a:bodyPr/>
        <a:lstStyle/>
        <a:p>
          <a:endParaRPr lang="en-US"/>
        </a:p>
      </dgm:t>
    </dgm:pt>
    <dgm:pt modelId="{CF94DEC2-6F43-4846-8E08-C4ECE5AEF1C1}" type="sibTrans" cxnId="{E377A5CD-E261-48A3-A16A-20D3925DF040}">
      <dgm:prSet/>
      <dgm:spPr/>
      <dgm:t>
        <a:bodyPr/>
        <a:lstStyle/>
        <a:p>
          <a:endParaRPr lang="en-US"/>
        </a:p>
      </dgm:t>
    </dgm:pt>
    <dgm:pt modelId="{BF9A46F4-4023-4133-BD0E-632D6FE1BD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yet fitting personal </a:t>
          </a:r>
          <a:r>
            <a:rPr lang="en-US" b="1" dirty="0"/>
            <a:t>taste </a:t>
          </a:r>
          <a:r>
            <a:rPr lang="en-US" dirty="0"/>
            <a:t>and user </a:t>
          </a:r>
          <a:r>
            <a:rPr lang="en-US" b="1" dirty="0"/>
            <a:t>preferences</a:t>
          </a:r>
          <a:endParaRPr lang="en-US" dirty="0"/>
        </a:p>
      </dgm:t>
    </dgm:pt>
    <dgm:pt modelId="{F5488FCB-D202-43B5-8A3E-A6AE1886501A}" type="parTrans" cxnId="{3A8E82F0-E84F-46F2-8A24-13550D10CEA0}">
      <dgm:prSet/>
      <dgm:spPr/>
      <dgm:t>
        <a:bodyPr/>
        <a:lstStyle/>
        <a:p>
          <a:endParaRPr lang="en-US"/>
        </a:p>
      </dgm:t>
    </dgm:pt>
    <dgm:pt modelId="{5EFC4F60-68E4-4B1E-B910-5F1F4418FA61}" type="sibTrans" cxnId="{3A8E82F0-E84F-46F2-8A24-13550D10CEA0}">
      <dgm:prSet/>
      <dgm:spPr/>
      <dgm:t>
        <a:bodyPr/>
        <a:lstStyle/>
        <a:p>
          <a:endParaRPr lang="en-US"/>
        </a:p>
      </dgm:t>
    </dgm:pt>
    <dgm:pt modelId="{B80EF6A0-E724-412D-975B-60FF697B4176}" type="pres">
      <dgm:prSet presAssocID="{FF0B9433-B675-469B-955C-55D27560919A}" presName="root" presStyleCnt="0">
        <dgm:presLayoutVars>
          <dgm:dir/>
          <dgm:resizeHandles val="exact"/>
        </dgm:presLayoutVars>
      </dgm:prSet>
      <dgm:spPr/>
    </dgm:pt>
    <dgm:pt modelId="{E347D2B7-7EE2-4B36-9C2A-BE73708B5C1F}" type="pres">
      <dgm:prSet presAssocID="{1C10959F-6C93-4008-9D5C-FB44410F7F2B}" presName="compNode" presStyleCnt="0"/>
      <dgm:spPr/>
    </dgm:pt>
    <dgm:pt modelId="{AE0E86C3-01B7-4F14-81E9-2B047A6B5F51}" type="pres">
      <dgm:prSet presAssocID="{1C10959F-6C93-4008-9D5C-FB44410F7F2B}" presName="bgRect" presStyleLbl="bgShp" presStyleIdx="0" presStyleCnt="2"/>
      <dgm:spPr/>
    </dgm:pt>
    <dgm:pt modelId="{2EFCDB78-CA52-4098-8E72-C0A766471C49}" type="pres">
      <dgm:prSet presAssocID="{1C10959F-6C93-4008-9D5C-FB44410F7F2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E3EADDDF-CABB-4FB1-BE3C-8A3A31D5CCC0}" type="pres">
      <dgm:prSet presAssocID="{1C10959F-6C93-4008-9D5C-FB44410F7F2B}" presName="spaceRect" presStyleCnt="0"/>
      <dgm:spPr/>
    </dgm:pt>
    <dgm:pt modelId="{72BCD331-D141-43CC-8668-AAC2873793A3}" type="pres">
      <dgm:prSet presAssocID="{1C10959F-6C93-4008-9D5C-FB44410F7F2B}" presName="parTx" presStyleLbl="revTx" presStyleIdx="0" presStyleCnt="2">
        <dgm:presLayoutVars>
          <dgm:chMax val="0"/>
          <dgm:chPref val="0"/>
        </dgm:presLayoutVars>
      </dgm:prSet>
      <dgm:spPr/>
    </dgm:pt>
    <dgm:pt modelId="{7D78BC80-A34C-4702-AC4D-9153E8DB59F9}" type="pres">
      <dgm:prSet presAssocID="{CF94DEC2-6F43-4846-8E08-C4ECE5AEF1C1}" presName="sibTrans" presStyleCnt="0"/>
      <dgm:spPr/>
    </dgm:pt>
    <dgm:pt modelId="{CEBA420D-420E-4C0C-9CE7-E0B598BA7E7C}" type="pres">
      <dgm:prSet presAssocID="{BF9A46F4-4023-4133-BD0E-632D6FE1BDE8}" presName="compNode" presStyleCnt="0"/>
      <dgm:spPr/>
    </dgm:pt>
    <dgm:pt modelId="{65B083C1-984D-45AD-967F-39D35FDEDB13}" type="pres">
      <dgm:prSet presAssocID="{BF9A46F4-4023-4133-BD0E-632D6FE1BDE8}" presName="bgRect" presStyleLbl="bgShp" presStyleIdx="1" presStyleCnt="2"/>
      <dgm:spPr/>
    </dgm:pt>
    <dgm:pt modelId="{FA49CF1E-19C0-4922-BE5C-6BDB42230ECB}" type="pres">
      <dgm:prSet presAssocID="{BF9A46F4-4023-4133-BD0E-632D6FE1BD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011AF21-CF04-47C4-87B2-F04B30E730ED}" type="pres">
      <dgm:prSet presAssocID="{BF9A46F4-4023-4133-BD0E-632D6FE1BDE8}" presName="spaceRect" presStyleCnt="0"/>
      <dgm:spPr/>
    </dgm:pt>
    <dgm:pt modelId="{F4F7F39E-D02D-48D4-B273-34221391BAFF}" type="pres">
      <dgm:prSet presAssocID="{BF9A46F4-4023-4133-BD0E-632D6FE1BDE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689F79-BFC4-42E5-BD99-86F54755AC39}" type="presOf" srcId="{1C10959F-6C93-4008-9D5C-FB44410F7F2B}" destId="{72BCD331-D141-43CC-8668-AAC2873793A3}" srcOrd="0" destOrd="0" presId="urn:microsoft.com/office/officeart/2018/2/layout/IconVerticalSolidList"/>
    <dgm:cxn modelId="{EB1AC78D-A4C1-4FB0-8F20-9C01A43DA6A6}" type="presOf" srcId="{FF0B9433-B675-469B-955C-55D27560919A}" destId="{B80EF6A0-E724-412D-975B-60FF697B4176}" srcOrd="0" destOrd="0" presId="urn:microsoft.com/office/officeart/2018/2/layout/IconVerticalSolidList"/>
    <dgm:cxn modelId="{E377A5CD-E261-48A3-A16A-20D3925DF040}" srcId="{FF0B9433-B675-469B-955C-55D27560919A}" destId="{1C10959F-6C93-4008-9D5C-FB44410F7F2B}" srcOrd="0" destOrd="0" parTransId="{810E9928-6B94-4567-82CA-A62C769B74B5}" sibTransId="{CF94DEC2-6F43-4846-8E08-C4ECE5AEF1C1}"/>
    <dgm:cxn modelId="{CC1EDCD2-448A-4F59-9010-E719B4BC191D}" type="presOf" srcId="{BF9A46F4-4023-4133-BD0E-632D6FE1BDE8}" destId="{F4F7F39E-D02D-48D4-B273-34221391BAFF}" srcOrd="0" destOrd="0" presId="urn:microsoft.com/office/officeart/2018/2/layout/IconVerticalSolidList"/>
    <dgm:cxn modelId="{3A8E82F0-E84F-46F2-8A24-13550D10CEA0}" srcId="{FF0B9433-B675-469B-955C-55D27560919A}" destId="{BF9A46F4-4023-4133-BD0E-632D6FE1BDE8}" srcOrd="1" destOrd="0" parTransId="{F5488FCB-D202-43B5-8A3E-A6AE1886501A}" sibTransId="{5EFC4F60-68E4-4B1E-B910-5F1F4418FA61}"/>
    <dgm:cxn modelId="{F31EDCE2-2BB4-489F-B760-7EC590DCEB6C}" type="presParOf" srcId="{B80EF6A0-E724-412D-975B-60FF697B4176}" destId="{E347D2B7-7EE2-4B36-9C2A-BE73708B5C1F}" srcOrd="0" destOrd="0" presId="urn:microsoft.com/office/officeart/2018/2/layout/IconVerticalSolidList"/>
    <dgm:cxn modelId="{FA20603E-56EB-4F17-9F19-DDCAEFF82A16}" type="presParOf" srcId="{E347D2B7-7EE2-4B36-9C2A-BE73708B5C1F}" destId="{AE0E86C3-01B7-4F14-81E9-2B047A6B5F51}" srcOrd="0" destOrd="0" presId="urn:microsoft.com/office/officeart/2018/2/layout/IconVerticalSolidList"/>
    <dgm:cxn modelId="{1AA9ECCB-4AB5-460C-9E64-746C6D71A04F}" type="presParOf" srcId="{E347D2B7-7EE2-4B36-9C2A-BE73708B5C1F}" destId="{2EFCDB78-CA52-4098-8E72-C0A766471C49}" srcOrd="1" destOrd="0" presId="urn:microsoft.com/office/officeart/2018/2/layout/IconVerticalSolidList"/>
    <dgm:cxn modelId="{5019D363-463A-4B08-825E-3468C48AD774}" type="presParOf" srcId="{E347D2B7-7EE2-4B36-9C2A-BE73708B5C1F}" destId="{E3EADDDF-CABB-4FB1-BE3C-8A3A31D5CCC0}" srcOrd="2" destOrd="0" presId="urn:microsoft.com/office/officeart/2018/2/layout/IconVerticalSolidList"/>
    <dgm:cxn modelId="{9C740ED8-2D4B-4626-901D-88D124D3F096}" type="presParOf" srcId="{E347D2B7-7EE2-4B36-9C2A-BE73708B5C1F}" destId="{72BCD331-D141-43CC-8668-AAC2873793A3}" srcOrd="3" destOrd="0" presId="urn:microsoft.com/office/officeart/2018/2/layout/IconVerticalSolidList"/>
    <dgm:cxn modelId="{ADC2ECBC-1831-43C5-88A8-4E38B32D067D}" type="presParOf" srcId="{B80EF6A0-E724-412D-975B-60FF697B4176}" destId="{7D78BC80-A34C-4702-AC4D-9153E8DB59F9}" srcOrd="1" destOrd="0" presId="urn:microsoft.com/office/officeart/2018/2/layout/IconVerticalSolidList"/>
    <dgm:cxn modelId="{B217645F-A221-41A3-81AC-5C25948C6DD3}" type="presParOf" srcId="{B80EF6A0-E724-412D-975B-60FF697B4176}" destId="{CEBA420D-420E-4C0C-9CE7-E0B598BA7E7C}" srcOrd="2" destOrd="0" presId="urn:microsoft.com/office/officeart/2018/2/layout/IconVerticalSolidList"/>
    <dgm:cxn modelId="{FAA435FD-B618-43FE-857A-56F3080CB84B}" type="presParOf" srcId="{CEBA420D-420E-4C0C-9CE7-E0B598BA7E7C}" destId="{65B083C1-984D-45AD-967F-39D35FDEDB13}" srcOrd="0" destOrd="0" presId="urn:microsoft.com/office/officeart/2018/2/layout/IconVerticalSolidList"/>
    <dgm:cxn modelId="{EF2237E6-09DA-4E55-B0CC-89D11FC3A1E8}" type="presParOf" srcId="{CEBA420D-420E-4C0C-9CE7-E0B598BA7E7C}" destId="{FA49CF1E-19C0-4922-BE5C-6BDB42230ECB}" srcOrd="1" destOrd="0" presId="urn:microsoft.com/office/officeart/2018/2/layout/IconVerticalSolidList"/>
    <dgm:cxn modelId="{88D3DFA6-1A32-4BDA-A6EA-3D090227BADC}" type="presParOf" srcId="{CEBA420D-420E-4C0C-9CE7-E0B598BA7E7C}" destId="{5011AF21-CF04-47C4-87B2-F04B30E730ED}" srcOrd="2" destOrd="0" presId="urn:microsoft.com/office/officeart/2018/2/layout/IconVerticalSolidList"/>
    <dgm:cxn modelId="{2A41F2E6-C83E-428C-B131-7499D01177E5}" type="presParOf" srcId="{CEBA420D-420E-4C0C-9CE7-E0B598BA7E7C}" destId="{F4F7F39E-D02D-48D4-B273-34221391BA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E86C3-01B7-4F14-81E9-2B047A6B5F51}">
      <dsp:nvSpPr>
        <dsp:cNvPr id="0" name=""/>
        <dsp:cNvSpPr/>
      </dsp:nvSpPr>
      <dsp:spPr>
        <a:xfrm>
          <a:off x="0" y="597713"/>
          <a:ext cx="4562953" cy="1103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FCDB78-CA52-4098-8E72-C0A766471C49}">
      <dsp:nvSpPr>
        <dsp:cNvPr id="0" name=""/>
        <dsp:cNvSpPr/>
      </dsp:nvSpPr>
      <dsp:spPr>
        <a:xfrm>
          <a:off x="333800" y="845994"/>
          <a:ext cx="606909" cy="606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CD331-D141-43CC-8668-AAC2873793A3}">
      <dsp:nvSpPr>
        <dsp:cNvPr id="0" name=""/>
        <dsp:cNvSpPr/>
      </dsp:nvSpPr>
      <dsp:spPr>
        <a:xfrm>
          <a:off x="1274509" y="597713"/>
          <a:ext cx="3288443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Trendy </a:t>
          </a:r>
          <a:r>
            <a:rPr lang="en-US" sz="2400" kern="1200" dirty="0"/>
            <a:t>songs </a:t>
          </a:r>
        </a:p>
      </dsp:txBody>
      <dsp:txXfrm>
        <a:off x="1274509" y="597713"/>
        <a:ext cx="3288443" cy="1103471"/>
      </dsp:txXfrm>
    </dsp:sp>
    <dsp:sp modelId="{65B083C1-984D-45AD-967F-39D35FDEDB13}">
      <dsp:nvSpPr>
        <dsp:cNvPr id="0" name=""/>
        <dsp:cNvSpPr/>
      </dsp:nvSpPr>
      <dsp:spPr>
        <a:xfrm>
          <a:off x="0" y="1977052"/>
          <a:ext cx="4562953" cy="11034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9CF1E-19C0-4922-BE5C-6BDB42230ECB}">
      <dsp:nvSpPr>
        <dsp:cNvPr id="0" name=""/>
        <dsp:cNvSpPr/>
      </dsp:nvSpPr>
      <dsp:spPr>
        <a:xfrm>
          <a:off x="333800" y="2225333"/>
          <a:ext cx="606909" cy="606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F7F39E-D02D-48D4-B273-34221391BAFF}">
      <dsp:nvSpPr>
        <dsp:cNvPr id="0" name=""/>
        <dsp:cNvSpPr/>
      </dsp:nvSpPr>
      <dsp:spPr>
        <a:xfrm>
          <a:off x="1274509" y="1977052"/>
          <a:ext cx="3288443" cy="110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784" tIns="116784" rIns="116784" bIns="11678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yet fitting personal </a:t>
          </a:r>
          <a:r>
            <a:rPr lang="en-US" sz="2400" b="1" kern="1200" dirty="0"/>
            <a:t>taste </a:t>
          </a:r>
          <a:r>
            <a:rPr lang="en-US" sz="2400" kern="1200" dirty="0"/>
            <a:t>and user </a:t>
          </a:r>
          <a:r>
            <a:rPr lang="en-US" sz="2400" b="1" kern="1200" dirty="0"/>
            <a:t>preferences</a:t>
          </a:r>
          <a:endParaRPr lang="en-US" sz="2400" kern="1200" dirty="0"/>
        </a:p>
      </dsp:txBody>
      <dsp:txXfrm>
        <a:off x="1274509" y="1977052"/>
        <a:ext cx="3288443" cy="1103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639038-8CB2-114D-B0BC-E143FEA11503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47EA8-217F-EA41-954B-9DECB81CF0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77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47EA8-217F-EA41-954B-9DECB81CF06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89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9464-B6D0-92BC-E140-A7D9A154B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EAA2A-FF99-9BCF-158B-95B31A8C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8503-1974-6E68-45D5-546F9F44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3261-73D3-1BBD-D2AC-DE8AE5AAB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0D6AB-6A27-EE0A-ADE6-CFEC1525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520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B84F-9D73-BA48-E2DF-DBF5CE0E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81BC0-9E6C-DC2F-DFAF-83908FD7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4683-30E7-BD5E-9224-F014BA31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A38D-81AE-5391-C843-01012F1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29E9F-BF7D-B6AC-3A94-F520276D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2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C4D5-DE18-F11C-4332-BCE7CBEEF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D20DE-2D47-FFE6-80EC-174DCFF11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FF7D-10B3-3A04-CF37-701987B1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3C212-8A83-0A38-23FF-9F1ADB848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11C2-C989-330E-C276-771AD263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867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ABDC-3E9B-52E6-398C-0E82E1CE8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D1218-4A2F-8ED4-67FA-CFDA485D1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0956-6A2D-4931-B085-E0DC0818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FA04-1D39-B486-BDE0-6FCB5FFD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9E2D-EB3D-68A0-4013-CACEF580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15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6ED4-B292-C486-7FC7-070E5300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6034-BA6E-F2D3-C031-672DB17DA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AC68-8DC8-759F-AEF6-DFCBEEB5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452A-CF23-DBE4-EC80-6FBCC4C0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F2190-F14F-3FAA-BDCD-B867FA2B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320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A4D1-CF63-E0DA-7F89-D1E42672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56E1-D868-54AD-7C2F-A2C50FD48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26E6D-A036-DD6B-F442-3D13BDECA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5849-6F4A-5D20-82BE-BB4AC2EA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54669-1FC1-50D2-B07C-62508EB1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30292-C5D9-162D-E56E-FFC41058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554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794E-7511-50B9-6FF8-B00EBE6A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853A-8E31-D507-FD0C-9BED7A81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D70FA-1CE9-4927-B965-8231CE2F6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048025-66E3-C099-F47B-916230848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4B767-EE3C-FF80-D8F1-42C6189F8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01AB8-4079-B2F6-3907-A0900011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EC844-3D70-7DC9-CAB9-00466A44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6B3A0-614A-24A3-C0AC-4FC5966D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857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3D17-27B6-873B-64E8-39A98A26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221D6-5865-C65D-2D0D-9B5953E1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D4CC5-82E5-3700-5076-9D3CDFDC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25AF0-EB93-5C31-968C-379EB419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46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4E9099-7174-C34A-E1D8-1166A227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7861F-54BB-EC7D-879E-998DF4CC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1107-6F99-AD51-0E6D-2264E1F93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0438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2071-20AC-F5F2-A02A-62A71018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A2338-804D-91D7-3E0A-CE096FC2A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3172D-8E80-97FB-3759-B3D69B72A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9FBBA-5861-FDAB-B0B6-8A09C39D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4DAEB-09F9-41D9-0B9A-6B5F58BA8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0EEE-BDE3-1DF9-FAC8-7AFC49A8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53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165E-1167-8E2F-C575-99C4AD95D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835691-54E7-E4AA-AF50-1048A6DE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593B4-A9B5-EAD7-0E37-821F4F004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E5BEE-9BE5-FD9B-E2A9-6114C5E0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C11C2-2D14-B178-6C3B-7CAF5EF6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1A967-1EAC-F4DE-F83D-E567A511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5118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2B400-482D-BA03-549A-18418264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F3823-2224-84A4-5F9D-0F706FDA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AFCA-C475-7443-39F9-3A03D2112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35F21-9796-EA4E-A19A-DD9D4BF15D85}" type="datetimeFigureOut">
              <a:rPr lang="en-DE" smtClean="0"/>
              <a:t>10.06.22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49FD-C752-470A-B259-FDA2713A9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F1774-2740-A306-38A1-AB03191B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87739-DC35-C541-870B-4FA349ED84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223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oosic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05E37-9579-3959-CF46-BFCA6B9CC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8130" y="3319504"/>
            <a:ext cx="3478847" cy="1216289"/>
          </a:xfrm>
        </p:spPr>
        <p:txBody>
          <a:bodyPr>
            <a:normAutofit/>
          </a:bodyPr>
          <a:lstStyle/>
          <a:p>
            <a:pPr algn="l"/>
            <a:r>
              <a:rPr lang="en-AU" sz="3000" b="1" dirty="0"/>
              <a:t>Song recommender</a:t>
            </a:r>
            <a:endParaRPr lang="en-AU" sz="2800" b="1" dirty="0"/>
          </a:p>
          <a:p>
            <a:pPr algn="l"/>
            <a:r>
              <a:rPr lang="en-AU" sz="2800" i="1" dirty="0" err="1"/>
              <a:t>Amr&amp;Silvia</a:t>
            </a:r>
            <a:endParaRPr lang="en-AU" sz="2800" i="1" dirty="0"/>
          </a:p>
          <a:p>
            <a:pPr algn="l"/>
            <a:endParaRPr lang="en-AU" sz="2800" b="1" dirty="0"/>
          </a:p>
        </p:txBody>
      </p:sp>
      <p:sp>
        <p:nvSpPr>
          <p:cNvPr id="2098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Freeform: Shape 2101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52" name="Picture 4" descr="Modern Music Notes Vector Pack 31144 Vector Art at Vecteezy">
            <a:extLst>
              <a:ext uri="{FF2B5EF4-FFF2-40B4-BE49-F238E27FC236}">
                <a16:creationId xmlns:a16="http://schemas.microsoft.com/office/drawing/2014/main" id="{C5F2A0EC-BB68-1960-EB9F-60BD144B8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63"/>
          <a:stretch/>
        </p:blipFill>
        <p:spPr bwMode="auto"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8D2E7-B8DF-6147-BAA1-4ADF8CDA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2993" y="1795285"/>
            <a:ext cx="3171525" cy="1273187"/>
          </a:xfrm>
        </p:spPr>
        <p:txBody>
          <a:bodyPr>
            <a:normAutofit fontScale="90000"/>
          </a:bodyPr>
          <a:lstStyle/>
          <a:p>
            <a:r>
              <a:rPr lang="en-DE" dirty="0"/>
              <a:t>GNOD Project</a:t>
            </a:r>
          </a:p>
        </p:txBody>
      </p:sp>
    </p:spTree>
    <p:extLst>
      <p:ext uri="{BB962C8B-B14F-4D97-AF65-F5344CB8AC3E}">
        <p14:creationId xmlns:p14="http://schemas.microsoft.com/office/powerpoint/2010/main" val="67707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C20D2A-8DC2-0B31-1593-861B47D41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734" y="3118180"/>
            <a:ext cx="6096020" cy="3765188"/>
          </a:xfrm>
          <a:prstGeom prst="rect">
            <a:avLst/>
          </a:prstGeom>
        </p:spPr>
      </p:pic>
      <p:pic>
        <p:nvPicPr>
          <p:cNvPr id="1026" name="Picture 2" descr="Come funzionano i sistemi di Music e Video Recommendation - Entertechnica">
            <a:extLst>
              <a:ext uri="{FF2B5EF4-FFF2-40B4-BE49-F238E27FC236}">
                <a16:creationId xmlns:a16="http://schemas.microsoft.com/office/drawing/2014/main" id="{F3BFBCAA-036E-E8CF-9C60-51C1E39C7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80"/>
          <a:stretch/>
        </p:blipFill>
        <p:spPr bwMode="auto">
          <a:xfrm>
            <a:off x="6096000" y="5646"/>
            <a:ext cx="609600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F4D305-87A6-16DD-4D2A-81670351D2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774"/>
          <a:stretch/>
        </p:blipFill>
        <p:spPr>
          <a:xfrm>
            <a:off x="20" y="-5635"/>
            <a:ext cx="609598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CD1ECC-75BF-E758-701C-23D9678294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064" r="-2" b="39193"/>
          <a:stretch/>
        </p:blipFill>
        <p:spPr>
          <a:xfrm>
            <a:off x="6095980" y="2094667"/>
            <a:ext cx="6135467" cy="4799844"/>
          </a:xfrm>
          <a:prstGeom prst="rect">
            <a:avLst/>
          </a:prstGeom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FD1450-12D5-A455-95D4-5CE0D72B9BDB}"/>
              </a:ext>
            </a:extLst>
          </p:cNvPr>
          <p:cNvSpPr txBox="1">
            <a:spLocks/>
          </p:cNvSpPr>
          <p:nvPr/>
        </p:nvSpPr>
        <p:spPr>
          <a:xfrm>
            <a:off x="4538981" y="2761776"/>
            <a:ext cx="3146922" cy="134572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800" b="1" kern="1200" dirty="0">
                <a:solidFill>
                  <a:srgbClr val="080808"/>
                </a:solidFill>
                <a:ea typeface="Bodoni Ornaments" pitchFamily="2" charset="0"/>
              </a:rPr>
              <a:t>Are you not tired of </a:t>
            </a:r>
            <a:r>
              <a:rPr lang="en-US" sz="2800" b="1" u="sng" kern="1200" dirty="0">
                <a:solidFill>
                  <a:srgbClr val="080808"/>
                </a:solidFill>
                <a:ea typeface="Bodoni Ornaments" pitchFamily="2" charset="0"/>
              </a:rPr>
              <a:t>WRONG</a:t>
            </a:r>
            <a:r>
              <a:rPr lang="en-US" sz="2800" b="1" kern="1200" dirty="0">
                <a:solidFill>
                  <a:srgbClr val="080808"/>
                </a:solidFill>
                <a:ea typeface="Bodoni Ornaments" pitchFamily="2" charset="0"/>
              </a:rPr>
              <a:t> music recommendations??</a:t>
            </a:r>
          </a:p>
        </p:txBody>
      </p:sp>
      <p:sp>
        <p:nvSpPr>
          <p:cNvPr id="1035" name="Frame 1034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2" name="Picture 8" descr="Marilyn Manson Aggressive Portrait Artistic Illustration Scary Poster -  License, download or print for £5.95 | Photos | Picfair">
            <a:extLst>
              <a:ext uri="{FF2B5EF4-FFF2-40B4-BE49-F238E27FC236}">
                <a16:creationId xmlns:a16="http://schemas.microsoft.com/office/drawing/2014/main" id="{E1709151-BAD2-B01F-7FBA-2ED87E826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454" y="4196492"/>
            <a:ext cx="3712274" cy="2698019"/>
          </a:xfrm>
          <a:prstGeom prst="flowChartAlternateProcess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40" name="Rectangle 4139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2" name="Group 4141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143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1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2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3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4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5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6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7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8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9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65" name="Rectangle 4164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rgbClr val="656DF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1AEBB9-9F88-65B8-7ED8-CF1FA2EDB5DC}"/>
              </a:ext>
            </a:extLst>
          </p:cNvPr>
          <p:cNvSpPr/>
          <p:nvPr/>
        </p:nvSpPr>
        <p:spPr>
          <a:xfrm>
            <a:off x="734535" y="702527"/>
            <a:ext cx="6124212" cy="54529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098" name="Picture 2" descr="Premium Vector | Young girl listening to music and relaxing illustration">
            <a:extLst>
              <a:ext uri="{FF2B5EF4-FFF2-40B4-BE49-F238E27FC236}">
                <a16:creationId xmlns:a16="http://schemas.microsoft.com/office/drawing/2014/main" id="{0AE3C004-EA01-4C9A-3411-667175DD9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460628" y="1279243"/>
            <a:ext cx="4671552" cy="4671552"/>
          </a:xfrm>
          <a:prstGeom prst="ellipse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67" name="TextBox 3">
            <a:extLst>
              <a:ext uri="{FF2B5EF4-FFF2-40B4-BE49-F238E27FC236}">
                <a16:creationId xmlns:a16="http://schemas.microsoft.com/office/drawing/2014/main" id="{61391DDC-D0F2-868C-0003-B6D34ADE45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689479"/>
              </p:ext>
            </p:extLst>
          </p:nvPr>
        </p:nvGraphicFramePr>
        <p:xfrm>
          <a:off x="6683136" y="2708394"/>
          <a:ext cx="4562953" cy="36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7" name="Group 66">
            <a:extLst>
              <a:ext uri="{FF2B5EF4-FFF2-40B4-BE49-F238E27FC236}">
                <a16:creationId xmlns:a16="http://schemas.microsoft.com/office/drawing/2014/main" id="{96028DE8-535F-09E5-75BC-0693715485DD}"/>
              </a:ext>
            </a:extLst>
          </p:cNvPr>
          <p:cNvGrpSpPr/>
          <p:nvPr/>
        </p:nvGrpSpPr>
        <p:grpSpPr>
          <a:xfrm>
            <a:off x="10028838" y="1149587"/>
            <a:ext cx="1977952" cy="1546290"/>
            <a:chOff x="10107556" y="2523915"/>
            <a:chExt cx="1977952" cy="1546290"/>
          </a:xfrm>
        </p:grpSpPr>
        <p:pic>
          <p:nvPicPr>
            <p:cNvPr id="68" name="Picture 4" descr="Modern Music Notes Vector Pack 31144 Vector Art at Vecteezy">
              <a:extLst>
                <a:ext uri="{FF2B5EF4-FFF2-40B4-BE49-F238E27FC236}">
                  <a16:creationId xmlns:a16="http://schemas.microsoft.com/office/drawing/2014/main" id="{0696909E-98AE-E67A-6257-084095BB88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" b="1663"/>
            <a:stretch/>
          </p:blipFill>
          <p:spPr bwMode="auto">
            <a:xfrm>
              <a:off x="10107556" y="2697478"/>
              <a:ext cx="1977952" cy="1361560"/>
            </a:xfrm>
            <a:custGeom>
              <a:avLst/>
              <a:gdLst/>
              <a:ahLst/>
              <a:cxnLst/>
              <a:rect l="l" t="t" r="r" b="b"/>
              <a:pathLst>
                <a:path w="7761924" h="5343065">
                  <a:moveTo>
                    <a:pt x="3025687" y="76"/>
                  </a:moveTo>
                  <a:cubicBezTo>
                    <a:pt x="3140786" y="756"/>
                    <a:pt x="3256631" y="6055"/>
                    <a:pt x="3372722" y="16088"/>
                  </a:cubicBezTo>
                  <a:cubicBezTo>
                    <a:pt x="5230178" y="176616"/>
                    <a:pt x="7761924" y="1424594"/>
                    <a:pt x="7761924" y="3316816"/>
                  </a:cubicBezTo>
                  <a:cubicBezTo>
                    <a:pt x="7646022" y="5237647"/>
                    <a:pt x="4988715" y="5423921"/>
                    <a:pt x="3701109" y="5320611"/>
                  </a:cubicBezTo>
                  <a:cubicBezTo>
                    <a:pt x="2413504" y="5217301"/>
                    <a:pt x="351800" y="4486992"/>
                    <a:pt x="36290" y="2696959"/>
                  </a:cubicBezTo>
                  <a:cubicBezTo>
                    <a:pt x="-259500" y="1018804"/>
                    <a:pt x="1299198" y="-10133"/>
                    <a:pt x="3025687" y="7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A4DBF17-C2D2-C2F2-B3CE-6C99E926A0AE}"/>
                </a:ext>
              </a:extLst>
            </p:cNvPr>
            <p:cNvSpPr/>
            <p:nvPr/>
          </p:nvSpPr>
          <p:spPr>
            <a:xfrm>
              <a:off x="10319423" y="2543557"/>
              <a:ext cx="1505809" cy="408576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0AC489-AB15-8EAE-AC46-1B000DF59E3D}"/>
                </a:ext>
              </a:extLst>
            </p:cNvPr>
            <p:cNvSpPr txBox="1"/>
            <p:nvPr/>
          </p:nvSpPr>
          <p:spPr>
            <a:xfrm>
              <a:off x="10122215" y="2523915"/>
              <a:ext cx="1798267" cy="461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NoHustle</a:t>
              </a:r>
              <a:endParaRPr lang="en-DE" sz="2400" b="1" dirty="0">
                <a:solidFill>
                  <a:schemeClr val="tx1"/>
                </a:solidFill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07A943B-8FBE-5F05-5D2A-89F4CD7FF4FE}"/>
                </a:ext>
              </a:extLst>
            </p:cNvPr>
            <p:cNvSpPr/>
            <p:nvPr/>
          </p:nvSpPr>
          <p:spPr>
            <a:xfrm>
              <a:off x="10896255" y="3694729"/>
              <a:ext cx="1033952" cy="342024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5C0088-F9E4-2110-04A4-73CA379741F5}"/>
                </a:ext>
              </a:extLst>
            </p:cNvPr>
            <p:cNvSpPr txBox="1"/>
            <p:nvPr/>
          </p:nvSpPr>
          <p:spPr>
            <a:xfrm>
              <a:off x="11040316" y="3670095"/>
              <a:ext cx="9233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kern="1200" dirty="0"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Chill</a:t>
              </a:r>
              <a:endParaRPr lang="en-DE" sz="2000" b="1" dirty="0"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6097D4-7816-E38C-47EC-C5B0B82B842A}"/>
              </a:ext>
            </a:extLst>
          </p:cNvPr>
          <p:cNvSpPr txBox="1"/>
          <p:nvPr/>
        </p:nvSpPr>
        <p:spPr>
          <a:xfrm>
            <a:off x="768052" y="813626"/>
            <a:ext cx="47027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Here the solution…</a:t>
            </a:r>
            <a:endParaRPr lang="en-DE" sz="4400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3F9113C-C970-5F29-9937-ED27CE900D62}"/>
              </a:ext>
            </a:extLst>
          </p:cNvPr>
          <p:cNvSpPr/>
          <p:nvPr/>
        </p:nvSpPr>
        <p:spPr>
          <a:xfrm>
            <a:off x="5872326" y="1404442"/>
            <a:ext cx="3815769" cy="110347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BB17F-27F4-0CDD-3DB9-506532FE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6676" y="1394956"/>
            <a:ext cx="4188802" cy="11578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NoHustle 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Song Recommender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D18BE0-A978-C52D-FD84-744AE9EC6270}"/>
              </a:ext>
            </a:extLst>
          </p:cNvPr>
          <p:cNvSpPr txBox="1"/>
          <p:nvPr/>
        </p:nvSpPr>
        <p:spPr>
          <a:xfrm>
            <a:off x="6851543" y="649170"/>
            <a:ext cx="2313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4400" dirty="0"/>
              <a:t>GNOD</a:t>
            </a:r>
          </a:p>
        </p:txBody>
      </p:sp>
    </p:spTree>
    <p:extLst>
      <p:ext uri="{BB962C8B-B14F-4D97-AF65-F5344CB8AC3E}">
        <p14:creationId xmlns:p14="http://schemas.microsoft.com/office/powerpoint/2010/main" val="187525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EB7628-464C-2D72-32B9-DEF7FA42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795527"/>
            <a:ext cx="10488547" cy="1190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our DEMO is working?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26DA1-17D3-AC50-DD38-B5C541CD1428}"/>
              </a:ext>
            </a:extLst>
          </p:cNvPr>
          <p:cNvSpPr txBox="1"/>
          <p:nvPr/>
        </p:nvSpPr>
        <p:spPr>
          <a:xfrm>
            <a:off x="6380702" y="1962163"/>
            <a:ext cx="5408073" cy="3832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Accepts users´ inputs and returns recommendations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Based on almost 4000 currently trendy and all-times songs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Utilizes carefully selected and fine-tuned Songs´ features for the best performance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Tested for performance and reliability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FF2C8E-E818-7D0B-2B59-6DC5D139D9B3}"/>
              </a:ext>
            </a:extLst>
          </p:cNvPr>
          <p:cNvSpPr/>
          <p:nvPr/>
        </p:nvSpPr>
        <p:spPr>
          <a:xfrm>
            <a:off x="937030" y="2250281"/>
            <a:ext cx="4979584" cy="36782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AC6AC4-7960-21CB-7010-38B00F479BD0}"/>
              </a:ext>
            </a:extLst>
          </p:cNvPr>
          <p:cNvGrpSpPr/>
          <p:nvPr/>
        </p:nvGrpSpPr>
        <p:grpSpPr>
          <a:xfrm>
            <a:off x="1276204" y="2416048"/>
            <a:ext cx="4280969" cy="3346704"/>
            <a:chOff x="10107556" y="2523915"/>
            <a:chExt cx="1977952" cy="1546290"/>
          </a:xfrm>
        </p:grpSpPr>
        <p:pic>
          <p:nvPicPr>
            <p:cNvPr id="7" name="Picture 4" descr="Modern Music Notes Vector Pack 31144 Vector Art at Vecteezy">
              <a:extLst>
                <a:ext uri="{FF2B5EF4-FFF2-40B4-BE49-F238E27FC236}">
                  <a16:creationId xmlns:a16="http://schemas.microsoft.com/office/drawing/2014/main" id="{6B9CBF87-FFC4-062A-A930-4B55335184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" b="1663"/>
            <a:stretch/>
          </p:blipFill>
          <p:spPr bwMode="auto">
            <a:xfrm>
              <a:off x="10107556" y="2697478"/>
              <a:ext cx="1977952" cy="1361560"/>
            </a:xfrm>
            <a:custGeom>
              <a:avLst/>
              <a:gdLst/>
              <a:ahLst/>
              <a:cxnLst/>
              <a:rect l="l" t="t" r="r" b="b"/>
              <a:pathLst>
                <a:path w="7761924" h="5343065">
                  <a:moveTo>
                    <a:pt x="3025687" y="76"/>
                  </a:moveTo>
                  <a:cubicBezTo>
                    <a:pt x="3140786" y="756"/>
                    <a:pt x="3256631" y="6055"/>
                    <a:pt x="3372722" y="16088"/>
                  </a:cubicBezTo>
                  <a:cubicBezTo>
                    <a:pt x="5230178" y="176616"/>
                    <a:pt x="7761924" y="1424594"/>
                    <a:pt x="7761924" y="3316816"/>
                  </a:cubicBezTo>
                  <a:cubicBezTo>
                    <a:pt x="7646022" y="5237647"/>
                    <a:pt x="4988715" y="5423921"/>
                    <a:pt x="3701109" y="5320611"/>
                  </a:cubicBezTo>
                  <a:cubicBezTo>
                    <a:pt x="2413504" y="5217301"/>
                    <a:pt x="351800" y="4486992"/>
                    <a:pt x="36290" y="2696959"/>
                  </a:cubicBezTo>
                  <a:cubicBezTo>
                    <a:pt x="-259500" y="1018804"/>
                    <a:pt x="1299198" y="-10133"/>
                    <a:pt x="3025687" y="7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964B5D-5EC3-2544-5C43-23F8BAB01871}"/>
                </a:ext>
              </a:extLst>
            </p:cNvPr>
            <p:cNvSpPr/>
            <p:nvPr/>
          </p:nvSpPr>
          <p:spPr>
            <a:xfrm>
              <a:off x="10319423" y="2543557"/>
              <a:ext cx="1505809" cy="408576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050282-0AFF-9018-D3F8-D8A0E088AF0A}"/>
                </a:ext>
              </a:extLst>
            </p:cNvPr>
            <p:cNvSpPr txBox="1"/>
            <p:nvPr/>
          </p:nvSpPr>
          <p:spPr>
            <a:xfrm>
              <a:off x="10122215" y="2523915"/>
              <a:ext cx="1798267" cy="461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normAutofit/>
            </a:bodyPr>
            <a:lstStyle/>
            <a:p>
              <a:pPr>
                <a:spcAft>
                  <a:spcPts val="600"/>
                </a:spcAft>
              </a:pPr>
              <a:r>
                <a:rPr lang="en-US" sz="5000" b="1" dirty="0">
                  <a:solidFill>
                    <a:schemeClr val="tx1"/>
                  </a:solidFill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NoHustle</a:t>
              </a:r>
              <a:endParaRPr lang="en-DE" sz="5000" b="1" dirty="0">
                <a:solidFill>
                  <a:schemeClr val="tx1"/>
                </a:solidFill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D4A9B9-9FCE-C9EE-53F2-E84230B98959}"/>
                </a:ext>
              </a:extLst>
            </p:cNvPr>
            <p:cNvSpPr/>
            <p:nvPr/>
          </p:nvSpPr>
          <p:spPr>
            <a:xfrm>
              <a:off x="10896255" y="3694729"/>
              <a:ext cx="1033952" cy="342024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2DEE1B-B292-B951-9EBE-C11BCB0FE016}"/>
                </a:ext>
              </a:extLst>
            </p:cNvPr>
            <p:cNvSpPr txBox="1"/>
            <p:nvPr/>
          </p:nvSpPr>
          <p:spPr>
            <a:xfrm>
              <a:off x="11040316" y="3670095"/>
              <a:ext cx="923344" cy="400110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>
                <a:spcAft>
                  <a:spcPts val="600"/>
                </a:spcAft>
              </a:pPr>
              <a:r>
                <a:rPr lang="en-US" sz="5000" b="1" kern="1200" dirty="0"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Chill</a:t>
              </a:r>
              <a:endParaRPr lang="en-DE" sz="5000" b="1" dirty="0"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9477296-DEEF-0F90-2FB4-AC84B6B94063}"/>
              </a:ext>
            </a:extLst>
          </p:cNvPr>
          <p:cNvSpPr txBox="1"/>
          <p:nvPr/>
        </p:nvSpPr>
        <p:spPr>
          <a:xfrm>
            <a:off x="863487" y="5876935"/>
            <a:ext cx="2313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4400" dirty="0"/>
              <a:t>GNOD</a:t>
            </a:r>
          </a:p>
        </p:txBody>
      </p:sp>
    </p:spTree>
    <p:extLst>
      <p:ext uri="{BB962C8B-B14F-4D97-AF65-F5344CB8AC3E}">
        <p14:creationId xmlns:p14="http://schemas.microsoft.com/office/powerpoint/2010/main" val="163974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0D29FD3-75DF-F241-64D6-99491144AA4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Outlook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761285-26D9-E8F2-1EDE-D95F26BB6551}"/>
              </a:ext>
            </a:extLst>
          </p:cNvPr>
          <p:cNvSpPr txBox="1"/>
          <p:nvPr/>
        </p:nvSpPr>
        <p:spPr>
          <a:xfrm>
            <a:off x="652233" y="2032891"/>
            <a:ext cx="7101468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/>
              <a:t>Incorporate β-testers to fine tune </a:t>
            </a:r>
            <a:r>
              <a:rPr lang="en-DE" sz="2000">
                <a:sym typeface="Wingdings" pitchFamily="2" charset="2"/>
              </a:rPr>
              <a:t> onging </a:t>
            </a: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/>
              <a:t>Increase the database of songs to reach 100.000 </a:t>
            </a:r>
            <a:r>
              <a:rPr lang="en-DE" sz="2000">
                <a:sym typeface="Wingdings" pitchFamily="2" charset="2"/>
              </a:rPr>
              <a:t> Q2 2023 </a:t>
            </a: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/>
              <a:t>Fine tune the model based on the new database</a:t>
            </a:r>
            <a:r>
              <a:rPr lang="en-DE" sz="2000">
                <a:sym typeface="Wingdings" pitchFamily="2" charset="2"/>
              </a:rPr>
              <a:t>  Q2 2023 </a:t>
            </a: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/>
              <a:t>Build an user-friendly Interface </a:t>
            </a:r>
          </a:p>
          <a:p>
            <a:pPr lvl="1"/>
            <a:r>
              <a:rPr lang="en-GB" sz="2000"/>
              <a:t>- i</a:t>
            </a:r>
            <a:r>
              <a:rPr lang="en-DE" sz="2000"/>
              <a:t>ncluding user-defined moods </a:t>
            </a:r>
            <a:r>
              <a:rPr lang="en-DE" sz="2000">
                <a:sym typeface="Wingdings" pitchFamily="2" charset="2"/>
              </a:rPr>
              <a:t> Q4 2023 </a:t>
            </a: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Release for wide scale testing </a:t>
            </a:r>
            <a:r>
              <a:rPr lang="en-GB" sz="2000">
                <a:sym typeface="Wingdings" pitchFamily="2" charset="2"/>
              </a:rPr>
              <a:t> Q1 2024</a:t>
            </a: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/>
              <a:t>A</a:t>
            </a:r>
            <a:r>
              <a:rPr lang="en-DE" sz="2000"/>
              <a:t>pproch potential buisness partners for </a:t>
            </a:r>
            <a:r>
              <a:rPr lang="en-GB" sz="2000"/>
              <a:t>monetization</a:t>
            </a:r>
            <a:r>
              <a:rPr lang="en-DE" sz="2000"/>
              <a:t> </a:t>
            </a:r>
            <a:r>
              <a:rPr lang="en-DE" sz="2000">
                <a:sym typeface="Wingdings" pitchFamily="2" charset="2"/>
              </a:rPr>
              <a:t> Q2 2024 </a:t>
            </a:r>
            <a:endParaRPr lang="en-DE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45" name="Picture 4" descr="Clip art music notes: immagini, foto stock e grafica vettoriale |  Shutterstock">
            <a:extLst>
              <a:ext uri="{FF2B5EF4-FFF2-40B4-BE49-F238E27FC236}">
                <a16:creationId xmlns:a16="http://schemas.microsoft.com/office/drawing/2014/main" id="{99908E70-7923-6EC0-36B5-C737EFC48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5" b="9713"/>
          <a:stretch/>
        </p:blipFill>
        <p:spPr bwMode="auto">
          <a:xfrm rot="2214224">
            <a:off x="7102722" y="1715030"/>
            <a:ext cx="4311157" cy="222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3DA3960-DAD1-6CC1-6F1A-58E7367573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4768" y="2255354"/>
            <a:ext cx="4178742" cy="417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34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C888FF2-3B76-A701-8FA4-EE964AC7E61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Outlook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C8ADA3-77F7-8EC9-7207-DA6F23F834E8}"/>
              </a:ext>
            </a:extLst>
          </p:cNvPr>
          <p:cNvSpPr txBox="1"/>
          <p:nvPr/>
        </p:nvSpPr>
        <p:spPr>
          <a:xfrm>
            <a:off x="652233" y="2032891"/>
            <a:ext cx="7101468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Incorporate β-testers to fine tune </a:t>
            </a:r>
            <a:r>
              <a:rPr lang="en-DE" sz="2000" dirty="0">
                <a:sym typeface="Wingdings" pitchFamily="2" charset="2"/>
              </a:rPr>
              <a:t> onging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Increase the database of songs to reach 100.000 </a:t>
            </a:r>
            <a:r>
              <a:rPr lang="en-DE" sz="2000" dirty="0">
                <a:sym typeface="Wingdings" pitchFamily="2" charset="2"/>
              </a:rPr>
              <a:t> Q2 2023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Fine tune the model based on the new database</a:t>
            </a:r>
            <a:r>
              <a:rPr lang="en-DE" sz="2000" dirty="0">
                <a:sym typeface="Wingdings" pitchFamily="2" charset="2"/>
              </a:rPr>
              <a:t>  Q2 2023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Build an user-friendly Interface </a:t>
            </a:r>
          </a:p>
          <a:p>
            <a:pPr lvl="1"/>
            <a:r>
              <a:rPr lang="en-GB" sz="2000" dirty="0"/>
              <a:t>- </a:t>
            </a:r>
            <a:r>
              <a:rPr lang="en-GB" sz="2000" dirty="0" err="1"/>
              <a:t>i</a:t>
            </a:r>
            <a:r>
              <a:rPr lang="en-DE" sz="2000" dirty="0"/>
              <a:t>ncluding user-defined moods </a:t>
            </a:r>
            <a:r>
              <a:rPr lang="en-DE" sz="2000" dirty="0">
                <a:sym typeface="Wingdings" pitchFamily="2" charset="2"/>
              </a:rPr>
              <a:t> Q4 2023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Release for wide scale testing </a:t>
            </a:r>
            <a:r>
              <a:rPr lang="en-GB" sz="2000" dirty="0">
                <a:sym typeface="Wingdings" pitchFamily="2" charset="2"/>
              </a:rPr>
              <a:t> Q1 2024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</a:t>
            </a:r>
            <a:r>
              <a:rPr lang="en-DE" sz="2000" dirty="0"/>
              <a:t>pproch potential buisness partners for </a:t>
            </a:r>
            <a:r>
              <a:rPr lang="en-GB" sz="2000" dirty="0"/>
              <a:t>monetization</a:t>
            </a:r>
            <a:r>
              <a:rPr lang="en-DE" sz="2000" dirty="0"/>
              <a:t> </a:t>
            </a:r>
            <a:r>
              <a:rPr lang="en-DE" sz="2000" dirty="0">
                <a:sym typeface="Wingdings" pitchFamily="2" charset="2"/>
              </a:rPr>
              <a:t> Q2 2024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pic>
        <p:nvPicPr>
          <p:cNvPr id="12290" name="Picture 2" descr="ArtStation - mood swings">
            <a:extLst>
              <a:ext uri="{FF2B5EF4-FFF2-40B4-BE49-F238E27FC236}">
                <a16:creationId xmlns:a16="http://schemas.microsoft.com/office/drawing/2014/main" id="{F064647F-E40A-F23B-92BE-45437671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27" y="1750558"/>
            <a:ext cx="3969657" cy="3969657"/>
          </a:xfrm>
          <a:prstGeom prst="ellipse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B8C53289-F9DE-5F9D-A2A9-29D03C86ADE4}"/>
              </a:ext>
            </a:extLst>
          </p:cNvPr>
          <p:cNvSpPr txBox="1"/>
          <p:nvPr/>
        </p:nvSpPr>
        <p:spPr>
          <a:xfrm>
            <a:off x="8033419" y="937402"/>
            <a:ext cx="40318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2400" dirty="0">
                <a:latin typeface="Copperplate" panose="02000504000000020004" pitchFamily="2" charset="77"/>
              </a:rPr>
              <a:t>User-friendly interface</a:t>
            </a:r>
          </a:p>
          <a:p>
            <a:pPr algn="ctr"/>
            <a:r>
              <a:rPr lang="en-DE" sz="2400" dirty="0">
                <a:latin typeface="Copperplate" panose="02000504000000020004" pitchFamily="2" charset="77"/>
              </a:rPr>
              <a:t>How do you feel?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45BB8-30CB-E0F6-68BF-99F002EA1190}"/>
              </a:ext>
            </a:extLst>
          </p:cNvPr>
          <p:cNvSpPr txBox="1"/>
          <p:nvPr/>
        </p:nvSpPr>
        <p:spPr>
          <a:xfrm>
            <a:off x="14288" y="6560487"/>
            <a:ext cx="8220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050" dirty="0"/>
              <a:t>Image modified from: https://www.artstation.com/artwork/r5RAa</a:t>
            </a:r>
          </a:p>
        </p:txBody>
      </p:sp>
    </p:spTree>
    <p:extLst>
      <p:ext uri="{BB962C8B-B14F-4D97-AF65-F5344CB8AC3E}">
        <p14:creationId xmlns:p14="http://schemas.microsoft.com/office/powerpoint/2010/main" val="429274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8D1E49-2A21-4A83-A0E0-FB1597B4B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8B852E-5494-418B-A833-75CF016A9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F31E3C1-1A46-4329-9F80-B576692FE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94B4592-99CA-47B1-816F-CE2D44F65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BF690E4C-72F8-4AC5-AF99-562763CC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F834CDD4-CAB8-4ACC-9AAC-5399C743DE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AEB045A-6821-475B-A28E-047437ABE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D9B790C0-3D34-4626-BAFB-6EB473F40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EDA4D87F-91A4-4628-9A6E-F01820A7E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045DAB88-124C-459C-A889-DAE9C9BE2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85D44010-1DAA-4CAC-B83F-7E3E8C455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E8C01D66-5C93-4A2E-AA74-DE97574EA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E2E1A6E1-6C4A-47D3-81E2-9F8624F1B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3E849CB5-4526-49DC-B77B-A20FDB7FF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5A18C8A4-FB2A-44C1-93D3-26C6DDFE0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85D014FD-8C5A-4071-B19E-4910AAB61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A37D7262-3596-4026-9AD4-E94332E52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187E37E0-AAC3-4B33-AF36-334ACCBD33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409758BB-8A0E-4BEB-BC0C-F410AD98C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97C4EFE2-9D25-4978-BD9A-873B49270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9CCAF82A-A0E0-4B55-A97B-EFFAE79AF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4F800DD8-3954-4F73-8807-16F1CFAC1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84E1C91A-4B06-4852-918C-6380FA98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030" y="2250281"/>
            <a:ext cx="4959318" cy="367823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C888FF2-3B76-A701-8FA4-EE964AC7E61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dirty="0"/>
              <a:t>Outlook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C8ADA3-77F7-8EC9-7207-DA6F23F834E8}"/>
              </a:ext>
            </a:extLst>
          </p:cNvPr>
          <p:cNvSpPr txBox="1"/>
          <p:nvPr/>
        </p:nvSpPr>
        <p:spPr>
          <a:xfrm>
            <a:off x="652233" y="2032891"/>
            <a:ext cx="7101468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Incorporate β-testers to fine tune </a:t>
            </a:r>
            <a:r>
              <a:rPr lang="en-DE" sz="2000" dirty="0">
                <a:sym typeface="Wingdings" pitchFamily="2" charset="2"/>
              </a:rPr>
              <a:t> onging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Increase the database of songs to reach 100.000 </a:t>
            </a:r>
            <a:r>
              <a:rPr lang="en-DE" sz="2000" dirty="0">
                <a:sym typeface="Wingdings" pitchFamily="2" charset="2"/>
              </a:rPr>
              <a:t> Q2 2023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Fine tune the model based on the new database</a:t>
            </a:r>
            <a:r>
              <a:rPr lang="en-DE" sz="2000" dirty="0">
                <a:sym typeface="Wingdings" pitchFamily="2" charset="2"/>
              </a:rPr>
              <a:t>  Q2 2023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E" sz="2000" dirty="0"/>
              <a:t>Build an user-friendly Interface </a:t>
            </a:r>
          </a:p>
          <a:p>
            <a:pPr lvl="1"/>
            <a:r>
              <a:rPr lang="en-GB" sz="2000" dirty="0"/>
              <a:t>- </a:t>
            </a:r>
            <a:r>
              <a:rPr lang="en-GB" sz="2000" dirty="0" err="1"/>
              <a:t>i</a:t>
            </a:r>
            <a:r>
              <a:rPr lang="en-DE" sz="2000" dirty="0"/>
              <a:t>ncluding user-defined moods </a:t>
            </a:r>
            <a:r>
              <a:rPr lang="en-DE" sz="2000" dirty="0">
                <a:sym typeface="Wingdings" pitchFamily="2" charset="2"/>
              </a:rPr>
              <a:t> Q4 2023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Release for wide scale testing </a:t>
            </a:r>
            <a:r>
              <a:rPr lang="en-GB" sz="2000" dirty="0">
                <a:sym typeface="Wingdings" pitchFamily="2" charset="2"/>
              </a:rPr>
              <a:t> Q1 2024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</a:t>
            </a:r>
            <a:r>
              <a:rPr lang="en-DE" sz="2000" dirty="0"/>
              <a:t>pproch potential business partners for </a:t>
            </a:r>
            <a:r>
              <a:rPr lang="en-GB" sz="2000" dirty="0"/>
              <a:t>monetization</a:t>
            </a:r>
            <a:r>
              <a:rPr lang="en-DE" sz="2000" dirty="0"/>
              <a:t> </a:t>
            </a:r>
            <a:r>
              <a:rPr lang="en-DE" sz="2000" dirty="0">
                <a:sym typeface="Wingdings" pitchFamily="2" charset="2"/>
              </a:rPr>
              <a:t> Q2 2024 </a:t>
            </a:r>
            <a:endParaRPr lang="en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E" sz="2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BD45BB8-30CB-E0F6-68BF-99F002EA1190}"/>
              </a:ext>
            </a:extLst>
          </p:cNvPr>
          <p:cNvSpPr txBox="1"/>
          <p:nvPr/>
        </p:nvSpPr>
        <p:spPr>
          <a:xfrm>
            <a:off x="14288" y="6560487"/>
            <a:ext cx="82200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050" dirty="0"/>
              <a:t>Image modified from: https://www.artstation.com/artwork/r5RAa</a:t>
            </a:r>
          </a:p>
        </p:txBody>
      </p:sp>
      <p:pic>
        <p:nvPicPr>
          <p:cNvPr id="41" name="Picture 4" descr="Download Ayehu Announces Key Executive Appointments To Support -  Partnership Illustration Png - Full Size PNG Image - PNGkit">
            <a:extLst>
              <a:ext uri="{FF2B5EF4-FFF2-40B4-BE49-F238E27FC236}">
                <a16:creationId xmlns:a16="http://schemas.microsoft.com/office/drawing/2014/main" id="{AA4EFDA4-6C91-8B7D-33E8-C02868903C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7" t="7534" r="17198" b="5572"/>
          <a:stretch/>
        </p:blipFill>
        <p:spPr bwMode="auto">
          <a:xfrm>
            <a:off x="7513310" y="3584823"/>
            <a:ext cx="4234485" cy="2517111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D2C5157-224D-8F78-A321-DBB238358018}"/>
              </a:ext>
            </a:extLst>
          </p:cNvPr>
          <p:cNvGrpSpPr/>
          <p:nvPr/>
        </p:nvGrpSpPr>
        <p:grpSpPr>
          <a:xfrm>
            <a:off x="8554414" y="1801068"/>
            <a:ext cx="1977952" cy="1546290"/>
            <a:chOff x="10107556" y="2523915"/>
            <a:chExt cx="1977952" cy="1546290"/>
          </a:xfrm>
        </p:grpSpPr>
        <p:pic>
          <p:nvPicPr>
            <p:cNvPr id="48" name="Picture 4" descr="Modern Music Notes Vector Pack 31144 Vector Art at Vecteezy">
              <a:extLst>
                <a:ext uri="{FF2B5EF4-FFF2-40B4-BE49-F238E27FC236}">
                  <a16:creationId xmlns:a16="http://schemas.microsoft.com/office/drawing/2014/main" id="{803B1D65-9DE6-0E59-AA14-00202C6C84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" b="1663"/>
            <a:stretch/>
          </p:blipFill>
          <p:spPr bwMode="auto">
            <a:xfrm>
              <a:off x="10107556" y="2697478"/>
              <a:ext cx="1977952" cy="1361560"/>
            </a:xfrm>
            <a:custGeom>
              <a:avLst/>
              <a:gdLst/>
              <a:ahLst/>
              <a:cxnLst/>
              <a:rect l="l" t="t" r="r" b="b"/>
              <a:pathLst>
                <a:path w="7761924" h="5343065">
                  <a:moveTo>
                    <a:pt x="3025687" y="76"/>
                  </a:moveTo>
                  <a:cubicBezTo>
                    <a:pt x="3140786" y="756"/>
                    <a:pt x="3256631" y="6055"/>
                    <a:pt x="3372722" y="16088"/>
                  </a:cubicBezTo>
                  <a:cubicBezTo>
                    <a:pt x="5230178" y="176616"/>
                    <a:pt x="7761924" y="1424594"/>
                    <a:pt x="7761924" y="3316816"/>
                  </a:cubicBezTo>
                  <a:cubicBezTo>
                    <a:pt x="7646022" y="5237647"/>
                    <a:pt x="4988715" y="5423921"/>
                    <a:pt x="3701109" y="5320611"/>
                  </a:cubicBezTo>
                  <a:cubicBezTo>
                    <a:pt x="2413504" y="5217301"/>
                    <a:pt x="351800" y="4486992"/>
                    <a:pt x="36290" y="2696959"/>
                  </a:cubicBezTo>
                  <a:cubicBezTo>
                    <a:pt x="-259500" y="1018804"/>
                    <a:pt x="1299198" y="-10133"/>
                    <a:pt x="3025687" y="7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CEE0610-C115-C403-45B7-3F7B46B9C9F5}"/>
                </a:ext>
              </a:extLst>
            </p:cNvPr>
            <p:cNvSpPr/>
            <p:nvPr/>
          </p:nvSpPr>
          <p:spPr>
            <a:xfrm>
              <a:off x="10319423" y="2543557"/>
              <a:ext cx="1505809" cy="408576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65EAB84-F879-8F88-A735-68A40C61197A}"/>
                </a:ext>
              </a:extLst>
            </p:cNvPr>
            <p:cNvSpPr txBox="1"/>
            <p:nvPr/>
          </p:nvSpPr>
          <p:spPr>
            <a:xfrm>
              <a:off x="10122215" y="2523915"/>
              <a:ext cx="1798267" cy="461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NoHustle</a:t>
              </a:r>
              <a:endParaRPr lang="en-DE" sz="2400" b="1" dirty="0">
                <a:solidFill>
                  <a:schemeClr val="tx1"/>
                </a:solidFill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7120F3D-6B19-2C85-C5E7-46345336C98C}"/>
                </a:ext>
              </a:extLst>
            </p:cNvPr>
            <p:cNvSpPr/>
            <p:nvPr/>
          </p:nvSpPr>
          <p:spPr>
            <a:xfrm>
              <a:off x="10896255" y="3694729"/>
              <a:ext cx="1033952" cy="342024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EA179B-B266-150D-22E6-2FD2B3DC241A}"/>
                </a:ext>
              </a:extLst>
            </p:cNvPr>
            <p:cNvSpPr txBox="1"/>
            <p:nvPr/>
          </p:nvSpPr>
          <p:spPr>
            <a:xfrm>
              <a:off x="11040316" y="3670095"/>
              <a:ext cx="9233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kern="1200" dirty="0"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Chill</a:t>
              </a:r>
              <a:endParaRPr lang="en-DE" sz="2000" b="1" dirty="0"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A37BBC9-AB5B-E277-BF3F-97C9274EAD10}"/>
              </a:ext>
            </a:extLst>
          </p:cNvPr>
          <p:cNvSpPr txBox="1"/>
          <p:nvPr/>
        </p:nvSpPr>
        <p:spPr>
          <a:xfrm>
            <a:off x="8554414" y="1119714"/>
            <a:ext cx="2313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4400" dirty="0"/>
              <a:t>GNOD</a:t>
            </a:r>
          </a:p>
        </p:txBody>
      </p:sp>
    </p:spTree>
    <p:extLst>
      <p:ext uri="{BB962C8B-B14F-4D97-AF65-F5344CB8AC3E}">
        <p14:creationId xmlns:p14="http://schemas.microsoft.com/office/powerpoint/2010/main" val="1609461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Freeform: Shape 2101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2052" name="Picture 4" descr="Modern Music Notes Vector Pack 31144 Vector Art at Vecteezy">
            <a:extLst>
              <a:ext uri="{FF2B5EF4-FFF2-40B4-BE49-F238E27FC236}">
                <a16:creationId xmlns:a16="http://schemas.microsoft.com/office/drawing/2014/main" id="{C5F2A0EC-BB68-1960-EB9F-60BD144B8B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63"/>
          <a:stretch/>
        </p:blipFill>
        <p:spPr bwMode="auto">
          <a:xfrm>
            <a:off x="924926" y="527236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E8D2E7-B8DF-6147-BAA1-4ADF8CDA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913" y="-6705"/>
            <a:ext cx="8248055" cy="1273187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Acknowledgement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243BC7-3365-EC58-14C8-2452AA279812}"/>
              </a:ext>
            </a:extLst>
          </p:cNvPr>
          <p:cNvSpPr txBox="1"/>
          <p:nvPr/>
        </p:nvSpPr>
        <p:spPr>
          <a:xfrm>
            <a:off x="10506283" y="6181020"/>
            <a:ext cx="1569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sz="2000" i="1" dirty="0" err="1"/>
              <a:t>Amr&amp;Silvia</a:t>
            </a:r>
            <a:endParaRPr lang="en-AU" sz="2000" i="1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1E35A3B-DB08-C21D-BB8A-B8A743728341}"/>
              </a:ext>
            </a:extLst>
          </p:cNvPr>
          <p:cNvSpPr txBox="1">
            <a:spLocks/>
          </p:cNvSpPr>
          <p:nvPr/>
        </p:nvSpPr>
        <p:spPr>
          <a:xfrm>
            <a:off x="6244661" y="4897727"/>
            <a:ext cx="3671390" cy="12731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AU" b="1" dirty="0"/>
              <a:t>Thank you!</a:t>
            </a:r>
          </a:p>
          <a:p>
            <a:pPr algn="l"/>
            <a:r>
              <a:rPr lang="en-AU" b="1" dirty="0"/>
              <a:t>Questions?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6970A6-B349-4AB3-C988-FBFD0D6F5E40}"/>
              </a:ext>
            </a:extLst>
          </p:cNvPr>
          <p:cNvGrpSpPr/>
          <p:nvPr/>
        </p:nvGrpSpPr>
        <p:grpSpPr>
          <a:xfrm>
            <a:off x="9380295" y="1721829"/>
            <a:ext cx="1977952" cy="1546290"/>
            <a:chOff x="10107556" y="2523915"/>
            <a:chExt cx="1977952" cy="1546290"/>
          </a:xfrm>
        </p:grpSpPr>
        <p:pic>
          <p:nvPicPr>
            <p:cNvPr id="23" name="Picture 4" descr="Modern Music Notes Vector Pack 31144 Vector Art at Vecteezy">
              <a:extLst>
                <a:ext uri="{FF2B5EF4-FFF2-40B4-BE49-F238E27FC236}">
                  <a16:creationId xmlns:a16="http://schemas.microsoft.com/office/drawing/2014/main" id="{6799728F-1472-15D9-0ED7-2828A285B7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" b="1663"/>
            <a:stretch/>
          </p:blipFill>
          <p:spPr bwMode="auto">
            <a:xfrm>
              <a:off x="10107556" y="2697478"/>
              <a:ext cx="1977952" cy="1361560"/>
            </a:xfrm>
            <a:custGeom>
              <a:avLst/>
              <a:gdLst/>
              <a:ahLst/>
              <a:cxnLst/>
              <a:rect l="l" t="t" r="r" b="b"/>
              <a:pathLst>
                <a:path w="7761924" h="5343065">
                  <a:moveTo>
                    <a:pt x="3025687" y="76"/>
                  </a:moveTo>
                  <a:cubicBezTo>
                    <a:pt x="3140786" y="756"/>
                    <a:pt x="3256631" y="6055"/>
                    <a:pt x="3372722" y="16088"/>
                  </a:cubicBezTo>
                  <a:cubicBezTo>
                    <a:pt x="5230178" y="176616"/>
                    <a:pt x="7761924" y="1424594"/>
                    <a:pt x="7761924" y="3316816"/>
                  </a:cubicBezTo>
                  <a:cubicBezTo>
                    <a:pt x="7646022" y="5237647"/>
                    <a:pt x="4988715" y="5423921"/>
                    <a:pt x="3701109" y="5320611"/>
                  </a:cubicBezTo>
                  <a:cubicBezTo>
                    <a:pt x="2413504" y="5217301"/>
                    <a:pt x="351800" y="4486992"/>
                    <a:pt x="36290" y="2696959"/>
                  </a:cubicBezTo>
                  <a:cubicBezTo>
                    <a:pt x="-259500" y="1018804"/>
                    <a:pt x="1299198" y="-10133"/>
                    <a:pt x="3025687" y="7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E6DA2E-6BE4-C2FB-9415-290B3E6E941F}"/>
                </a:ext>
              </a:extLst>
            </p:cNvPr>
            <p:cNvSpPr/>
            <p:nvPr/>
          </p:nvSpPr>
          <p:spPr>
            <a:xfrm>
              <a:off x="10319423" y="2543557"/>
              <a:ext cx="1505809" cy="408576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A5AE0FF-B36A-131B-1BA5-BD0088476309}"/>
                </a:ext>
              </a:extLst>
            </p:cNvPr>
            <p:cNvSpPr txBox="1"/>
            <p:nvPr/>
          </p:nvSpPr>
          <p:spPr>
            <a:xfrm>
              <a:off x="10122215" y="2523915"/>
              <a:ext cx="1798267" cy="46166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NoHustle</a:t>
              </a:r>
              <a:endParaRPr lang="en-DE" sz="2400" b="1" dirty="0">
                <a:solidFill>
                  <a:schemeClr val="tx1"/>
                </a:solidFill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4127E3-FBA2-A5A6-BC5D-1E2D7D79AEA4}"/>
                </a:ext>
              </a:extLst>
            </p:cNvPr>
            <p:cNvSpPr/>
            <p:nvPr/>
          </p:nvSpPr>
          <p:spPr>
            <a:xfrm>
              <a:off x="10896255" y="3694729"/>
              <a:ext cx="1033952" cy="342024"/>
            </a:xfrm>
            <a:prstGeom prst="ellipse">
              <a:avLst/>
            </a:prstGeom>
            <a:solidFill>
              <a:schemeClr val="bg1">
                <a:alpha val="83917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96414D-B0D4-0974-7027-7F8EC4F4FAA3}"/>
                </a:ext>
              </a:extLst>
            </p:cNvPr>
            <p:cNvSpPr txBox="1"/>
            <p:nvPr/>
          </p:nvSpPr>
          <p:spPr>
            <a:xfrm>
              <a:off x="11040316" y="3670095"/>
              <a:ext cx="92334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kern="1200" dirty="0">
                  <a:latin typeface="Copperplate" panose="02000504000000020004" pitchFamily="2" charset="77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Chill</a:t>
              </a:r>
              <a:endParaRPr lang="en-DE" sz="2000" b="1" dirty="0">
                <a:latin typeface="Copperplate" panose="02000504000000020004" pitchFamily="2" charset="77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6F0C82EE-5D2C-789B-5A98-954C50DA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832" y="1003454"/>
            <a:ext cx="48615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effectLst/>
                <a:latin typeface="Open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GNOOSIC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effectLst/>
                <a:latin typeface="Open Sans" panose="020F0502020204030204" pitchFamily="34" charset="0"/>
              </a:rPr>
              <a:t>   </a:t>
            </a:r>
            <a:r>
              <a:rPr kumimoji="0" lang="en-DE" altLang="en-DE" sz="3200" b="0" i="0" u="none" strike="noStrike" cap="none" normalizeH="0" baseline="0" dirty="0">
                <a:ln>
                  <a:noFill/>
                </a:ln>
                <a:effectLst/>
                <a:latin typeface="Open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     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effectLst/>
                <a:latin typeface="Open Sans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DISCOVER NEW MUSIC</a:t>
            </a:r>
            <a:endParaRPr kumimoji="0" lang="en-DE" altLang="en-DE" sz="1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32" name="Picture 4">
            <a:hlinkClick r:id="rId3"/>
            <a:extLst>
              <a:ext uri="{FF2B5EF4-FFF2-40B4-BE49-F238E27FC236}">
                <a16:creationId xmlns:a16="http://schemas.microsoft.com/office/drawing/2014/main" id="{786E3649-ED5C-4901-9360-5BEF18453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423" y="1031230"/>
            <a:ext cx="643183" cy="59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E53CA42-B096-5F95-0B0C-68B4E5AC89E1}"/>
              </a:ext>
            </a:extLst>
          </p:cNvPr>
          <p:cNvSpPr txBox="1"/>
          <p:nvPr/>
        </p:nvSpPr>
        <p:spPr>
          <a:xfrm>
            <a:off x="7276498" y="423912"/>
            <a:ext cx="2313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4400" dirty="0"/>
              <a:t>GNOD</a:t>
            </a:r>
          </a:p>
        </p:txBody>
      </p:sp>
    </p:spTree>
    <p:extLst>
      <p:ext uri="{BB962C8B-B14F-4D97-AF65-F5344CB8AC3E}">
        <p14:creationId xmlns:p14="http://schemas.microsoft.com/office/powerpoint/2010/main" val="334997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318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Copperplate</vt:lpstr>
      <vt:lpstr>Open Sans</vt:lpstr>
      <vt:lpstr>Rockwell</vt:lpstr>
      <vt:lpstr>Office Theme</vt:lpstr>
      <vt:lpstr>GNOD Project</vt:lpstr>
      <vt:lpstr>PowerPoint Presentation</vt:lpstr>
      <vt:lpstr>NoHustle  Song Recommender </vt:lpstr>
      <vt:lpstr>How our DEMO is working?  </vt:lpstr>
      <vt:lpstr>PowerPoint Presentation</vt:lpstr>
      <vt:lpstr>PowerPoint Presentation</vt:lpstr>
      <vt:lpstr>PowerPoint Presentation</vt:lpstr>
      <vt:lpstr>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Project2</dc:title>
  <dc:creator>Silvia Di Francescantonio</dc:creator>
  <cp:lastModifiedBy>Silvia Di Francescantonio</cp:lastModifiedBy>
  <cp:revision>9</cp:revision>
  <dcterms:created xsi:type="dcterms:W3CDTF">2022-06-10T07:04:25Z</dcterms:created>
  <dcterms:modified xsi:type="dcterms:W3CDTF">2022-06-10T11:05:51Z</dcterms:modified>
</cp:coreProperties>
</file>