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CB3592-BF5C-4ABA-B583-F1985368F8BA}"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5E469-21C1-4598-AABA-EE1BE58BF6C2}" type="slidenum">
              <a:rPr lang="en-US" smtClean="0"/>
              <a:t>‹#›</a:t>
            </a:fld>
            <a:endParaRPr lang="en-US"/>
          </a:p>
        </p:txBody>
      </p:sp>
    </p:spTree>
    <p:extLst>
      <p:ext uri="{BB962C8B-B14F-4D97-AF65-F5344CB8AC3E}">
        <p14:creationId xmlns:p14="http://schemas.microsoft.com/office/powerpoint/2010/main" val="1802919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CB3592-BF5C-4ABA-B583-F1985368F8BA}"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5E469-21C1-4598-AABA-EE1BE58BF6C2}" type="slidenum">
              <a:rPr lang="en-US" smtClean="0"/>
              <a:t>‹#›</a:t>
            </a:fld>
            <a:endParaRPr lang="en-US"/>
          </a:p>
        </p:txBody>
      </p:sp>
    </p:spTree>
    <p:extLst>
      <p:ext uri="{BB962C8B-B14F-4D97-AF65-F5344CB8AC3E}">
        <p14:creationId xmlns:p14="http://schemas.microsoft.com/office/powerpoint/2010/main" val="291980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CB3592-BF5C-4ABA-B583-F1985368F8BA}"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5E469-21C1-4598-AABA-EE1BE58BF6C2}" type="slidenum">
              <a:rPr lang="en-US" smtClean="0"/>
              <a:t>‹#›</a:t>
            </a:fld>
            <a:endParaRPr lang="en-US"/>
          </a:p>
        </p:txBody>
      </p:sp>
    </p:spTree>
    <p:extLst>
      <p:ext uri="{BB962C8B-B14F-4D97-AF65-F5344CB8AC3E}">
        <p14:creationId xmlns:p14="http://schemas.microsoft.com/office/powerpoint/2010/main" val="3094587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CB3592-BF5C-4ABA-B583-F1985368F8BA}"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5E469-21C1-4598-AABA-EE1BE58BF6C2}" type="slidenum">
              <a:rPr lang="en-US" smtClean="0"/>
              <a:t>‹#›</a:t>
            </a:fld>
            <a:endParaRPr lang="en-US"/>
          </a:p>
        </p:txBody>
      </p:sp>
    </p:spTree>
    <p:extLst>
      <p:ext uri="{BB962C8B-B14F-4D97-AF65-F5344CB8AC3E}">
        <p14:creationId xmlns:p14="http://schemas.microsoft.com/office/powerpoint/2010/main" val="3258107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CB3592-BF5C-4ABA-B583-F1985368F8BA}"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5E469-21C1-4598-AABA-EE1BE58BF6C2}" type="slidenum">
              <a:rPr lang="en-US" smtClean="0"/>
              <a:t>‹#›</a:t>
            </a:fld>
            <a:endParaRPr lang="en-US"/>
          </a:p>
        </p:txBody>
      </p:sp>
    </p:spTree>
    <p:extLst>
      <p:ext uri="{BB962C8B-B14F-4D97-AF65-F5344CB8AC3E}">
        <p14:creationId xmlns:p14="http://schemas.microsoft.com/office/powerpoint/2010/main" val="850578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CB3592-BF5C-4ABA-B583-F1985368F8BA}"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5E469-21C1-4598-AABA-EE1BE58BF6C2}" type="slidenum">
              <a:rPr lang="en-US" smtClean="0"/>
              <a:t>‹#›</a:t>
            </a:fld>
            <a:endParaRPr lang="en-US"/>
          </a:p>
        </p:txBody>
      </p:sp>
    </p:spTree>
    <p:extLst>
      <p:ext uri="{BB962C8B-B14F-4D97-AF65-F5344CB8AC3E}">
        <p14:creationId xmlns:p14="http://schemas.microsoft.com/office/powerpoint/2010/main" val="4268227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CB3592-BF5C-4ABA-B583-F1985368F8BA}" type="datetimeFigureOut">
              <a:rPr lang="en-US" smtClean="0"/>
              <a:t>5/15/2022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55E469-21C1-4598-AABA-EE1BE58BF6C2}" type="slidenum">
              <a:rPr lang="en-US" smtClean="0"/>
              <a:t>‹#›</a:t>
            </a:fld>
            <a:endParaRPr lang="en-US"/>
          </a:p>
        </p:txBody>
      </p:sp>
    </p:spTree>
    <p:extLst>
      <p:ext uri="{BB962C8B-B14F-4D97-AF65-F5344CB8AC3E}">
        <p14:creationId xmlns:p14="http://schemas.microsoft.com/office/powerpoint/2010/main" val="104725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CB3592-BF5C-4ABA-B583-F1985368F8BA}" type="datetimeFigureOut">
              <a:rPr lang="en-US" smtClean="0"/>
              <a:t>5/15/2022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55E469-21C1-4598-AABA-EE1BE58BF6C2}" type="slidenum">
              <a:rPr lang="en-US" smtClean="0"/>
              <a:t>‹#›</a:t>
            </a:fld>
            <a:endParaRPr lang="en-US"/>
          </a:p>
        </p:txBody>
      </p:sp>
    </p:spTree>
    <p:extLst>
      <p:ext uri="{BB962C8B-B14F-4D97-AF65-F5344CB8AC3E}">
        <p14:creationId xmlns:p14="http://schemas.microsoft.com/office/powerpoint/2010/main" val="2081233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B3592-BF5C-4ABA-B583-F1985368F8BA}" type="datetimeFigureOut">
              <a:rPr lang="en-US" smtClean="0"/>
              <a:t>5/15/2022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55E469-21C1-4598-AABA-EE1BE58BF6C2}" type="slidenum">
              <a:rPr lang="en-US" smtClean="0"/>
              <a:t>‹#›</a:t>
            </a:fld>
            <a:endParaRPr lang="en-US"/>
          </a:p>
        </p:txBody>
      </p:sp>
    </p:spTree>
    <p:extLst>
      <p:ext uri="{BB962C8B-B14F-4D97-AF65-F5344CB8AC3E}">
        <p14:creationId xmlns:p14="http://schemas.microsoft.com/office/powerpoint/2010/main" val="92208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CB3592-BF5C-4ABA-B583-F1985368F8BA}"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5E469-21C1-4598-AABA-EE1BE58BF6C2}" type="slidenum">
              <a:rPr lang="en-US" smtClean="0"/>
              <a:t>‹#›</a:t>
            </a:fld>
            <a:endParaRPr lang="en-US"/>
          </a:p>
        </p:txBody>
      </p:sp>
    </p:spTree>
    <p:extLst>
      <p:ext uri="{BB962C8B-B14F-4D97-AF65-F5344CB8AC3E}">
        <p14:creationId xmlns:p14="http://schemas.microsoft.com/office/powerpoint/2010/main" val="622613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CB3592-BF5C-4ABA-B583-F1985368F8BA}"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5E469-21C1-4598-AABA-EE1BE58BF6C2}" type="slidenum">
              <a:rPr lang="en-US" smtClean="0"/>
              <a:t>‹#›</a:t>
            </a:fld>
            <a:endParaRPr lang="en-US"/>
          </a:p>
        </p:txBody>
      </p:sp>
    </p:spTree>
    <p:extLst>
      <p:ext uri="{BB962C8B-B14F-4D97-AF65-F5344CB8AC3E}">
        <p14:creationId xmlns:p14="http://schemas.microsoft.com/office/powerpoint/2010/main" val="4052541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CB3592-BF5C-4ABA-B583-F1985368F8BA}" type="datetimeFigureOut">
              <a:rPr lang="en-US" smtClean="0"/>
              <a:t>5/15/2022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55E469-21C1-4598-AABA-EE1BE58BF6C2}" type="slidenum">
              <a:rPr lang="en-US" smtClean="0"/>
              <a:t>‹#›</a:t>
            </a:fld>
            <a:endParaRPr lang="en-US"/>
          </a:p>
        </p:txBody>
      </p:sp>
    </p:spTree>
    <p:extLst>
      <p:ext uri="{BB962C8B-B14F-4D97-AF65-F5344CB8AC3E}">
        <p14:creationId xmlns:p14="http://schemas.microsoft.com/office/powerpoint/2010/main" val="3186439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Customer data analysis findings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94695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LINEAR REGRESSION BENCHMARK(1 Independent variable based on correlation heat map)</a:t>
            </a:r>
            <a:endParaRPr lang="en-US" dirty="0"/>
          </a:p>
        </p:txBody>
      </p:sp>
      <p:pic>
        <p:nvPicPr>
          <p:cNvPr id="6" name="Content Placeholder 5"/>
          <p:cNvPicPr>
            <a:picLocks noGrp="1" noChangeAspect="1"/>
          </p:cNvPicPr>
          <p:nvPr>
            <p:ph sz="half" idx="1"/>
          </p:nvPr>
        </p:nvPicPr>
        <p:blipFill>
          <a:blip r:embed="rId2"/>
          <a:stretch>
            <a:fillRect/>
          </a:stretch>
        </p:blipFill>
        <p:spPr>
          <a:xfrm>
            <a:off x="838200" y="2349442"/>
            <a:ext cx="5181600" cy="3303704"/>
          </a:xfrm>
          <a:prstGeom prst="rect">
            <a:avLst/>
          </a:prstGeom>
        </p:spPr>
      </p:pic>
      <p:sp>
        <p:nvSpPr>
          <p:cNvPr id="7" name="Content Placeholder 6"/>
          <p:cNvSpPr>
            <a:spLocks noGrp="1"/>
          </p:cNvSpPr>
          <p:nvPr>
            <p:ph sz="half" idx="2"/>
          </p:nvPr>
        </p:nvSpPr>
        <p:spPr>
          <a:xfrm>
            <a:off x="6172200" y="2349442"/>
            <a:ext cx="5181600" cy="3303704"/>
          </a:xfrm>
        </p:spPr>
        <p:txBody>
          <a:bodyPr/>
          <a:lstStyle/>
          <a:p>
            <a:r>
              <a:rPr lang="en-US" dirty="0" smtClean="0"/>
              <a:t>Intercept=</a:t>
            </a:r>
            <a:r>
              <a:rPr lang="en-US" dirty="0" smtClean="0"/>
              <a:t>-53.75</a:t>
            </a:r>
            <a:endParaRPr lang="en-US" dirty="0" smtClean="0"/>
          </a:p>
          <a:p>
            <a:r>
              <a:rPr lang="en-US" dirty="0" err="1" smtClean="0"/>
              <a:t>model.coef</a:t>
            </a:r>
            <a:r>
              <a:rPr lang="en-US" dirty="0" smtClean="0"/>
              <a:t>(slope)=</a:t>
            </a:r>
            <a:r>
              <a:rPr lang="en-US" dirty="0" smtClean="0"/>
              <a:t>4.64</a:t>
            </a:r>
            <a:endParaRPr lang="en-US" dirty="0" smtClean="0"/>
          </a:p>
          <a:p>
            <a:r>
              <a:rPr lang="en-US" dirty="0" smtClean="0"/>
              <a:t>MSE =</a:t>
            </a:r>
            <a:r>
              <a:rPr lang="en-US" dirty="0" smtClean="0"/>
              <a:t>37999.54</a:t>
            </a:r>
            <a:endParaRPr lang="en-US" dirty="0" smtClean="0"/>
          </a:p>
          <a:p>
            <a:r>
              <a:rPr lang="en-US" dirty="0" err="1" smtClean="0"/>
              <a:t>lm.score</a:t>
            </a:r>
            <a:r>
              <a:rPr lang="en-US" dirty="0" smtClean="0"/>
              <a:t>=</a:t>
            </a:r>
            <a:r>
              <a:rPr lang="en-US" dirty="0" smtClean="0"/>
              <a:t>0.40</a:t>
            </a:r>
            <a:endParaRPr lang="en-US" dirty="0" smtClean="0"/>
          </a:p>
        </p:txBody>
      </p:sp>
    </p:spTree>
    <p:extLst>
      <p:ext uri="{BB962C8B-B14F-4D97-AF65-F5344CB8AC3E}">
        <p14:creationId xmlns:p14="http://schemas.microsoft.com/office/powerpoint/2010/main" val="2838161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r>
              <a:rPr lang="en-US" dirty="0" smtClean="0"/>
              <a:t> 1 . BASE CASE</a:t>
            </a:r>
            <a:endParaRPr lang="en-US" dirty="0"/>
          </a:p>
        </p:txBody>
      </p:sp>
      <p:sp>
        <p:nvSpPr>
          <p:cNvPr id="7" name="Content Placeholder 6"/>
          <p:cNvSpPr>
            <a:spLocks noGrp="1"/>
          </p:cNvSpPr>
          <p:nvPr>
            <p:ph sz="half" idx="2"/>
          </p:nvPr>
        </p:nvSpPr>
        <p:spPr/>
        <p:txBody>
          <a:bodyPr/>
          <a:lstStyle/>
          <a:p>
            <a:r>
              <a:rPr lang="en-US" dirty="0" smtClean="0"/>
              <a:t>MSE =12092.37</a:t>
            </a:r>
          </a:p>
          <a:p>
            <a:r>
              <a:rPr lang="en-US" dirty="0" smtClean="0"/>
              <a:t>RMSE =109.97</a:t>
            </a:r>
          </a:p>
          <a:p>
            <a:r>
              <a:rPr lang="en-US" dirty="0" smtClean="0"/>
              <a:t>MAE =75.01</a:t>
            </a:r>
          </a:p>
          <a:p>
            <a:r>
              <a:rPr lang="en-US" dirty="0" smtClean="0"/>
              <a:t>R2 TRAIN score=1</a:t>
            </a:r>
          </a:p>
          <a:p>
            <a:r>
              <a:rPr lang="en-US" dirty="0" smtClean="0"/>
              <a:t>R2 </a:t>
            </a:r>
            <a:r>
              <a:rPr lang="en-US" dirty="0" smtClean="0"/>
              <a:t>TEST </a:t>
            </a:r>
            <a:r>
              <a:rPr lang="en-US" dirty="0" smtClean="0"/>
              <a:t>score=0.76</a:t>
            </a:r>
            <a:endParaRPr lang="en-US" dirty="0" smtClean="0"/>
          </a:p>
        </p:txBody>
      </p:sp>
      <p:sp>
        <p:nvSpPr>
          <p:cNvPr id="8" name="Content Placeholder 7"/>
          <p:cNvSpPr>
            <a:spLocks noGrp="1"/>
          </p:cNvSpPr>
          <p:nvPr>
            <p:ph sz="half" idx="1"/>
          </p:nvPr>
        </p:nvSpPr>
        <p:spPr>
          <a:xfrm>
            <a:off x="838200" y="1505585"/>
            <a:ext cx="5181600" cy="4351338"/>
          </a:xfrm>
        </p:spPr>
        <p:txBody>
          <a:bodyPr/>
          <a:lstStyle/>
          <a:p>
            <a:r>
              <a:rPr lang="en-US" dirty="0" smtClean="0"/>
              <a:t>CONDITIONS:</a:t>
            </a:r>
          </a:p>
          <a:p>
            <a:pPr lvl="1"/>
            <a:r>
              <a:rPr lang="en-US" dirty="0" smtClean="0"/>
              <a:t>Independent variable:</a:t>
            </a:r>
            <a:endParaRPr lang="en-US" dirty="0"/>
          </a:p>
          <a:p>
            <a:pPr lvl="2"/>
            <a:r>
              <a:rPr lang="en-US" dirty="0" err="1" smtClean="0"/>
              <a:t>Minmaxscaler</a:t>
            </a:r>
            <a:r>
              <a:rPr lang="en-US" dirty="0" smtClean="0"/>
              <a:t> normalized numerical data + </a:t>
            </a:r>
            <a:r>
              <a:rPr lang="en-US" dirty="0" err="1" smtClean="0"/>
              <a:t>onehot</a:t>
            </a:r>
            <a:r>
              <a:rPr lang="en-US" dirty="0" smtClean="0"/>
              <a:t> code encoded categorical data</a:t>
            </a:r>
          </a:p>
          <a:p>
            <a:pPr lvl="1"/>
            <a:r>
              <a:rPr lang="en-US" dirty="0" smtClean="0"/>
              <a:t>Train-Test split :</a:t>
            </a:r>
          </a:p>
          <a:p>
            <a:pPr lvl="2"/>
            <a:r>
              <a:rPr lang="en-US" dirty="0" smtClean="0"/>
              <a:t>80%/20%</a:t>
            </a:r>
          </a:p>
          <a:p>
            <a:pPr lvl="1"/>
            <a:endParaRPr lang="en-US" dirty="0"/>
          </a:p>
        </p:txBody>
      </p:sp>
      <p:sp>
        <p:nvSpPr>
          <p:cNvPr id="9" name="TextBox 8"/>
          <p:cNvSpPr txBox="1"/>
          <p:nvPr/>
        </p:nvSpPr>
        <p:spPr>
          <a:xfrm>
            <a:off x="566928" y="5495544"/>
            <a:ext cx="10021824" cy="646331"/>
          </a:xfrm>
          <a:prstGeom prst="rect">
            <a:avLst/>
          </a:prstGeom>
          <a:noFill/>
        </p:spPr>
        <p:txBody>
          <a:bodyPr wrap="square" rtlCol="0">
            <a:spAutoFit/>
          </a:bodyPr>
          <a:lstStyle/>
          <a:p>
            <a:r>
              <a:rPr lang="en-US" dirty="0" smtClean="0"/>
              <a:t>COMPARED TO BENCHMARK:</a:t>
            </a:r>
          </a:p>
          <a:p>
            <a:pPr marL="285750" indent="-285750">
              <a:buFont typeface="Arial" panose="020B0604020202020204" pitchFamily="34" charset="0"/>
              <a:buChar char="•"/>
            </a:pPr>
            <a:r>
              <a:rPr lang="en-US" dirty="0" smtClean="0"/>
              <a:t>HUGE IMPROVEMENT IN MODEL ERROR /VALIDATION AND PREDICTION OF Y </a:t>
            </a:r>
            <a:endParaRPr lang="en-US" dirty="0"/>
          </a:p>
        </p:txBody>
      </p:sp>
    </p:spTree>
    <p:extLst>
      <p:ext uri="{BB962C8B-B14F-4D97-AF65-F5344CB8AC3E}">
        <p14:creationId xmlns:p14="http://schemas.microsoft.com/office/powerpoint/2010/main" val="2289574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056" y="108909"/>
            <a:ext cx="10515600" cy="1325563"/>
          </a:xfrm>
        </p:spPr>
        <p:txBody>
          <a:bodyPr/>
          <a:lstStyle/>
          <a:p>
            <a:r>
              <a:rPr lang="en-US" dirty="0" smtClean="0"/>
              <a:t>SCENARIO</a:t>
            </a:r>
            <a:r>
              <a:rPr lang="en-US" dirty="0" smtClean="0"/>
              <a:t> 2 . REDUCED NUMERICAL</a:t>
            </a:r>
            <a:endParaRPr lang="en-US" dirty="0"/>
          </a:p>
        </p:txBody>
      </p:sp>
      <p:sp>
        <p:nvSpPr>
          <p:cNvPr id="7" name="Content Placeholder 6"/>
          <p:cNvSpPr>
            <a:spLocks noGrp="1"/>
          </p:cNvSpPr>
          <p:nvPr>
            <p:ph sz="half" idx="2"/>
          </p:nvPr>
        </p:nvSpPr>
        <p:spPr>
          <a:xfrm>
            <a:off x="5541264" y="1130232"/>
            <a:ext cx="5181600" cy="4351338"/>
          </a:xfrm>
        </p:spPr>
        <p:txBody>
          <a:bodyPr/>
          <a:lstStyle/>
          <a:p>
            <a:r>
              <a:rPr lang="en-US" dirty="0" smtClean="0"/>
              <a:t>MSE =12406.98</a:t>
            </a:r>
          </a:p>
          <a:p>
            <a:r>
              <a:rPr lang="en-US" dirty="0" smtClean="0"/>
              <a:t>RMSE =111.39</a:t>
            </a:r>
          </a:p>
          <a:p>
            <a:r>
              <a:rPr lang="en-US" dirty="0" smtClean="0"/>
              <a:t>MAE =76.09</a:t>
            </a:r>
          </a:p>
          <a:p>
            <a:r>
              <a:rPr lang="en-US" dirty="0" smtClean="0"/>
              <a:t>R2 TRAIN score=1</a:t>
            </a:r>
          </a:p>
          <a:p>
            <a:r>
              <a:rPr lang="en-US" dirty="0" smtClean="0"/>
              <a:t>R2 </a:t>
            </a:r>
            <a:r>
              <a:rPr lang="en-US" dirty="0" smtClean="0"/>
              <a:t>TEST </a:t>
            </a:r>
            <a:r>
              <a:rPr lang="en-US" dirty="0" smtClean="0"/>
              <a:t>score=0.76</a:t>
            </a:r>
            <a:endParaRPr lang="en-US" dirty="0" smtClean="0"/>
          </a:p>
        </p:txBody>
      </p:sp>
      <p:sp>
        <p:nvSpPr>
          <p:cNvPr id="8" name="Content Placeholder 7"/>
          <p:cNvSpPr>
            <a:spLocks noGrp="1"/>
          </p:cNvSpPr>
          <p:nvPr>
            <p:ph sz="half" idx="1"/>
          </p:nvPr>
        </p:nvSpPr>
        <p:spPr>
          <a:xfrm>
            <a:off x="280416" y="1130232"/>
            <a:ext cx="5181600" cy="4351338"/>
          </a:xfrm>
        </p:spPr>
        <p:txBody>
          <a:bodyPr/>
          <a:lstStyle/>
          <a:p>
            <a:r>
              <a:rPr lang="en-US" dirty="0" smtClean="0"/>
              <a:t>CONDITIONS:</a:t>
            </a:r>
          </a:p>
          <a:p>
            <a:pPr lvl="1"/>
            <a:r>
              <a:rPr lang="en-US" dirty="0" smtClean="0"/>
              <a:t>Independent variable:</a:t>
            </a:r>
            <a:endParaRPr lang="en-US" dirty="0"/>
          </a:p>
          <a:p>
            <a:pPr lvl="2"/>
            <a:r>
              <a:rPr lang="en-US" dirty="0" err="1" smtClean="0"/>
              <a:t>Minmaxscaler</a:t>
            </a:r>
            <a:r>
              <a:rPr lang="en-US" dirty="0" smtClean="0"/>
              <a:t> normalized REDUCED numerical data. Numerical data reduced to the 3 variables having a trace of correlation with Y:</a:t>
            </a:r>
          </a:p>
          <a:p>
            <a:pPr lvl="3"/>
            <a:r>
              <a:rPr lang="en-US" dirty="0" smtClean="0"/>
              <a:t>monthly premium auto</a:t>
            </a:r>
          </a:p>
          <a:p>
            <a:pPr lvl="3"/>
            <a:r>
              <a:rPr lang="en-US" dirty="0" smtClean="0"/>
              <a:t>customer lifetime value</a:t>
            </a:r>
          </a:p>
          <a:p>
            <a:pPr lvl="3"/>
            <a:r>
              <a:rPr lang="en-US" dirty="0" smtClean="0"/>
              <a:t> income</a:t>
            </a:r>
          </a:p>
          <a:p>
            <a:pPr lvl="2"/>
            <a:r>
              <a:rPr lang="en-US" dirty="0" smtClean="0"/>
              <a:t>+ </a:t>
            </a:r>
            <a:r>
              <a:rPr lang="en-US" dirty="0" err="1" smtClean="0"/>
              <a:t>onehot</a:t>
            </a:r>
            <a:r>
              <a:rPr lang="en-US" dirty="0" smtClean="0"/>
              <a:t> code encoded categorical data</a:t>
            </a:r>
          </a:p>
          <a:p>
            <a:pPr lvl="1"/>
            <a:r>
              <a:rPr lang="en-US" dirty="0" smtClean="0"/>
              <a:t>Train-Test split :</a:t>
            </a:r>
          </a:p>
          <a:p>
            <a:pPr lvl="2"/>
            <a:r>
              <a:rPr lang="en-US" dirty="0" smtClean="0"/>
              <a:t>80%/20%</a:t>
            </a:r>
          </a:p>
          <a:p>
            <a:pPr lvl="1"/>
            <a:endParaRPr lang="en-US" dirty="0"/>
          </a:p>
        </p:txBody>
      </p:sp>
      <p:sp>
        <p:nvSpPr>
          <p:cNvPr id="9" name="TextBox 8"/>
          <p:cNvSpPr txBox="1"/>
          <p:nvPr/>
        </p:nvSpPr>
        <p:spPr>
          <a:xfrm>
            <a:off x="347472" y="5454873"/>
            <a:ext cx="10021824" cy="923330"/>
          </a:xfrm>
          <a:prstGeom prst="rect">
            <a:avLst/>
          </a:prstGeom>
          <a:noFill/>
        </p:spPr>
        <p:txBody>
          <a:bodyPr wrap="square" rtlCol="0">
            <a:spAutoFit/>
          </a:bodyPr>
          <a:lstStyle/>
          <a:p>
            <a:r>
              <a:rPr lang="en-US" dirty="0" smtClean="0"/>
              <a:t>COMPARED TO SCNARIO:</a:t>
            </a:r>
          </a:p>
          <a:p>
            <a:r>
              <a:rPr lang="en-US" dirty="0" smtClean="0"/>
              <a:t>SURPRISINGLY THE ERROR  AND THE MODEL PREDICTION GOT WORSE. </a:t>
            </a:r>
          </a:p>
          <a:p>
            <a:r>
              <a:rPr lang="en-US" dirty="0" smtClean="0"/>
              <a:t>THE RESULTS DEFINED THE DIRECTION FOR SCENARIO 3</a:t>
            </a:r>
          </a:p>
        </p:txBody>
      </p:sp>
      <p:pic>
        <p:nvPicPr>
          <p:cNvPr id="3" name="Picture 2"/>
          <p:cNvPicPr>
            <a:picLocks noChangeAspect="1"/>
          </p:cNvPicPr>
          <p:nvPr/>
        </p:nvPicPr>
        <p:blipFill>
          <a:blip r:embed="rId2"/>
          <a:stretch>
            <a:fillRect/>
          </a:stretch>
        </p:blipFill>
        <p:spPr>
          <a:xfrm>
            <a:off x="6958583" y="3584448"/>
            <a:ext cx="5233417" cy="3136392"/>
          </a:xfrm>
          <a:prstGeom prst="rect">
            <a:avLst/>
          </a:prstGeom>
        </p:spPr>
      </p:pic>
    </p:spTree>
    <p:extLst>
      <p:ext uri="{BB962C8B-B14F-4D97-AF65-F5344CB8AC3E}">
        <p14:creationId xmlns:p14="http://schemas.microsoft.com/office/powerpoint/2010/main" val="1684650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r>
              <a:rPr lang="en-US" dirty="0" smtClean="0"/>
              <a:t> 3 ( Scenario 2 in lab7) . </a:t>
            </a:r>
            <a:br>
              <a:rPr lang="en-US" dirty="0" smtClean="0"/>
            </a:br>
            <a:r>
              <a:rPr lang="en-US" dirty="0" smtClean="0"/>
              <a:t>BEST SCENARIO</a:t>
            </a:r>
            <a:endParaRPr lang="en-US" dirty="0"/>
          </a:p>
        </p:txBody>
      </p:sp>
      <p:sp>
        <p:nvSpPr>
          <p:cNvPr id="7" name="Content Placeholder 6"/>
          <p:cNvSpPr>
            <a:spLocks noGrp="1"/>
          </p:cNvSpPr>
          <p:nvPr>
            <p:ph sz="half" idx="2"/>
          </p:nvPr>
        </p:nvSpPr>
        <p:spPr/>
        <p:txBody>
          <a:bodyPr/>
          <a:lstStyle/>
          <a:p>
            <a:r>
              <a:rPr lang="en-US" dirty="0" smtClean="0"/>
              <a:t>MSE =0.19</a:t>
            </a:r>
          </a:p>
          <a:p>
            <a:r>
              <a:rPr lang="en-US" dirty="0"/>
              <a:t>R</a:t>
            </a:r>
            <a:r>
              <a:rPr lang="en-US" dirty="0" smtClean="0"/>
              <a:t>MSE =0.43</a:t>
            </a:r>
          </a:p>
          <a:p>
            <a:r>
              <a:rPr lang="en-US" dirty="0" smtClean="0"/>
              <a:t>MAE =0.29598</a:t>
            </a:r>
          </a:p>
          <a:p>
            <a:r>
              <a:rPr lang="en-US" dirty="0" smtClean="0"/>
              <a:t>R2 TRAIN score=1</a:t>
            </a:r>
          </a:p>
          <a:p>
            <a:r>
              <a:rPr lang="en-US" dirty="0" smtClean="0"/>
              <a:t>R2 </a:t>
            </a:r>
            <a:r>
              <a:rPr lang="en-US" dirty="0" smtClean="0"/>
              <a:t>TEST </a:t>
            </a:r>
            <a:r>
              <a:rPr lang="en-US" dirty="0" smtClean="0"/>
              <a:t>score=0.7725</a:t>
            </a:r>
            <a:endParaRPr lang="en-US" dirty="0" smtClean="0"/>
          </a:p>
        </p:txBody>
      </p:sp>
      <p:sp>
        <p:nvSpPr>
          <p:cNvPr id="8" name="Content Placeholder 7"/>
          <p:cNvSpPr>
            <a:spLocks noGrp="1"/>
          </p:cNvSpPr>
          <p:nvPr>
            <p:ph sz="half" idx="1"/>
          </p:nvPr>
        </p:nvSpPr>
        <p:spPr>
          <a:xfrm>
            <a:off x="838200" y="1679321"/>
            <a:ext cx="5181600" cy="4351338"/>
          </a:xfrm>
        </p:spPr>
        <p:txBody>
          <a:bodyPr/>
          <a:lstStyle/>
          <a:p>
            <a:r>
              <a:rPr lang="en-US" dirty="0" smtClean="0"/>
              <a:t>CONDITIONS:</a:t>
            </a:r>
          </a:p>
          <a:p>
            <a:pPr lvl="1"/>
            <a:r>
              <a:rPr lang="en-US" dirty="0" smtClean="0"/>
              <a:t>Independent variable:</a:t>
            </a:r>
            <a:endParaRPr lang="en-US" dirty="0"/>
          </a:p>
          <a:p>
            <a:pPr lvl="2"/>
            <a:r>
              <a:rPr lang="en-US" dirty="0" smtClean="0"/>
              <a:t>STANDARDSSCARLER normalized numerical data </a:t>
            </a:r>
          </a:p>
          <a:p>
            <a:pPr marL="914400" lvl="2" indent="0">
              <a:buNone/>
            </a:pPr>
            <a:r>
              <a:rPr lang="en-US" dirty="0" smtClean="0"/>
              <a:t>		+</a:t>
            </a:r>
          </a:p>
          <a:p>
            <a:pPr lvl="2"/>
            <a:r>
              <a:rPr lang="en-US" dirty="0" smtClean="0"/>
              <a:t> </a:t>
            </a:r>
            <a:r>
              <a:rPr lang="en-US" dirty="0" err="1" smtClean="0"/>
              <a:t>onehot</a:t>
            </a:r>
            <a:r>
              <a:rPr lang="en-US" dirty="0" smtClean="0"/>
              <a:t> code encoded categorical data</a:t>
            </a:r>
          </a:p>
          <a:p>
            <a:pPr lvl="1"/>
            <a:r>
              <a:rPr lang="en-US" dirty="0" smtClean="0"/>
              <a:t>Train-Test split :</a:t>
            </a:r>
          </a:p>
          <a:p>
            <a:pPr lvl="2"/>
            <a:r>
              <a:rPr lang="en-US" dirty="0" smtClean="0"/>
              <a:t>80%/20%</a:t>
            </a:r>
          </a:p>
          <a:p>
            <a:pPr lvl="1"/>
            <a:endParaRPr lang="en-US" dirty="0"/>
          </a:p>
        </p:txBody>
      </p:sp>
      <p:sp>
        <p:nvSpPr>
          <p:cNvPr id="9" name="TextBox 8"/>
          <p:cNvSpPr txBox="1"/>
          <p:nvPr/>
        </p:nvSpPr>
        <p:spPr>
          <a:xfrm>
            <a:off x="612648" y="4826675"/>
            <a:ext cx="10021824" cy="2031325"/>
          </a:xfrm>
          <a:prstGeom prst="rect">
            <a:avLst/>
          </a:prstGeom>
          <a:noFill/>
        </p:spPr>
        <p:txBody>
          <a:bodyPr wrap="square" rtlCol="0">
            <a:spAutoFit/>
          </a:bodyPr>
          <a:lstStyle/>
          <a:p>
            <a:r>
              <a:rPr lang="en-US" dirty="0" smtClean="0"/>
              <a:t>COMPARED TO BENCHMARK, SCENARIO 1 AND 2 :</a:t>
            </a:r>
          </a:p>
          <a:p>
            <a:pPr marL="285750" indent="-285750">
              <a:buFont typeface="Arial" panose="020B0604020202020204" pitchFamily="34" charset="0"/>
              <a:buChar char="•"/>
            </a:pPr>
            <a:r>
              <a:rPr lang="en-US" dirty="0" smtClean="0"/>
              <a:t>PRODUCED OUTSTANDING RESULTS IN TERMS OF ERROR.. THIS MEANS THAT THE PREDICTIONS ARE MORE CONSISTENT OVER THE RANGE OF DATA PRODUCING LOW CHANCES OF COMPLETELY WRONG PREDICITION. </a:t>
            </a:r>
          </a:p>
          <a:p>
            <a:pPr marL="285750" indent="-285750">
              <a:buFont typeface="Arial" panose="020B0604020202020204" pitchFamily="34" charset="0"/>
              <a:buChar char="•"/>
            </a:pPr>
            <a:r>
              <a:rPr lang="en-US" dirty="0" smtClean="0"/>
              <a:t>MODEL PREDICTION IMPROVED BUT NOT AS DRASTIC AS THE IMPROVEMENT IN ERROR REDUCTION. </a:t>
            </a:r>
          </a:p>
          <a:p>
            <a:pPr marL="285750" indent="-285750">
              <a:buFont typeface="Arial" panose="020B0604020202020204" pitchFamily="34" charset="0"/>
              <a:buChar char="•"/>
            </a:pPr>
            <a:r>
              <a:rPr lang="en-US" dirty="0" smtClean="0"/>
              <a:t>THE MODEL RETURNS OVER 77% TRUE PREDICTIONS REGARDLESS OF THE DATA POSITION GIVEN THE VERY LOW RMSE OF 0.43</a:t>
            </a:r>
            <a:endParaRPr lang="en-US" dirty="0"/>
          </a:p>
        </p:txBody>
      </p:sp>
    </p:spTree>
    <p:extLst>
      <p:ext uri="{BB962C8B-B14F-4D97-AF65-F5344CB8AC3E}">
        <p14:creationId xmlns:p14="http://schemas.microsoft.com/office/powerpoint/2010/main" val="140553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 y="0"/>
            <a:ext cx="10515600" cy="1325563"/>
          </a:xfrm>
        </p:spPr>
        <p:txBody>
          <a:bodyPr/>
          <a:lstStyle/>
          <a:p>
            <a:r>
              <a:rPr lang="en-US" dirty="0" smtClean="0"/>
              <a:t>SCENARIO</a:t>
            </a:r>
            <a:r>
              <a:rPr lang="en-US" dirty="0" smtClean="0"/>
              <a:t> 4 ( Scenario 3 in lab7) . </a:t>
            </a:r>
            <a:endParaRPr lang="en-US" dirty="0"/>
          </a:p>
        </p:txBody>
      </p:sp>
      <p:sp>
        <p:nvSpPr>
          <p:cNvPr id="7" name="Content Placeholder 6"/>
          <p:cNvSpPr>
            <a:spLocks noGrp="1"/>
          </p:cNvSpPr>
          <p:nvPr>
            <p:ph sz="half" idx="2"/>
          </p:nvPr>
        </p:nvSpPr>
        <p:spPr>
          <a:xfrm>
            <a:off x="6931152" y="1514761"/>
            <a:ext cx="5181600" cy="4351338"/>
          </a:xfrm>
        </p:spPr>
        <p:txBody>
          <a:bodyPr>
            <a:normAutofit fontScale="92500" lnSpcReduction="10000"/>
          </a:bodyPr>
          <a:lstStyle/>
          <a:p>
            <a:r>
              <a:rPr lang="en-US" dirty="0" smtClean="0"/>
              <a:t>MSE =0.19</a:t>
            </a:r>
          </a:p>
          <a:p>
            <a:r>
              <a:rPr lang="en-US" dirty="0"/>
              <a:t>R</a:t>
            </a:r>
            <a:r>
              <a:rPr lang="en-US" dirty="0" smtClean="0"/>
              <a:t>MSE =0.43</a:t>
            </a:r>
          </a:p>
          <a:p>
            <a:r>
              <a:rPr lang="en-US" dirty="0" smtClean="0"/>
              <a:t>MAE =0.29598</a:t>
            </a:r>
          </a:p>
          <a:p>
            <a:r>
              <a:rPr lang="en-US" dirty="0" smtClean="0"/>
              <a:t>R2 TRAIN score=1</a:t>
            </a:r>
          </a:p>
          <a:p>
            <a:r>
              <a:rPr lang="en-US" dirty="0" smtClean="0"/>
              <a:t>R2 </a:t>
            </a:r>
            <a:r>
              <a:rPr lang="en-US" dirty="0" smtClean="0"/>
              <a:t>TEST </a:t>
            </a:r>
            <a:r>
              <a:rPr lang="en-US" dirty="0" smtClean="0"/>
              <a:t>score=0.7725</a:t>
            </a:r>
            <a:endParaRPr lang="en-US" dirty="0" smtClean="0"/>
          </a:p>
        </p:txBody>
      </p:sp>
      <p:sp>
        <p:nvSpPr>
          <p:cNvPr id="8" name="Content Placeholder 7"/>
          <p:cNvSpPr>
            <a:spLocks noGrp="1"/>
          </p:cNvSpPr>
          <p:nvPr>
            <p:ph sz="half" idx="1"/>
          </p:nvPr>
        </p:nvSpPr>
        <p:spPr>
          <a:xfrm>
            <a:off x="801624" y="1179425"/>
            <a:ext cx="6376416" cy="4351338"/>
          </a:xfrm>
        </p:spPr>
        <p:txBody>
          <a:bodyPr>
            <a:normAutofit fontScale="92500" lnSpcReduction="10000"/>
          </a:bodyPr>
          <a:lstStyle/>
          <a:p>
            <a:r>
              <a:rPr lang="en-US" dirty="0" smtClean="0"/>
              <a:t>CONDITIONS:</a:t>
            </a:r>
          </a:p>
          <a:p>
            <a:pPr lvl="1"/>
            <a:r>
              <a:rPr lang="en-US" dirty="0" smtClean="0"/>
              <a:t>Independent variable:</a:t>
            </a:r>
            <a:endParaRPr lang="en-US" dirty="0"/>
          </a:p>
          <a:p>
            <a:pPr lvl="2"/>
            <a:r>
              <a:rPr lang="en-US" dirty="0" smtClean="0"/>
              <a:t>STANDARDSSCARLER normalized numerical data </a:t>
            </a:r>
          </a:p>
          <a:p>
            <a:pPr marL="914400" lvl="2" indent="0">
              <a:buNone/>
            </a:pPr>
            <a:r>
              <a:rPr lang="en-US" dirty="0" smtClean="0"/>
              <a:t>		+</a:t>
            </a:r>
          </a:p>
          <a:p>
            <a:pPr lvl="2"/>
            <a:r>
              <a:rPr lang="en-US" dirty="0" smtClean="0"/>
              <a:t> </a:t>
            </a:r>
            <a:r>
              <a:rPr lang="en-US" dirty="0" err="1" smtClean="0"/>
              <a:t>onehot</a:t>
            </a:r>
            <a:r>
              <a:rPr lang="en-US" dirty="0" smtClean="0"/>
              <a:t> code encoded categorical data</a:t>
            </a:r>
          </a:p>
          <a:p>
            <a:pPr lvl="1"/>
            <a:r>
              <a:rPr lang="en-US" dirty="0" smtClean="0"/>
              <a:t>LOG transformed Y and then </a:t>
            </a:r>
          </a:p>
          <a:p>
            <a:pPr marL="457200" lvl="1" indent="0">
              <a:buNone/>
            </a:pPr>
            <a:r>
              <a:rPr lang="en-US" dirty="0" smtClean="0"/>
              <a:t>		+</a:t>
            </a:r>
          </a:p>
          <a:p>
            <a:pPr lvl="1"/>
            <a:r>
              <a:rPr lang="en-US" dirty="0" smtClean="0"/>
              <a:t>Normalized y using STANDARDSSCARLER </a:t>
            </a:r>
          </a:p>
          <a:p>
            <a:pPr lvl="1"/>
            <a:r>
              <a:rPr lang="en-US" dirty="0" smtClean="0">
                <a:solidFill>
                  <a:srgbClr val="FF0000"/>
                </a:solidFill>
              </a:rPr>
              <a:t>NB. Log transformed y has been run and the results were bad so decided normalized to check if it gets any better</a:t>
            </a:r>
          </a:p>
          <a:p>
            <a:pPr lvl="1"/>
            <a:r>
              <a:rPr lang="en-US" dirty="0" smtClean="0"/>
              <a:t>Train-Test split :</a:t>
            </a:r>
          </a:p>
          <a:p>
            <a:pPr lvl="2"/>
            <a:r>
              <a:rPr lang="en-US" dirty="0" smtClean="0"/>
              <a:t>80%/20%</a:t>
            </a:r>
          </a:p>
          <a:p>
            <a:pPr lvl="1"/>
            <a:endParaRPr lang="en-US" dirty="0"/>
          </a:p>
        </p:txBody>
      </p:sp>
      <p:sp>
        <p:nvSpPr>
          <p:cNvPr id="9" name="TextBox 8"/>
          <p:cNvSpPr txBox="1"/>
          <p:nvPr/>
        </p:nvSpPr>
        <p:spPr>
          <a:xfrm>
            <a:off x="429768" y="5807631"/>
            <a:ext cx="10021824" cy="646331"/>
          </a:xfrm>
          <a:prstGeom prst="rect">
            <a:avLst/>
          </a:prstGeom>
          <a:noFill/>
        </p:spPr>
        <p:txBody>
          <a:bodyPr wrap="square" rtlCol="0">
            <a:spAutoFit/>
          </a:bodyPr>
          <a:lstStyle/>
          <a:p>
            <a:r>
              <a:rPr lang="en-US" dirty="0" smtClean="0"/>
              <a:t>COMPARED TO BENCHMARK, SCENARIO 3:</a:t>
            </a:r>
          </a:p>
          <a:p>
            <a:r>
              <a:rPr lang="en-US" dirty="0" smtClean="0"/>
              <a:t>NO CHANGE IN MODEL BUT MORE COMPUTING TIME. </a:t>
            </a:r>
          </a:p>
        </p:txBody>
      </p:sp>
    </p:spTree>
    <p:extLst>
      <p:ext uri="{BB962C8B-B14F-4D97-AF65-F5344CB8AC3E}">
        <p14:creationId xmlns:p14="http://schemas.microsoft.com/office/powerpoint/2010/main" val="4271110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9198"/>
            <a:ext cx="10515600" cy="1325563"/>
          </a:xfrm>
        </p:spPr>
        <p:txBody>
          <a:bodyPr/>
          <a:lstStyle/>
          <a:p>
            <a:r>
              <a:rPr lang="en-US" dirty="0" smtClean="0"/>
              <a:t>IMPACT OF TRAIN TEST SPLIT ON BEST CASE SCENARIO (# 3)</a:t>
            </a:r>
            <a:endParaRPr lang="en-US" dirty="0"/>
          </a:p>
        </p:txBody>
      </p:sp>
      <p:sp>
        <p:nvSpPr>
          <p:cNvPr id="7" name="Content Placeholder 6"/>
          <p:cNvSpPr>
            <a:spLocks noGrp="1"/>
          </p:cNvSpPr>
          <p:nvPr>
            <p:ph sz="half" idx="2"/>
          </p:nvPr>
        </p:nvSpPr>
        <p:spPr>
          <a:xfrm>
            <a:off x="6284976" y="1162875"/>
            <a:ext cx="5181600" cy="4351338"/>
          </a:xfrm>
        </p:spPr>
        <p:txBody>
          <a:bodyPr/>
          <a:lstStyle/>
          <a:p>
            <a:r>
              <a:rPr lang="en-US" dirty="0" smtClean="0"/>
              <a:t>MSE =0.21</a:t>
            </a:r>
          </a:p>
          <a:p>
            <a:r>
              <a:rPr lang="en-US" dirty="0"/>
              <a:t>R</a:t>
            </a:r>
            <a:r>
              <a:rPr lang="en-US" dirty="0" smtClean="0"/>
              <a:t>MSE =0.46</a:t>
            </a:r>
          </a:p>
          <a:p>
            <a:r>
              <a:rPr lang="en-US" dirty="0" smtClean="0"/>
              <a:t>MAE =0.3224</a:t>
            </a:r>
          </a:p>
          <a:p>
            <a:r>
              <a:rPr lang="en-US" dirty="0" smtClean="0"/>
              <a:t>R2 TRAIN score=1</a:t>
            </a:r>
          </a:p>
          <a:p>
            <a:r>
              <a:rPr lang="en-US" dirty="0" smtClean="0"/>
              <a:t>R2 </a:t>
            </a:r>
            <a:r>
              <a:rPr lang="en-US" dirty="0" smtClean="0"/>
              <a:t>TEST </a:t>
            </a:r>
            <a:r>
              <a:rPr lang="en-US" dirty="0" smtClean="0"/>
              <a:t>score=0.7262</a:t>
            </a:r>
            <a:endParaRPr lang="en-US" dirty="0" smtClean="0"/>
          </a:p>
        </p:txBody>
      </p:sp>
      <p:sp>
        <p:nvSpPr>
          <p:cNvPr id="8" name="Content Placeholder 7"/>
          <p:cNvSpPr>
            <a:spLocks noGrp="1"/>
          </p:cNvSpPr>
          <p:nvPr>
            <p:ph sz="half" idx="1"/>
          </p:nvPr>
        </p:nvSpPr>
        <p:spPr>
          <a:xfrm>
            <a:off x="838200" y="1789049"/>
            <a:ext cx="5181600" cy="4351338"/>
          </a:xfrm>
        </p:spPr>
        <p:txBody>
          <a:bodyPr/>
          <a:lstStyle/>
          <a:p>
            <a:r>
              <a:rPr lang="en-US" dirty="0" smtClean="0"/>
              <a:t>CONDITIONS:</a:t>
            </a:r>
          </a:p>
          <a:p>
            <a:pPr lvl="1"/>
            <a:r>
              <a:rPr lang="en-US" dirty="0" smtClean="0"/>
              <a:t> SAME SCNENARIO 3 CONDITIONS</a:t>
            </a:r>
          </a:p>
          <a:p>
            <a:pPr lvl="1"/>
            <a:r>
              <a:rPr lang="en-US" dirty="0" smtClean="0"/>
              <a:t>Train-Test split :</a:t>
            </a:r>
          </a:p>
          <a:p>
            <a:pPr lvl="2"/>
            <a:r>
              <a:rPr lang="en-US" dirty="0"/>
              <a:t>6</a:t>
            </a:r>
            <a:r>
              <a:rPr lang="en-US" dirty="0" smtClean="0"/>
              <a:t>0%/40%</a:t>
            </a:r>
          </a:p>
          <a:p>
            <a:pPr lvl="1"/>
            <a:endParaRPr lang="en-US" dirty="0"/>
          </a:p>
        </p:txBody>
      </p:sp>
      <p:sp>
        <p:nvSpPr>
          <p:cNvPr id="9" name="TextBox 8"/>
          <p:cNvSpPr txBox="1"/>
          <p:nvPr/>
        </p:nvSpPr>
        <p:spPr>
          <a:xfrm>
            <a:off x="192024" y="3763550"/>
            <a:ext cx="11161776" cy="2862322"/>
          </a:xfrm>
          <a:prstGeom prst="rect">
            <a:avLst/>
          </a:prstGeom>
          <a:noFill/>
        </p:spPr>
        <p:txBody>
          <a:bodyPr wrap="square" rtlCol="0">
            <a:spAutoFit/>
          </a:bodyPr>
          <a:lstStyle/>
          <a:p>
            <a:r>
              <a:rPr lang="en-US" dirty="0" smtClean="0"/>
              <a:t>RESULTS:</a:t>
            </a:r>
          </a:p>
          <a:p>
            <a:r>
              <a:rPr lang="en-US" dirty="0" smtClean="0"/>
              <a:t>CHECKED FOR TEST SPLIT OF 30 %. RESULTS WHERE A HAIR WORSE THAN WITH 20 % ( NO REAL APPARENT DIFFERENCE)</a:t>
            </a:r>
          </a:p>
          <a:p>
            <a:r>
              <a:rPr lang="en-US" dirty="0" smtClean="0"/>
              <a:t>FOR 40 % TEST SPLIT , RESULTS ARE APPARENTLY MUCH WORSE ESPECIALLY IN THE 5 %</a:t>
            </a:r>
          </a:p>
          <a:p>
            <a:r>
              <a:rPr lang="en-US" dirty="0" smtClean="0"/>
              <a:t>REDUCTION IN THE MODEL PREDICTION PERFORMANCE ( FROM OVER 77 % TO 72.6 %)</a:t>
            </a:r>
          </a:p>
          <a:p>
            <a:r>
              <a:rPr lang="en-US" dirty="0" smtClean="0"/>
              <a:t>CONCLUSION: SWEET SPOT BETWEEN 20 % AND 30 %. TEST SPLIT. </a:t>
            </a:r>
          </a:p>
          <a:p>
            <a:r>
              <a:rPr lang="en-US" dirty="0" smtClean="0"/>
              <a:t>RECOMMENDATION:</a:t>
            </a:r>
          </a:p>
          <a:p>
            <a:r>
              <a:rPr lang="en-US" dirty="0" smtClean="0"/>
              <a:t>THE CURIOUS CASE OF WHY THE PERFORMANCE WAS BETTER WITH THE WHOLE NUMERICAL DATA FRAME GIVEN ALMOST NO CORRELATION IS TO BE STUDIED IN DEPTH TO UNDERSTAND HOW AND WHY THE MODEL BEHAVED IN SUCH A MANNER.  </a:t>
            </a:r>
          </a:p>
        </p:txBody>
      </p:sp>
    </p:spTree>
    <p:extLst>
      <p:ext uri="{BB962C8B-B14F-4D97-AF65-F5344CB8AC3E}">
        <p14:creationId xmlns:p14="http://schemas.microsoft.com/office/powerpoint/2010/main" val="485511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 y="0"/>
            <a:ext cx="10515600" cy="1325563"/>
          </a:xfrm>
        </p:spPr>
        <p:txBody>
          <a:bodyPr/>
          <a:lstStyle/>
          <a:p>
            <a:endParaRPr lang="en-US" dirty="0"/>
          </a:p>
        </p:txBody>
      </p:sp>
      <p:sp>
        <p:nvSpPr>
          <p:cNvPr id="7" name="Content Placeholder 6"/>
          <p:cNvSpPr>
            <a:spLocks noGrp="1"/>
          </p:cNvSpPr>
          <p:nvPr>
            <p:ph sz="half" idx="2"/>
          </p:nvPr>
        </p:nvSpPr>
        <p:spPr>
          <a:xfrm>
            <a:off x="6931152" y="1514761"/>
            <a:ext cx="5181600" cy="4351338"/>
          </a:xfrm>
        </p:spPr>
        <p:txBody>
          <a:bodyPr>
            <a:normAutofit fontScale="92500" lnSpcReduction="10000"/>
          </a:bodyPr>
          <a:lstStyle/>
          <a:p>
            <a:r>
              <a:rPr lang="en-US" dirty="0" smtClean="0"/>
              <a:t>MSE =0.19</a:t>
            </a:r>
          </a:p>
          <a:p>
            <a:r>
              <a:rPr lang="en-US" dirty="0"/>
              <a:t>R</a:t>
            </a:r>
            <a:r>
              <a:rPr lang="en-US" dirty="0" smtClean="0"/>
              <a:t>MSE =0.43</a:t>
            </a:r>
          </a:p>
          <a:p>
            <a:r>
              <a:rPr lang="en-US" dirty="0" smtClean="0"/>
              <a:t>MAE =0.29598</a:t>
            </a:r>
          </a:p>
          <a:p>
            <a:r>
              <a:rPr lang="en-US" dirty="0" smtClean="0"/>
              <a:t>R2 TRAIN score=1</a:t>
            </a:r>
          </a:p>
          <a:p>
            <a:r>
              <a:rPr lang="en-US" dirty="0" smtClean="0"/>
              <a:t>R2 </a:t>
            </a:r>
            <a:r>
              <a:rPr lang="en-US" dirty="0" smtClean="0"/>
              <a:t>TEST </a:t>
            </a:r>
            <a:r>
              <a:rPr lang="en-US" dirty="0" smtClean="0"/>
              <a:t>score=0IMPACT OF TRAIN TEST SPLIT ON BEST CASE SCENARIO (# 3) .7725</a:t>
            </a:r>
            <a:endParaRPr lang="en-US" dirty="0" smtClean="0"/>
          </a:p>
        </p:txBody>
      </p:sp>
      <p:sp>
        <p:nvSpPr>
          <p:cNvPr id="8" name="Content Placeholder 7"/>
          <p:cNvSpPr>
            <a:spLocks noGrp="1"/>
          </p:cNvSpPr>
          <p:nvPr>
            <p:ph sz="half" idx="1"/>
          </p:nvPr>
        </p:nvSpPr>
        <p:spPr>
          <a:xfrm>
            <a:off x="801624" y="1179425"/>
            <a:ext cx="6376416" cy="4351338"/>
          </a:xfrm>
        </p:spPr>
        <p:txBody>
          <a:bodyPr>
            <a:normAutofit fontScale="92500" lnSpcReduction="10000"/>
          </a:bodyPr>
          <a:lstStyle/>
          <a:p>
            <a:r>
              <a:rPr lang="en-US" dirty="0" smtClean="0"/>
              <a:t>CONDITIONS:</a:t>
            </a:r>
          </a:p>
          <a:p>
            <a:pPr lvl="1"/>
            <a:r>
              <a:rPr lang="en-US" dirty="0" smtClean="0"/>
              <a:t>Independent variable:</a:t>
            </a:r>
            <a:endParaRPr lang="en-US" dirty="0"/>
          </a:p>
          <a:p>
            <a:pPr lvl="2"/>
            <a:r>
              <a:rPr lang="en-US" dirty="0" smtClean="0"/>
              <a:t>STANDARDSSCARLER normalized numerical data </a:t>
            </a:r>
          </a:p>
          <a:p>
            <a:pPr marL="914400" lvl="2" indent="0">
              <a:buNone/>
            </a:pPr>
            <a:r>
              <a:rPr lang="en-US" dirty="0" smtClean="0"/>
              <a:t>		+</a:t>
            </a:r>
          </a:p>
          <a:p>
            <a:pPr lvl="2"/>
            <a:r>
              <a:rPr lang="en-US" dirty="0" smtClean="0"/>
              <a:t> </a:t>
            </a:r>
            <a:r>
              <a:rPr lang="en-US" dirty="0" err="1" smtClean="0"/>
              <a:t>onehot</a:t>
            </a:r>
            <a:r>
              <a:rPr lang="en-US" dirty="0" smtClean="0"/>
              <a:t> code encoded categorical data</a:t>
            </a:r>
          </a:p>
          <a:p>
            <a:pPr lvl="1"/>
            <a:r>
              <a:rPr lang="en-US" dirty="0" smtClean="0"/>
              <a:t>LOG transformed Y and then </a:t>
            </a:r>
          </a:p>
          <a:p>
            <a:pPr marL="457200" lvl="1" indent="0">
              <a:buNone/>
            </a:pPr>
            <a:r>
              <a:rPr lang="en-US" dirty="0" smtClean="0"/>
              <a:t>		+</a:t>
            </a:r>
          </a:p>
          <a:p>
            <a:pPr lvl="1"/>
            <a:r>
              <a:rPr lang="en-US" dirty="0" smtClean="0"/>
              <a:t>Normalized y using STANDARDSSCARLER </a:t>
            </a:r>
          </a:p>
          <a:p>
            <a:pPr lvl="1"/>
            <a:r>
              <a:rPr lang="en-US" dirty="0" smtClean="0">
                <a:solidFill>
                  <a:srgbClr val="FF0000"/>
                </a:solidFill>
              </a:rPr>
              <a:t>NB. Log transformed y has been run and the results were bad so decided normalized to check if it gets any better</a:t>
            </a:r>
          </a:p>
          <a:p>
            <a:pPr lvl="1"/>
            <a:r>
              <a:rPr lang="en-US" dirty="0" smtClean="0"/>
              <a:t>Train-Test split :</a:t>
            </a:r>
          </a:p>
          <a:p>
            <a:pPr lvl="2"/>
            <a:r>
              <a:rPr lang="en-US" dirty="0" smtClean="0"/>
              <a:t>80%/20%</a:t>
            </a:r>
          </a:p>
          <a:p>
            <a:pPr lvl="1"/>
            <a:endParaRPr lang="en-US" dirty="0"/>
          </a:p>
        </p:txBody>
      </p:sp>
      <p:sp>
        <p:nvSpPr>
          <p:cNvPr id="9" name="TextBox 8"/>
          <p:cNvSpPr txBox="1"/>
          <p:nvPr/>
        </p:nvSpPr>
        <p:spPr>
          <a:xfrm>
            <a:off x="429768" y="5807631"/>
            <a:ext cx="10021824" cy="646331"/>
          </a:xfrm>
          <a:prstGeom prst="rect">
            <a:avLst/>
          </a:prstGeom>
          <a:noFill/>
        </p:spPr>
        <p:txBody>
          <a:bodyPr wrap="square" rtlCol="0">
            <a:spAutoFit/>
          </a:bodyPr>
          <a:lstStyle/>
          <a:p>
            <a:r>
              <a:rPr lang="en-US" dirty="0" smtClean="0"/>
              <a:t>COMPARED TO BENCHMARK, SCENARIO 3:</a:t>
            </a:r>
          </a:p>
          <a:p>
            <a:r>
              <a:rPr lang="en-US" dirty="0" smtClean="0"/>
              <a:t>NO CHANGE IN MODEL BUT MORE COMPUTING TIME. </a:t>
            </a:r>
          </a:p>
        </p:txBody>
      </p:sp>
    </p:spTree>
    <p:extLst>
      <p:ext uri="{BB962C8B-B14F-4D97-AF65-F5344CB8AC3E}">
        <p14:creationId xmlns:p14="http://schemas.microsoft.com/office/powerpoint/2010/main" val="3793994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526</Words>
  <Application>Microsoft Office PowerPoint</Application>
  <PresentationFormat>Widescreen</PresentationFormat>
  <Paragraphs>108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Customer data analysis findings</vt:lpstr>
      <vt:lpstr>LINEAR REGRESSION BENCHMARK(1 Independent variable based on correlation heat map)</vt:lpstr>
      <vt:lpstr>SCENARIO 1 . BASE CASE</vt:lpstr>
      <vt:lpstr>SCENARIO 2 . REDUCED NUMERICAL</vt:lpstr>
      <vt:lpstr>SCENARIO 3 ( Scenario 2 in lab7) .  BEST SCENARIO</vt:lpstr>
      <vt:lpstr>SCENARIO 4 ( Scenario 3 in lab7) . </vt:lpstr>
      <vt:lpstr>IMPACT OF TRAIN TEST SPLIT ON BEST CASE SCENARIO (# 3)</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data analysis findings</dc:title>
  <dc:creator>aelarabi</dc:creator>
  <cp:lastModifiedBy>aelarabi</cp:lastModifiedBy>
  <cp:revision>7</cp:revision>
  <dcterms:created xsi:type="dcterms:W3CDTF">2022-05-15T09:27:59Z</dcterms:created>
  <dcterms:modified xsi:type="dcterms:W3CDTF">2022-05-15T10:17:36Z</dcterms:modified>
</cp:coreProperties>
</file>