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5BDE1-3B14-45C6-9CC2-51F0BB3F2131}" type="datetimeFigureOut">
              <a:rPr lang="en-US" smtClean="0"/>
              <a:t>6/10/2022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16772B-6914-4FF1-B889-B3288354CC6A}" type="slidenum">
              <a:rPr lang="en-US" smtClean="0"/>
              <a:t>‹#›</a:t>
            </a:fld>
            <a:endParaRPr lang="en-US"/>
          </a:p>
        </p:txBody>
      </p:sp>
    </p:spTree>
    <p:extLst>
      <p:ext uri="{BB962C8B-B14F-4D97-AF65-F5344CB8AC3E}">
        <p14:creationId xmlns:p14="http://schemas.microsoft.com/office/powerpoint/2010/main" val="186709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Apple follows an endogenous growth strategy making it more focused and less dependent on market at arms length. This is reflected through the number, size and type of acquisitions has its advantages such brand strength. Twitters seems to focus on startups typically with lower market value and huge room for an upside. The cons are clear here as manifested in the number of acquired SMEs winding up. Microsoft on the other hand is the Mercedes of the group, acquiring mature business but always getting it right ( Nokia for instance) while Google is to the likes of Airbus in this group of companies with high competence in merging and integrating acquisition to achieve a preset target. As such, the past learning and M&amp;A history of the players as defined by their business style may aid in explaining the market sentiments and reaction to the announcement of the next acquisition. </a:t>
            </a:r>
          </a:p>
          <a:p>
            <a:endParaRPr lang="en-US" dirty="0"/>
          </a:p>
        </p:txBody>
      </p:sp>
      <p:sp>
        <p:nvSpPr>
          <p:cNvPr id="4" name="Slide Number Placeholder 3"/>
          <p:cNvSpPr>
            <a:spLocks noGrp="1"/>
          </p:cNvSpPr>
          <p:nvPr>
            <p:ph type="sldNum" sz="quarter" idx="10"/>
          </p:nvPr>
        </p:nvSpPr>
        <p:spPr/>
        <p:txBody>
          <a:bodyPr/>
          <a:lstStyle/>
          <a:p>
            <a:fld id="{3316772B-6914-4FF1-B889-B3288354CC6A}" type="slidenum">
              <a:rPr lang="en-US" smtClean="0"/>
              <a:t>13</a:t>
            </a:fld>
            <a:endParaRPr lang="en-US"/>
          </a:p>
        </p:txBody>
      </p:sp>
    </p:spTree>
    <p:extLst>
      <p:ext uri="{BB962C8B-B14F-4D97-AF65-F5344CB8AC3E}">
        <p14:creationId xmlns:p14="http://schemas.microsoft.com/office/powerpoint/2010/main" val="3514562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16772B-6914-4FF1-B889-B3288354CC6A}" type="slidenum">
              <a:rPr lang="en-US" smtClean="0"/>
              <a:t>14</a:t>
            </a:fld>
            <a:endParaRPr lang="en-US"/>
          </a:p>
        </p:txBody>
      </p:sp>
    </p:spTree>
    <p:extLst>
      <p:ext uri="{BB962C8B-B14F-4D97-AF65-F5344CB8AC3E}">
        <p14:creationId xmlns:p14="http://schemas.microsoft.com/office/powerpoint/2010/main" val="328240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8B7617-BE91-49D8-907E-B776E7ACA81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274473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B7617-BE91-49D8-907E-B776E7ACA81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46520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B7617-BE91-49D8-907E-B776E7ACA81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231704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B7617-BE91-49D8-907E-B776E7ACA81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596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B7617-BE91-49D8-907E-B776E7ACA81E}"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3783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8B7617-BE91-49D8-907E-B776E7ACA81E}"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03652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8B7617-BE91-49D8-907E-B776E7ACA81E}"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2623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8B7617-BE91-49D8-907E-B776E7ACA81E}"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9807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B7617-BE91-49D8-907E-B776E7ACA81E}"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121154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B7617-BE91-49D8-907E-B776E7ACA81E}"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232532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B7617-BE91-49D8-907E-B776E7ACA81E}"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8D70F-777C-4D8D-83B2-AF39179973CA}" type="slidenum">
              <a:rPr lang="en-US" smtClean="0"/>
              <a:t>‹#›</a:t>
            </a:fld>
            <a:endParaRPr lang="en-US"/>
          </a:p>
        </p:txBody>
      </p:sp>
    </p:spTree>
    <p:extLst>
      <p:ext uri="{BB962C8B-B14F-4D97-AF65-F5344CB8AC3E}">
        <p14:creationId xmlns:p14="http://schemas.microsoft.com/office/powerpoint/2010/main" val="86632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B7617-BE91-49D8-907E-B776E7ACA81E}" type="datetimeFigureOut">
              <a:rPr lang="en-US" smtClean="0"/>
              <a:t>6/10/2022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8D70F-777C-4D8D-83B2-AF39179973CA}" type="slidenum">
              <a:rPr lang="en-US" smtClean="0"/>
              <a:t>‹#›</a:t>
            </a:fld>
            <a:endParaRPr lang="en-US"/>
          </a:p>
        </p:txBody>
      </p:sp>
    </p:spTree>
    <p:extLst>
      <p:ext uri="{BB962C8B-B14F-4D97-AF65-F5344CB8AC3E}">
        <p14:creationId xmlns:p14="http://schemas.microsoft.com/office/powerpoint/2010/main" val="225768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M&amp;A Datasets EDA:</a:t>
            </a:r>
            <a:endParaRPr lang="en-US" dirty="0"/>
          </a:p>
        </p:txBody>
      </p:sp>
      <p:sp>
        <p:nvSpPr>
          <p:cNvPr id="3" name="Subtitle 2"/>
          <p:cNvSpPr>
            <a:spLocks noGrp="1"/>
          </p:cNvSpPr>
          <p:nvPr>
            <p:ph type="subTitle" idx="1"/>
          </p:nvPr>
        </p:nvSpPr>
        <p:spPr>
          <a:xfrm>
            <a:off x="750771" y="3602038"/>
            <a:ext cx="10222029" cy="1655762"/>
          </a:xfrm>
        </p:spPr>
        <p:txBody>
          <a:bodyPr>
            <a:normAutofit lnSpcReduction="10000"/>
          </a:bodyPr>
          <a:lstStyle/>
          <a:p>
            <a:r>
              <a:rPr lang="en-US" dirty="0" smtClean="0"/>
              <a:t>Business </a:t>
            </a:r>
            <a:r>
              <a:rPr lang="en-US" dirty="0" smtClean="0"/>
              <a:t>intelligence: </a:t>
            </a:r>
            <a:r>
              <a:rPr lang="en-US" dirty="0" smtClean="0"/>
              <a:t>strategy perspective</a:t>
            </a:r>
          </a:p>
          <a:p>
            <a:r>
              <a:rPr lang="en-US" dirty="0" smtClean="0"/>
              <a:t>Google, IBM, Microsoft, Apple, Facebook, Yahoo and Twitter</a:t>
            </a:r>
          </a:p>
          <a:p>
            <a:endParaRPr lang="en-US" dirty="0" smtClean="0"/>
          </a:p>
          <a:p>
            <a:r>
              <a:rPr lang="en-US" dirty="0" smtClean="0"/>
              <a:t>  </a:t>
            </a:r>
            <a:endParaRPr lang="en-US" dirty="0"/>
          </a:p>
        </p:txBody>
      </p:sp>
    </p:spTree>
    <p:extLst>
      <p:ext uri="{BB962C8B-B14F-4D97-AF65-F5344CB8AC3E}">
        <p14:creationId xmlns:p14="http://schemas.microsoft.com/office/powerpoint/2010/main" val="242769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smtClean="0"/>
              <a:t>Countries with the highest number of acquisitions acquisition</a:t>
            </a:r>
            <a:endParaRPr lang="en-US" sz="2000" dirty="0"/>
          </a:p>
        </p:txBody>
      </p:sp>
      <p:pic>
        <p:nvPicPr>
          <p:cNvPr id="8" name="Content Placeholder 7"/>
          <p:cNvPicPr>
            <a:picLocks noGrp="1" noChangeAspect="1"/>
          </p:cNvPicPr>
          <p:nvPr>
            <p:ph idx="1"/>
          </p:nvPr>
        </p:nvPicPr>
        <p:blipFill>
          <a:blip r:embed="rId2"/>
          <a:stretch>
            <a:fillRect/>
          </a:stretch>
        </p:blipFill>
        <p:spPr>
          <a:xfrm>
            <a:off x="438545" y="676656"/>
            <a:ext cx="11311495" cy="5989320"/>
          </a:xfrm>
          <a:prstGeom prst="rect">
            <a:avLst/>
          </a:prstGeom>
        </p:spPr>
      </p:pic>
    </p:spTree>
    <p:extLst>
      <p:ext uri="{BB962C8B-B14F-4D97-AF65-F5344CB8AC3E}">
        <p14:creationId xmlns:p14="http://schemas.microsoft.com/office/powerpoint/2010/main" val="180366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smtClean="0"/>
              <a:t>Are the players competing? Complete vs Compete</a:t>
            </a:r>
            <a:endParaRPr lang="en-US" sz="2000" dirty="0"/>
          </a:p>
        </p:txBody>
      </p:sp>
      <p:pic>
        <p:nvPicPr>
          <p:cNvPr id="6" name="Content Placeholder 5"/>
          <p:cNvPicPr>
            <a:picLocks noGrp="1" noChangeAspect="1"/>
          </p:cNvPicPr>
          <p:nvPr>
            <p:ph idx="1"/>
          </p:nvPr>
        </p:nvPicPr>
        <p:blipFill>
          <a:blip r:embed="rId2"/>
          <a:stretch>
            <a:fillRect/>
          </a:stretch>
        </p:blipFill>
        <p:spPr>
          <a:xfrm>
            <a:off x="393192" y="822324"/>
            <a:ext cx="10917936" cy="5651627"/>
          </a:xfrm>
          <a:prstGeom prst="rect">
            <a:avLst/>
          </a:prstGeom>
        </p:spPr>
      </p:pic>
    </p:spTree>
    <p:extLst>
      <p:ext uri="{BB962C8B-B14F-4D97-AF65-F5344CB8AC3E}">
        <p14:creationId xmlns:p14="http://schemas.microsoft.com/office/powerpoint/2010/main" val="1664520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51889"/>
            <a:ext cx="11768328" cy="513772"/>
          </a:xfrm>
        </p:spPr>
        <p:txBody>
          <a:bodyPr>
            <a:normAutofit/>
          </a:bodyPr>
          <a:lstStyle/>
          <a:p>
            <a:pPr algn="ctr"/>
            <a:r>
              <a:rPr lang="en-US" sz="2000" b="1" dirty="0" smtClean="0"/>
              <a:t>Are the players competing? Complete vs Compete cont’d</a:t>
            </a:r>
            <a:endParaRPr lang="en-US" sz="2000" dirty="0"/>
          </a:p>
        </p:txBody>
      </p:sp>
      <p:pic>
        <p:nvPicPr>
          <p:cNvPr id="4" name="Content Placeholder 3"/>
          <p:cNvPicPr>
            <a:picLocks noGrp="1" noChangeAspect="1"/>
          </p:cNvPicPr>
          <p:nvPr>
            <p:ph idx="1"/>
          </p:nvPr>
        </p:nvPicPr>
        <p:blipFill>
          <a:blip r:embed="rId2"/>
          <a:stretch>
            <a:fillRect/>
          </a:stretch>
        </p:blipFill>
        <p:spPr>
          <a:xfrm>
            <a:off x="60293" y="459205"/>
            <a:ext cx="3803269" cy="3584448"/>
          </a:xfrm>
          <a:prstGeom prst="rect">
            <a:avLst/>
          </a:prstGeom>
        </p:spPr>
      </p:pic>
      <p:pic>
        <p:nvPicPr>
          <p:cNvPr id="5" name="Picture 4"/>
          <p:cNvPicPr>
            <a:picLocks noChangeAspect="1"/>
          </p:cNvPicPr>
          <p:nvPr/>
        </p:nvPicPr>
        <p:blipFill>
          <a:blip r:embed="rId3"/>
          <a:stretch>
            <a:fillRect/>
          </a:stretch>
        </p:blipFill>
        <p:spPr>
          <a:xfrm>
            <a:off x="3874642" y="2533499"/>
            <a:ext cx="7961884" cy="992013"/>
          </a:xfrm>
          <a:prstGeom prst="rect">
            <a:avLst/>
          </a:prstGeom>
        </p:spPr>
      </p:pic>
      <p:pic>
        <p:nvPicPr>
          <p:cNvPr id="7" name="Picture 6"/>
          <p:cNvPicPr>
            <a:picLocks noChangeAspect="1"/>
          </p:cNvPicPr>
          <p:nvPr/>
        </p:nvPicPr>
        <p:blipFill>
          <a:blip r:embed="rId4"/>
          <a:stretch>
            <a:fillRect/>
          </a:stretch>
        </p:blipFill>
        <p:spPr>
          <a:xfrm>
            <a:off x="3825430" y="459205"/>
            <a:ext cx="8141018" cy="2026042"/>
          </a:xfrm>
          <a:prstGeom prst="rect">
            <a:avLst/>
          </a:prstGeom>
        </p:spPr>
      </p:pic>
      <p:pic>
        <p:nvPicPr>
          <p:cNvPr id="8" name="Picture 7"/>
          <p:cNvPicPr>
            <a:picLocks noChangeAspect="1"/>
          </p:cNvPicPr>
          <p:nvPr/>
        </p:nvPicPr>
        <p:blipFill>
          <a:blip r:embed="rId5"/>
          <a:stretch>
            <a:fillRect/>
          </a:stretch>
        </p:blipFill>
        <p:spPr>
          <a:xfrm>
            <a:off x="3825430" y="3498268"/>
            <a:ext cx="8312531" cy="1571625"/>
          </a:xfrm>
          <a:prstGeom prst="rect">
            <a:avLst/>
          </a:prstGeom>
        </p:spPr>
      </p:pic>
      <p:pic>
        <p:nvPicPr>
          <p:cNvPr id="9" name="Picture 8"/>
          <p:cNvPicPr>
            <a:picLocks noChangeAspect="1"/>
          </p:cNvPicPr>
          <p:nvPr/>
        </p:nvPicPr>
        <p:blipFill>
          <a:blip r:embed="rId6"/>
          <a:stretch>
            <a:fillRect/>
          </a:stretch>
        </p:blipFill>
        <p:spPr>
          <a:xfrm>
            <a:off x="3949669" y="5028290"/>
            <a:ext cx="8242331" cy="790575"/>
          </a:xfrm>
          <a:prstGeom prst="rect">
            <a:avLst/>
          </a:prstGeom>
        </p:spPr>
      </p:pic>
      <p:pic>
        <p:nvPicPr>
          <p:cNvPr id="10" name="Picture 9"/>
          <p:cNvPicPr>
            <a:picLocks noChangeAspect="1"/>
          </p:cNvPicPr>
          <p:nvPr/>
        </p:nvPicPr>
        <p:blipFill>
          <a:blip r:embed="rId7"/>
          <a:stretch>
            <a:fillRect/>
          </a:stretch>
        </p:blipFill>
        <p:spPr>
          <a:xfrm>
            <a:off x="0" y="3121864"/>
            <a:ext cx="3825430" cy="3736136"/>
          </a:xfrm>
          <a:prstGeom prst="rect">
            <a:avLst/>
          </a:prstGeom>
        </p:spPr>
      </p:pic>
      <p:sp>
        <p:nvSpPr>
          <p:cNvPr id="11" name="TextBox 10"/>
          <p:cNvSpPr txBox="1"/>
          <p:nvPr/>
        </p:nvSpPr>
        <p:spPr>
          <a:xfrm>
            <a:off x="4677877" y="5934670"/>
            <a:ext cx="6930190" cy="923330"/>
          </a:xfrm>
          <a:prstGeom prst="rect">
            <a:avLst/>
          </a:prstGeom>
          <a:noFill/>
        </p:spPr>
        <p:txBody>
          <a:bodyPr wrap="square" rtlCol="0">
            <a:spAutoFit/>
          </a:bodyPr>
          <a:lstStyle/>
          <a:p>
            <a:r>
              <a:rPr lang="en-US" dirty="0" smtClean="0"/>
              <a:t>Chi value= 4888.20 &gt; critical value @ 4382.41</a:t>
            </a:r>
          </a:p>
          <a:p>
            <a:r>
              <a:rPr lang="en-US" dirty="0" smtClean="0"/>
              <a:t> 4.472503945332496e-12 &lt; 0.05 alpha.</a:t>
            </a:r>
          </a:p>
          <a:p>
            <a:r>
              <a:rPr lang="en-US" dirty="0" smtClean="0"/>
              <a:t>Hence The business domains &amp; players are related.</a:t>
            </a:r>
          </a:p>
        </p:txBody>
      </p:sp>
      <p:sp>
        <p:nvSpPr>
          <p:cNvPr id="12"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4382</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183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5" y="199461"/>
            <a:ext cx="11768328" cy="513772"/>
          </a:xfrm>
        </p:spPr>
        <p:txBody>
          <a:bodyPr vert="horz" lIns="91440" tIns="45720" rIns="91440" bIns="45720" rtlCol="0" anchor="ctr">
            <a:normAutofit/>
          </a:bodyPr>
          <a:lstStyle/>
          <a:p>
            <a:r>
              <a:rPr lang="en-US" sz="2800" b="1" dirty="0">
                <a:latin typeface="+mn-lt"/>
                <a:ea typeface="+mn-ea"/>
                <a:cs typeface="+mn-cs"/>
              </a:rPr>
              <a:t>Conclusion</a:t>
            </a:r>
          </a:p>
        </p:txBody>
      </p:sp>
      <p:sp>
        <p:nvSpPr>
          <p:cNvPr id="3" name="Content Placeholder 2"/>
          <p:cNvSpPr>
            <a:spLocks noGrp="1"/>
          </p:cNvSpPr>
          <p:nvPr>
            <p:ph idx="1"/>
          </p:nvPr>
        </p:nvSpPr>
        <p:spPr>
          <a:xfrm>
            <a:off x="737616" y="783208"/>
            <a:ext cx="10515600" cy="5361559"/>
          </a:xfrm>
        </p:spPr>
        <p:txBody>
          <a:bodyPr>
            <a:normAutofit fontScale="85000" lnSpcReduction="20000"/>
          </a:bodyPr>
          <a:lstStyle/>
          <a:p>
            <a:r>
              <a:rPr lang="en-US" dirty="0" smtClean="0"/>
              <a:t>M&amp;A activity has become a part of how business is done over the last 4 decades. It is not more a specialty conglomerates and holding companies(shell type or blank </a:t>
            </a:r>
            <a:r>
              <a:rPr lang="en-US" dirty="0" err="1" smtClean="0"/>
              <a:t>cheque</a:t>
            </a:r>
            <a:r>
              <a:rPr lang="en-US" dirty="0" smtClean="0"/>
              <a:t>). GAGR is about 14.1 % for the period 1987 to 2017.</a:t>
            </a:r>
          </a:p>
          <a:p>
            <a:endParaRPr lang="en-US" dirty="0" smtClean="0"/>
          </a:p>
          <a:p>
            <a:r>
              <a:rPr lang="en-US" dirty="0" smtClean="0"/>
              <a:t>There is some evidence in the data to support opportunistic acquisition behavior of players with a war chest as suggested by the spree in M&amp;A activity in the years following the financial crisis. Players with a big war chest are less sensitive to major economic events especially those with handsome operating cash flows. </a:t>
            </a:r>
          </a:p>
          <a:p>
            <a:endParaRPr lang="en-US" dirty="0" smtClean="0"/>
          </a:p>
          <a:p>
            <a:r>
              <a:rPr lang="en-US" dirty="0" smtClean="0"/>
              <a:t>While these players traditionally don't compete in the same space, there is evidence in the data to support merger waves triggered by potential rivals move in non legacy business domains. </a:t>
            </a:r>
          </a:p>
          <a:p>
            <a:endParaRPr lang="en-US" dirty="0" smtClean="0"/>
          </a:p>
          <a:p>
            <a:r>
              <a:rPr lang="en-US" dirty="0" smtClean="0"/>
              <a:t>The number, size, type nature of acquisition along with the age of the acquiring company all reflect the  respective business models and the evolution of the strategic positioning of these acquiring players. Each of these styles has its pros and cons. </a:t>
            </a:r>
          </a:p>
        </p:txBody>
      </p:sp>
    </p:spTree>
    <p:extLst>
      <p:ext uri="{BB962C8B-B14F-4D97-AF65-F5344CB8AC3E}">
        <p14:creationId xmlns:p14="http://schemas.microsoft.com/office/powerpoint/2010/main" val="24236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616" y="783208"/>
            <a:ext cx="10515600" cy="5361559"/>
          </a:xfrm>
        </p:spPr>
        <p:txBody>
          <a:bodyPr>
            <a:normAutofit fontScale="85000" lnSpcReduction="20000"/>
          </a:bodyPr>
          <a:lstStyle/>
          <a:p>
            <a:r>
              <a:rPr lang="en-US" dirty="0" err="1" smtClean="0"/>
              <a:t>Dataframe</a:t>
            </a:r>
            <a:r>
              <a:rPr lang="en-US" dirty="0" smtClean="0"/>
              <a:t> must be updated with more recent data before an attempt is made to predict the next wave of M&amp;A</a:t>
            </a:r>
          </a:p>
          <a:p>
            <a:endParaRPr lang="en-US" dirty="0" smtClean="0"/>
          </a:p>
          <a:p>
            <a:r>
              <a:rPr lang="en-US" dirty="0" smtClean="0"/>
              <a:t>The updated </a:t>
            </a:r>
            <a:r>
              <a:rPr lang="en-US" dirty="0" err="1" smtClean="0"/>
              <a:t>dataframe</a:t>
            </a:r>
            <a:r>
              <a:rPr lang="en-US" dirty="0" smtClean="0"/>
              <a:t> will further clarify the strategic intent of the players and the potential next moves</a:t>
            </a:r>
          </a:p>
          <a:p>
            <a:endParaRPr lang="en-US" dirty="0" smtClean="0"/>
          </a:p>
          <a:p>
            <a:r>
              <a:rPr lang="en-US" dirty="0" smtClean="0"/>
              <a:t>Investigate Bilateral relationships between these players to better understand the competitive forces between each pair. Running contingency test by pairs may shed further light on the matter. </a:t>
            </a:r>
          </a:p>
          <a:p>
            <a:endParaRPr lang="en-US" dirty="0" smtClean="0"/>
          </a:p>
          <a:p>
            <a:r>
              <a:rPr lang="en-US" dirty="0" smtClean="0"/>
              <a:t>The business domains names have to be standardized and reclassified and group by broad technology disciplines to paint a better picture.</a:t>
            </a:r>
          </a:p>
          <a:p>
            <a:endParaRPr lang="en-US" dirty="0" smtClean="0"/>
          </a:p>
          <a:p>
            <a:r>
              <a:rPr lang="en-US" dirty="0" smtClean="0"/>
              <a:t>It is worth investigating, given a complete and updated dataset, if a model can be built to accurately predict the next merger wave ( value by domain size and potential acquirers)</a:t>
            </a:r>
          </a:p>
        </p:txBody>
      </p:sp>
      <p:sp>
        <p:nvSpPr>
          <p:cNvPr id="4" name="Title 1"/>
          <p:cNvSpPr txBox="1">
            <a:spLocks/>
          </p:cNvSpPr>
          <p:nvPr/>
        </p:nvSpPr>
        <p:spPr>
          <a:xfrm>
            <a:off x="111252" y="160960"/>
            <a:ext cx="11768328" cy="5137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latin typeface="+mn-lt"/>
                <a:ea typeface="+mn-ea"/>
                <a:cs typeface="+mn-cs"/>
              </a:rPr>
              <a:t>Way forward</a:t>
            </a:r>
            <a:endParaRPr lang="en-US" sz="2800" b="1" dirty="0">
              <a:latin typeface="+mn-lt"/>
              <a:ea typeface="+mn-ea"/>
              <a:cs typeface="+mn-cs"/>
            </a:endParaRPr>
          </a:p>
        </p:txBody>
      </p:sp>
    </p:spTree>
    <p:extLst>
      <p:ext uri="{BB962C8B-B14F-4D97-AF65-F5344CB8AC3E}">
        <p14:creationId xmlns:p14="http://schemas.microsoft.com/office/powerpoint/2010/main" val="83525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Questions:</a:t>
            </a:r>
            <a:endParaRPr lang="en-US" dirty="0"/>
          </a:p>
        </p:txBody>
      </p:sp>
      <p:sp>
        <p:nvSpPr>
          <p:cNvPr id="3" name="Content Placeholder 2"/>
          <p:cNvSpPr>
            <a:spLocks noGrp="1"/>
          </p:cNvSpPr>
          <p:nvPr>
            <p:ph idx="1"/>
          </p:nvPr>
        </p:nvSpPr>
        <p:spPr/>
        <p:txBody>
          <a:bodyPr>
            <a:normAutofit fontScale="92500" lnSpcReduction="10000"/>
          </a:bodyPr>
          <a:lstStyle/>
          <a:p>
            <a:r>
              <a:rPr lang="en-US" sz="2600" b="1" dirty="0" smtClean="0"/>
              <a:t>What </a:t>
            </a:r>
            <a:r>
              <a:rPr lang="en-US" sz="2600" b="1" dirty="0"/>
              <a:t>is the total number of </a:t>
            </a:r>
            <a:r>
              <a:rPr lang="en-US" sz="2600" b="1" dirty="0" smtClean="0"/>
              <a:t>acquisitions </a:t>
            </a:r>
            <a:r>
              <a:rPr lang="en-US" sz="2600" b="1" dirty="0"/>
              <a:t>year on year. Did the number of acquisition increase over the years</a:t>
            </a:r>
            <a:r>
              <a:rPr lang="en-US" sz="2600" b="1" dirty="0" smtClean="0"/>
              <a:t>?</a:t>
            </a:r>
          </a:p>
          <a:p>
            <a:r>
              <a:rPr lang="en-US" sz="2600" b="1" dirty="0" smtClean="0"/>
              <a:t>Which acquiring company is the most active with the highest total number of acquisitions</a:t>
            </a:r>
          </a:p>
          <a:p>
            <a:r>
              <a:rPr lang="en-US" sz="2600" b="1" dirty="0" smtClean="0"/>
              <a:t>Acquiring companies by acquisition spend. Which company has the highest spend?</a:t>
            </a:r>
          </a:p>
          <a:p>
            <a:r>
              <a:rPr lang="en-US" sz="2600" b="1" dirty="0" smtClean="0"/>
              <a:t>What is the frequency, spend and pattern of acquisitions over the years &amp; in which businesses is </a:t>
            </a:r>
            <a:r>
              <a:rPr lang="en-US" sz="2600" b="1" dirty="0" err="1" smtClean="0"/>
              <a:t>MnA</a:t>
            </a:r>
            <a:r>
              <a:rPr lang="en-US" sz="2600" b="1" dirty="0" smtClean="0"/>
              <a:t> concentrated)</a:t>
            </a:r>
          </a:p>
          <a:p>
            <a:r>
              <a:rPr lang="en-US" sz="2600" b="1" dirty="0" smtClean="0"/>
              <a:t>Countries with the highest number of acquisitions acquisition</a:t>
            </a:r>
          </a:p>
          <a:p>
            <a:r>
              <a:rPr lang="en-US" sz="2600" b="1" dirty="0" smtClean="0"/>
              <a:t>What </a:t>
            </a:r>
            <a:r>
              <a:rPr lang="en-US" sz="2600" b="1" dirty="0"/>
              <a:t>are the business domains with the highest </a:t>
            </a:r>
            <a:r>
              <a:rPr lang="en-US" sz="2600" b="1" dirty="0" smtClean="0"/>
              <a:t>acquisition </a:t>
            </a:r>
            <a:r>
              <a:rPr lang="en-US" sz="2600" b="1" dirty="0"/>
              <a:t>value</a:t>
            </a:r>
            <a:r>
              <a:rPr lang="en-US" sz="2600" b="1" dirty="0" smtClean="0"/>
              <a:t>.</a:t>
            </a:r>
          </a:p>
          <a:p>
            <a:r>
              <a:rPr lang="en-US" sz="2600" b="1" dirty="0" smtClean="0"/>
              <a:t>Are the acquiring companies competing in the same space?</a:t>
            </a:r>
            <a:endParaRPr lang="en-US" sz="2600" b="1" dirty="0"/>
          </a:p>
          <a:p>
            <a:endParaRPr lang="en-US" b="1" dirty="0" smtClean="0"/>
          </a:p>
          <a:p>
            <a:endParaRPr lang="en-US" b="1" dirty="0" smtClean="0"/>
          </a:p>
          <a:p>
            <a:endParaRPr lang="en-US" b="1" dirty="0"/>
          </a:p>
        </p:txBody>
      </p:sp>
    </p:spTree>
    <p:extLst>
      <p:ext uri="{BB962C8B-B14F-4D97-AF65-F5344CB8AC3E}">
        <p14:creationId xmlns:p14="http://schemas.microsoft.com/office/powerpoint/2010/main" val="1080481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and wrangling:</a:t>
            </a:r>
            <a:endParaRPr lang="en-US" dirty="0"/>
          </a:p>
        </p:txBody>
      </p:sp>
      <p:sp>
        <p:nvSpPr>
          <p:cNvPr id="3" name="Content Placeholder 2"/>
          <p:cNvSpPr>
            <a:spLocks noGrp="1"/>
          </p:cNvSpPr>
          <p:nvPr>
            <p:ph idx="1"/>
          </p:nvPr>
        </p:nvSpPr>
        <p:spPr/>
        <p:txBody>
          <a:bodyPr>
            <a:normAutofit/>
          </a:bodyPr>
          <a:lstStyle/>
          <a:p>
            <a:r>
              <a:rPr lang="en-US" sz="2600" b="1" dirty="0" smtClean="0"/>
              <a:t>Investigated missing values and data quality in 2 data sets</a:t>
            </a:r>
          </a:p>
          <a:p>
            <a:r>
              <a:rPr lang="en-US" sz="2600" b="1" dirty="0" smtClean="0"/>
              <a:t>Enriched primary data set through merging</a:t>
            </a:r>
          </a:p>
          <a:p>
            <a:r>
              <a:rPr lang="en-US" sz="2600" b="1" dirty="0" smtClean="0"/>
              <a:t>Cleared Nans with real data from researching acquired company attributes and other statistical means. </a:t>
            </a:r>
            <a:endParaRPr lang="en-US" sz="2600" b="1" dirty="0"/>
          </a:p>
          <a:p>
            <a:endParaRPr lang="en-US" b="1" dirty="0" smtClean="0"/>
          </a:p>
          <a:p>
            <a:endParaRPr lang="en-US" b="1" dirty="0" smtClean="0"/>
          </a:p>
          <a:p>
            <a:endParaRPr lang="en-US" b="1" dirty="0"/>
          </a:p>
        </p:txBody>
      </p:sp>
    </p:spTree>
    <p:extLst>
      <p:ext uri="{BB962C8B-B14F-4D97-AF65-F5344CB8AC3E}">
        <p14:creationId xmlns:p14="http://schemas.microsoft.com/office/powerpoint/2010/main" val="1139778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0"/>
            <a:ext cx="11768328" cy="741299"/>
          </a:xfrm>
        </p:spPr>
        <p:txBody>
          <a:bodyPr>
            <a:normAutofit/>
          </a:bodyPr>
          <a:lstStyle/>
          <a:p>
            <a:r>
              <a:rPr lang="en-US" sz="2000" b="1" dirty="0" smtClean="0"/>
              <a:t>What is the total number of acquisitions year on year. Did the number of acquisition increase over the years </a:t>
            </a:r>
            <a:r>
              <a:rPr lang="en-US" sz="2000" dirty="0" smtClean="0"/>
              <a:t>:</a:t>
            </a:r>
            <a:endParaRPr lang="en-US" sz="2000" dirty="0"/>
          </a:p>
        </p:txBody>
      </p:sp>
      <p:pic>
        <p:nvPicPr>
          <p:cNvPr id="5" name="Content Placeholder 4"/>
          <p:cNvPicPr>
            <a:picLocks noGrp="1" noChangeAspect="1"/>
          </p:cNvPicPr>
          <p:nvPr>
            <p:ph idx="1"/>
          </p:nvPr>
        </p:nvPicPr>
        <p:blipFill>
          <a:blip r:embed="rId2"/>
          <a:stretch>
            <a:fillRect/>
          </a:stretch>
        </p:blipFill>
        <p:spPr>
          <a:xfrm>
            <a:off x="211836" y="582041"/>
            <a:ext cx="9674175" cy="3240151"/>
          </a:xfrm>
          <a:prstGeom prst="rect">
            <a:avLst/>
          </a:prstGeom>
        </p:spPr>
      </p:pic>
      <p:pic>
        <p:nvPicPr>
          <p:cNvPr id="6" name="Picture 5"/>
          <p:cNvPicPr>
            <a:picLocks noChangeAspect="1"/>
          </p:cNvPicPr>
          <p:nvPr/>
        </p:nvPicPr>
        <p:blipFill>
          <a:blip r:embed="rId3"/>
          <a:stretch>
            <a:fillRect/>
          </a:stretch>
        </p:blipFill>
        <p:spPr>
          <a:xfrm>
            <a:off x="211836" y="3678793"/>
            <a:ext cx="10516511" cy="3286029"/>
          </a:xfrm>
          <a:prstGeom prst="rect">
            <a:avLst/>
          </a:prstGeom>
        </p:spPr>
      </p:pic>
    </p:spTree>
    <p:extLst>
      <p:ext uri="{BB962C8B-B14F-4D97-AF65-F5344CB8AC3E}">
        <p14:creationId xmlns:p14="http://schemas.microsoft.com/office/powerpoint/2010/main" val="148456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smtClean="0"/>
              <a:t>Acquiring company with the highest total number of acquisitions </a:t>
            </a:r>
            <a:endParaRPr lang="en-US" sz="2000" dirty="0"/>
          </a:p>
        </p:txBody>
      </p:sp>
      <p:pic>
        <p:nvPicPr>
          <p:cNvPr id="7" name="Content Placeholder 6"/>
          <p:cNvPicPr>
            <a:picLocks noGrp="1" noChangeAspect="1"/>
          </p:cNvPicPr>
          <p:nvPr>
            <p:ph idx="1"/>
          </p:nvPr>
        </p:nvPicPr>
        <p:blipFill>
          <a:blip r:embed="rId2"/>
          <a:stretch>
            <a:fillRect/>
          </a:stretch>
        </p:blipFill>
        <p:spPr>
          <a:xfrm>
            <a:off x="663761" y="822960"/>
            <a:ext cx="10187821" cy="4351338"/>
          </a:xfrm>
          <a:prstGeom prst="rect">
            <a:avLst/>
          </a:prstGeom>
        </p:spPr>
      </p:pic>
    </p:spTree>
    <p:extLst>
      <p:ext uri="{BB962C8B-B14F-4D97-AF65-F5344CB8AC3E}">
        <p14:creationId xmlns:p14="http://schemas.microsoft.com/office/powerpoint/2010/main" val="2629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a:t>What is the frequency and pattern of acquisitions over the years </a:t>
            </a:r>
            <a:r>
              <a:rPr lang="en-US" sz="2000" dirty="0" smtClean="0"/>
              <a:t>:</a:t>
            </a:r>
            <a:endParaRPr lang="en-US" sz="2000" dirty="0"/>
          </a:p>
        </p:txBody>
      </p:sp>
      <p:pic>
        <p:nvPicPr>
          <p:cNvPr id="5" name="Content Placeholder 4"/>
          <p:cNvPicPr>
            <a:picLocks noGrp="1" noChangeAspect="1"/>
          </p:cNvPicPr>
          <p:nvPr>
            <p:ph idx="1"/>
          </p:nvPr>
        </p:nvPicPr>
        <p:blipFill>
          <a:blip r:embed="rId2"/>
          <a:stretch>
            <a:fillRect/>
          </a:stretch>
        </p:blipFill>
        <p:spPr>
          <a:xfrm>
            <a:off x="820840" y="914400"/>
            <a:ext cx="10453711" cy="5262563"/>
          </a:xfrm>
          <a:prstGeom prst="rect">
            <a:avLst/>
          </a:prstGeom>
        </p:spPr>
      </p:pic>
    </p:spTree>
    <p:extLst>
      <p:ext uri="{BB962C8B-B14F-4D97-AF65-F5344CB8AC3E}">
        <p14:creationId xmlns:p14="http://schemas.microsoft.com/office/powerpoint/2010/main" val="271250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81661"/>
            <a:ext cx="11768328" cy="741299"/>
          </a:xfrm>
        </p:spPr>
        <p:txBody>
          <a:bodyPr>
            <a:normAutofit/>
          </a:bodyPr>
          <a:lstStyle/>
          <a:p>
            <a:pPr algn="ctr"/>
            <a:r>
              <a:rPr lang="en-US" sz="2000" b="1" dirty="0"/>
              <a:t>Acquiring companies by acquisition spend. Which company has the highest spend?</a:t>
            </a:r>
          </a:p>
        </p:txBody>
      </p:sp>
      <p:pic>
        <p:nvPicPr>
          <p:cNvPr id="5" name="Content Placeholder 4"/>
          <p:cNvPicPr>
            <a:picLocks noGrp="1" noChangeAspect="1"/>
          </p:cNvPicPr>
          <p:nvPr>
            <p:ph idx="1"/>
          </p:nvPr>
        </p:nvPicPr>
        <p:blipFill>
          <a:blip r:embed="rId2"/>
          <a:stretch>
            <a:fillRect/>
          </a:stretch>
        </p:blipFill>
        <p:spPr>
          <a:xfrm>
            <a:off x="927493" y="1825625"/>
            <a:ext cx="10337013" cy="4351338"/>
          </a:xfrm>
          <a:prstGeom prst="rect">
            <a:avLst/>
          </a:prstGeom>
        </p:spPr>
      </p:pic>
    </p:spTree>
    <p:extLst>
      <p:ext uri="{BB962C8B-B14F-4D97-AF65-F5344CB8AC3E}">
        <p14:creationId xmlns:p14="http://schemas.microsoft.com/office/powerpoint/2010/main" val="100349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180" y="0"/>
            <a:ext cx="11768328" cy="741299"/>
          </a:xfrm>
        </p:spPr>
        <p:txBody>
          <a:bodyPr>
            <a:normAutofit/>
          </a:bodyPr>
          <a:lstStyle/>
          <a:p>
            <a:pPr algn="ctr"/>
            <a:r>
              <a:rPr lang="en-US" sz="2000" b="1" dirty="0" smtClean="0"/>
              <a:t> What is the spend and pattern of acquisitions over the years</a:t>
            </a:r>
            <a:endParaRPr lang="en-US" sz="2000" dirty="0"/>
          </a:p>
        </p:txBody>
      </p:sp>
      <p:pic>
        <p:nvPicPr>
          <p:cNvPr id="5" name="Content Placeholder 4"/>
          <p:cNvPicPr>
            <a:picLocks noGrp="1" noChangeAspect="1"/>
          </p:cNvPicPr>
          <p:nvPr>
            <p:ph idx="1"/>
          </p:nvPr>
        </p:nvPicPr>
        <p:blipFill>
          <a:blip r:embed="rId2"/>
          <a:stretch>
            <a:fillRect/>
          </a:stretch>
        </p:blipFill>
        <p:spPr>
          <a:xfrm>
            <a:off x="0" y="741299"/>
            <a:ext cx="11731752" cy="5259952"/>
          </a:xfrm>
          <a:prstGeom prst="rect">
            <a:avLst/>
          </a:prstGeom>
        </p:spPr>
      </p:pic>
    </p:spTree>
    <p:extLst>
      <p:ext uri="{BB962C8B-B14F-4D97-AF65-F5344CB8AC3E}">
        <p14:creationId xmlns:p14="http://schemas.microsoft.com/office/powerpoint/2010/main" val="187991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 y="0"/>
            <a:ext cx="11768328" cy="741299"/>
          </a:xfrm>
        </p:spPr>
        <p:txBody>
          <a:bodyPr>
            <a:normAutofit/>
          </a:bodyPr>
          <a:lstStyle/>
          <a:p>
            <a:pPr algn="ctr"/>
            <a:r>
              <a:rPr lang="en-US" sz="2000" b="1" dirty="0" smtClean="0"/>
              <a:t>Countries with the highest number of acquisitions acquisition</a:t>
            </a:r>
            <a:r>
              <a:rPr lang="en-US" sz="2000" b="1" dirty="0"/>
              <a:t> </a:t>
            </a:r>
            <a:r>
              <a:rPr lang="en-US" sz="2000" b="1" dirty="0" smtClean="0"/>
              <a:t> cont’d</a:t>
            </a:r>
            <a:endParaRPr lang="en-US" sz="2000" dirty="0"/>
          </a:p>
        </p:txBody>
      </p:sp>
      <p:pic>
        <p:nvPicPr>
          <p:cNvPr id="5" name="Content Placeholder 4"/>
          <p:cNvPicPr>
            <a:picLocks noGrp="1" noChangeAspect="1"/>
          </p:cNvPicPr>
          <p:nvPr>
            <p:ph idx="1"/>
          </p:nvPr>
        </p:nvPicPr>
        <p:blipFill>
          <a:blip r:embed="rId2"/>
          <a:stretch>
            <a:fillRect/>
          </a:stretch>
        </p:blipFill>
        <p:spPr>
          <a:xfrm>
            <a:off x="1" y="640779"/>
            <a:ext cx="7095744" cy="6116637"/>
          </a:xfrm>
          <a:prstGeom prst="rect">
            <a:avLst/>
          </a:prstGeom>
        </p:spPr>
      </p:pic>
      <p:pic>
        <p:nvPicPr>
          <p:cNvPr id="6" name="Picture 5"/>
          <p:cNvPicPr>
            <a:picLocks noChangeAspect="1"/>
          </p:cNvPicPr>
          <p:nvPr/>
        </p:nvPicPr>
        <p:blipFill>
          <a:blip r:embed="rId3"/>
          <a:stretch>
            <a:fillRect/>
          </a:stretch>
        </p:blipFill>
        <p:spPr>
          <a:xfrm>
            <a:off x="7307580" y="741299"/>
            <a:ext cx="5157216" cy="5915533"/>
          </a:xfrm>
          <a:prstGeom prst="rect">
            <a:avLst/>
          </a:prstGeom>
        </p:spPr>
      </p:pic>
    </p:spTree>
    <p:extLst>
      <p:ext uri="{BB962C8B-B14F-4D97-AF65-F5344CB8AC3E}">
        <p14:creationId xmlns:p14="http://schemas.microsoft.com/office/powerpoint/2010/main" val="3339464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750</Words>
  <Application>Microsoft Office PowerPoint</Application>
  <PresentationFormat>Widescreen</PresentationFormat>
  <Paragraphs>53</Paragraphs>
  <Slides>14</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M&amp;A Datasets EDA:</vt:lpstr>
      <vt:lpstr>Business Questions:</vt:lpstr>
      <vt:lpstr>Data exploration and wrangling:</vt:lpstr>
      <vt:lpstr>What is the total number of acquisitions year on year. Did the number of acquisition increase over the years :</vt:lpstr>
      <vt:lpstr>Acquiring company with the highest total number of acquisitions </vt:lpstr>
      <vt:lpstr>What is the frequency and pattern of acquisitions over the years :</vt:lpstr>
      <vt:lpstr>Acquiring companies by acquisition spend. Which company has the highest spend?</vt:lpstr>
      <vt:lpstr> What is the spend and pattern of acquisitions over the years</vt:lpstr>
      <vt:lpstr>Countries with the highest number of acquisitions acquisition  cont’d</vt:lpstr>
      <vt:lpstr>Countries with the highest number of acquisitions acquisition</vt:lpstr>
      <vt:lpstr>Are the players competing? Complete vs Compete</vt:lpstr>
      <vt:lpstr>Are the players competing? Complete vs Compete cont’d</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M&amp;A Datasets EDA:</dc:title>
  <dc:creator>aelarabi</dc:creator>
  <cp:lastModifiedBy>aelarabi</cp:lastModifiedBy>
  <cp:revision>12</cp:revision>
  <dcterms:created xsi:type="dcterms:W3CDTF">2022-06-03T09:42:29Z</dcterms:created>
  <dcterms:modified xsi:type="dcterms:W3CDTF">2022-06-10T14:20:01Z</dcterms:modified>
</cp:coreProperties>
</file>