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68" r:id="rId11"/>
    <p:sldId id="277" r:id="rId12"/>
    <p:sldId id="278" r:id="rId13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615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044" y="2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39038-8CB2-114D-B0BC-E143FEA11503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7EA8-217F-EA41-954B-9DECB81CF06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177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47EA8-217F-EA41-954B-9DECB81CF06D}" type="slidenum">
              <a:rPr lang="aa-ET" smtClean="0"/>
              <a:t>1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107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7EA8-217F-EA41-954B-9DECB81CF06D}" type="slidenum">
              <a:rPr lang="aa-ET" smtClean="0"/>
              <a:t>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2589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sensor signals (accelerometer and gyroscope) were pre-processed by applying noise filters and then sampled in fixed-width sliding windows of 2.56 sec and 50% overlap (128 readings/window). The sensor acceleration signal, which has gravitational and body motion components, was separated using a Butterworth low-pass filter into body acceleration and gravity. The gravitational force is assumed to have only low frequency components, therefore a filter with 0.3 Hz cutoff frequency was used. </a:t>
            </a:r>
            <a:r>
              <a:rPr lang="en-US" smtClean="0"/>
              <a:t>From each window, a vector of features was obtained by calculating variables from the time and frequency domain.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47EA8-217F-EA41-954B-9DECB81CF06D}" type="slidenum">
              <a:rPr lang="aa-ET" smtClean="0"/>
              <a:t>12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8339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F9464-B6D0-92BC-E140-A7D9A154B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5EAA2A-FF99-9BCF-158B-95B31A8C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858503-1974-6E68-45D5-546F9F4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823261-73D3-1BBD-D2AC-DE8AE5AA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30D6AB-6A27-EE0A-ADE6-CFEC1525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052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BB84F-9D73-BA48-E2DF-DBF5CE0E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781BC0-9E6C-DC2F-DFAF-83908FD7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E14683-30E7-BD5E-9224-F014BA31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88A38D-81AE-5391-C843-01012F1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129E9F-BF7D-B6AC-3A94-F520276D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812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36C4D5-DE18-F11C-4332-BCE7CBEEF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4DD20DE-2D47-FFE6-80EC-174DCFF1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CFF7D-10B3-3A04-CF37-701987B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C3C212-8A83-0A38-23FF-9F1ADB84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511C2-C989-330E-C276-771AD263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8867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CABDC-3E9B-52E6-398C-0E82E1CE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ED1218-4A2F-8ED4-67FA-CFDA485D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AD0956-6A2D-4931-B085-E0DC0818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53FA04-1D39-B486-BDE0-6FCB5FFD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589E2D-EB3D-68A0-4013-CACEF580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2215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56ED4-B292-C486-7FC7-070E5300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886034-BA6E-F2D3-C031-672DB17D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C9AC68-8DC8-759F-AEF6-DFCBEEB5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51452A-CF23-DBE4-EC80-6FBCC4C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1F2190-F14F-3FAA-BDCD-B867FA2B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332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EA4D1-CF63-E0DA-7F89-D1E42672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856E1-D868-54AD-7C2F-A2C50FD4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526E6D-A036-DD6B-F442-3D13BDEC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C35849-6F4A-5D20-82BE-BB4AC2E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754669-1FC1-50D2-B07C-62508EB1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430292-C5D9-162D-E56E-FFC41058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555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1794E-7511-50B9-6FF8-B00EBE6A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ED853A-8E31-D507-FD0C-9BED7A81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0D70FA-1CE9-4927-B965-8231CE2F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048025-66E3-C099-F47B-916230848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D4B767-EE3C-FF80-D8F1-42C6189F8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901AB8-4079-B2F6-3907-A0900011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ADEC844-3D70-7DC9-CAB9-00466A44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6B6B3A0-614A-24A3-C0AC-4FC5966D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7857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A3D17-27B6-873B-64E8-39A98A26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5221D6-5865-C65D-2D0D-9B5953E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4D4CC5-82E5-3700-5076-9D3CDFDC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225AF0-EB93-5C31-968C-379EB419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46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4E9099-7174-C34A-E1D8-1166A227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D7861F-54BB-EC7D-879E-998DF4C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6B1107-6F99-AD51-0E6D-2264E1F9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004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B2071-20AC-F5F2-A02A-62A71018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A2338-804D-91D7-3E0A-CE096FC2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C3172D-8E80-97FB-3759-B3D69B72A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B9FBBA-5861-FDAB-B0B6-8A09C39D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D4DAEB-09F9-41D9-0B9A-6B5F58BA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BE0EEE-BDE3-1DF9-FAC8-7AFC49A8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9153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5165E-1167-8E2F-C575-99C4AD95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F835691-54E7-E4AA-AF50-1048A6DE2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A593B4-A9B5-EAD7-0E37-821F4F00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3E5BEE-9BE5-FD9B-E2A9-6114C5E0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C11C2-2D14-B178-6C3B-7CAF5EF6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81A967-1EAC-F4DE-F83D-E567A51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51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7A2B400-482D-BA03-549A-18418264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6F3823-2224-84A4-5F9D-0F706FDA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29AFCA-C475-7443-39F9-3A03D2112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5F21-9796-EA4E-A19A-DD9D4BF15D85}" type="datetimeFigureOut">
              <a:rPr lang="aa-ET" smtClean="0"/>
              <a:t>01/07/2022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4B49FD-C752-470A-B259-FDA2713A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EF1774-2740-A306-38A1-AB03191B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7739-DC35-C541-870B-4FA349ED843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7223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views/HumanActivityRecognitionmodelingproject/Sensanalview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:a16="http://schemas.microsoft.com/office/drawing/2014/main" xmlns="" id="{07322A9E-F1EC-405E-8971-BA906EFFC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:a16="http://schemas.microsoft.com/office/drawing/2014/main" xmlns="" id="{A5704422-1118-4FD1-95AD-29A064EB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:a16="http://schemas.microsoft.com/office/drawing/2014/main" xmlns="" id="{A88B2AAA-B805-498E-A9E6-98B88585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:a16="http://schemas.microsoft.com/office/drawing/2014/main" xmlns="" id="{9B8051E0-19D7-43E1-BFD9-E6DBFEB3A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:a16="http://schemas.microsoft.com/office/drawing/2014/main" xmlns="" id="{4EDB2B02-86A2-46F5-A4BE-B7D9B10411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:a16="http://schemas.microsoft.com/office/drawing/2014/main" xmlns="" id="{43954639-FB5D-41F4-9560-6F6DFE778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:a16="http://schemas.microsoft.com/office/drawing/2014/main" xmlns="" id="{E898931C-0323-41FA-A036-20F818B1FF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:a16="http://schemas.microsoft.com/office/drawing/2014/main" xmlns="" id="{89AFE9DD-0792-4B98-B4EB-97ACA17E6A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:a16="http://schemas.microsoft.com/office/drawing/2014/main" xmlns="" id="{3981F5C4-9AE1-404E-AF44-A4E6DB374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:a16="http://schemas.microsoft.com/office/drawing/2014/main" xmlns="" id="{763C1781-8726-4FAC-8C45-FF40376BE4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:a16="http://schemas.microsoft.com/office/drawing/2014/main" xmlns="" id="{301491B5-56C7-43DC-A3D9-861EECCA0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D05E37-9579-3959-CF46-BFCA6B9C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893" y="5510277"/>
            <a:ext cx="2068792" cy="588978"/>
          </a:xfrm>
        </p:spPr>
        <p:txBody>
          <a:bodyPr>
            <a:normAutofit/>
          </a:bodyPr>
          <a:lstStyle/>
          <a:p>
            <a:pPr algn="l"/>
            <a:r>
              <a:rPr lang="en-AU" sz="2800" i="1" dirty="0" smtClean="0"/>
              <a:t>July 1</a:t>
            </a:r>
            <a:r>
              <a:rPr lang="en-AU" sz="2800" i="1" baseline="30000" dirty="0" smtClean="0"/>
              <a:t>st</a:t>
            </a:r>
            <a:r>
              <a:rPr lang="en-AU" sz="2800" i="1" dirty="0" smtClean="0"/>
              <a:t> 2022</a:t>
            </a:r>
            <a:endParaRPr lang="en-AU" sz="2800" i="1" dirty="0"/>
          </a:p>
          <a:p>
            <a:pPr algn="l"/>
            <a:endParaRPr lang="en-AU" sz="2800" b="1" dirty="0"/>
          </a:p>
        </p:txBody>
      </p:sp>
      <p:sp>
        <p:nvSpPr>
          <p:cNvPr id="2098" name="Freeform 22">
            <a:extLst>
              <a:ext uri="{FF2B5EF4-FFF2-40B4-BE49-F238E27FC236}">
                <a16:creationId xmlns:a16="http://schemas.microsoft.com/office/drawing/2014/main" xmlns="" id="{237E2353-22DF-46E0-A200-FB30F8F39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:a16="http://schemas.microsoft.com/office/drawing/2014/main" xmlns="" id="{DD6138DB-057B-45F7-A5F4-E7BFDA20D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73" y="3558468"/>
            <a:ext cx="5098679" cy="141233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1" name="slide1">
            <a:extLst>
              <a:ext uri="{FF2B5EF4-FFF2-40B4-BE49-F238E27FC236}">
                <a16:creationId xmlns:a16="http://schemas.microsoft.com/office/drawing/2014/main" xmlns="" id="{A69244DC-EA5E-4CDA-8341-6A9BCD154783}"/>
              </a:ext>
            </a:extLst>
          </p:cNvPr>
          <p:cNvSpPr txBox="1">
            <a:spLocks/>
          </p:cNvSpPr>
          <p:nvPr/>
        </p:nvSpPr>
        <p:spPr>
          <a:xfrm>
            <a:off x="583649" y="14473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Human Activity Recognition modeling project</a:t>
            </a:r>
          </a:p>
          <a:p>
            <a:r>
              <a:rPr lang="en-US" sz="3600" dirty="0"/>
              <a:t>using gadgets</a:t>
            </a:r>
            <a:endParaRPr lang="en-US" sz="3600" dirty="0">
              <a:hlinkClick r:id="rId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6097D4-7816-E38C-47EC-C5B0B82B842A}"/>
              </a:ext>
            </a:extLst>
          </p:cNvPr>
          <p:cNvSpPr txBox="1"/>
          <p:nvPr/>
        </p:nvSpPr>
        <p:spPr>
          <a:xfrm>
            <a:off x="3279893" y="5114377"/>
            <a:ext cx="2135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2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Amr </a:t>
            </a:r>
            <a:r>
              <a:rPr lang="en-US" sz="2400" b="1" dirty="0" err="1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Elarabi</a:t>
            </a:r>
            <a:r>
              <a:rPr lang="en-US" sz="2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2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770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:a16="http://schemas.microsoft.com/office/drawing/2014/main" xmlns="" id="{07322A9E-F1EC-405E-8971-BA906EFFC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:a16="http://schemas.microsoft.com/office/drawing/2014/main" xmlns="" id="{A5704422-1118-4FD1-95AD-29A064EB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:a16="http://schemas.microsoft.com/office/drawing/2014/main" xmlns="" id="{A88B2AAA-B805-498E-A9E6-98B88585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:a16="http://schemas.microsoft.com/office/drawing/2014/main" xmlns="" id="{9B8051E0-19D7-43E1-BFD9-E6DBFEB3A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:a16="http://schemas.microsoft.com/office/drawing/2014/main" xmlns="" id="{4EDB2B02-86A2-46F5-A4BE-B7D9B10411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:a16="http://schemas.microsoft.com/office/drawing/2014/main" xmlns="" id="{43954639-FB5D-41F4-9560-6F6DFE778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:a16="http://schemas.microsoft.com/office/drawing/2014/main" xmlns="" id="{E898931C-0323-41FA-A036-20F818B1FF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:a16="http://schemas.microsoft.com/office/drawing/2014/main" xmlns="" id="{89AFE9DD-0792-4B98-B4EB-97ACA17E6A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:a16="http://schemas.microsoft.com/office/drawing/2014/main" xmlns="" id="{3981F5C4-9AE1-404E-AF44-A4E6DB374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:a16="http://schemas.microsoft.com/office/drawing/2014/main" xmlns="" id="{763C1781-8726-4FAC-8C45-FF40376BE4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:a16="http://schemas.microsoft.com/office/drawing/2014/main" xmlns="" id="{301491B5-56C7-43DC-A3D9-861EECCA0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Freeform 22">
            <a:extLst>
              <a:ext uri="{FF2B5EF4-FFF2-40B4-BE49-F238E27FC236}">
                <a16:creationId xmlns:a16="http://schemas.microsoft.com/office/drawing/2014/main" xmlns="" id="{237E2353-22DF-46E0-A200-FB30F8F39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:a16="http://schemas.microsoft.com/office/drawing/2014/main" xmlns="" id="{DD6138DB-057B-45F7-A5F4-E7BFDA20D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243BC7-3365-EC58-14C8-2452AA279812}"/>
              </a:ext>
            </a:extLst>
          </p:cNvPr>
          <p:cNvSpPr txBox="1"/>
          <p:nvPr/>
        </p:nvSpPr>
        <p:spPr>
          <a:xfrm>
            <a:off x="10752664" y="6152994"/>
            <a:ext cx="156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i="1" dirty="0" smtClean="0"/>
              <a:t>Amr</a:t>
            </a:r>
            <a:r>
              <a:rPr lang="en-AU" sz="2000" i="1" dirty="0"/>
              <a:t> </a:t>
            </a:r>
            <a:r>
              <a:rPr lang="en-AU" sz="2000" i="1" dirty="0" err="1" smtClean="0"/>
              <a:t>Elarabi</a:t>
            </a:r>
            <a:endParaRPr lang="en-AU" sz="2000" i="1" dirty="0"/>
          </a:p>
        </p:txBody>
      </p:sp>
      <p:sp>
        <p:nvSpPr>
          <p:cNvPr id="30" name="Google Shape;164;p9"/>
          <p:cNvSpPr txBox="1"/>
          <p:nvPr/>
        </p:nvSpPr>
        <p:spPr>
          <a:xfrm>
            <a:off x="2355344" y="3479025"/>
            <a:ext cx="3342812" cy="12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4800" b="1" i="0" u="none" strike="noStrike" cap="none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Questions </a:t>
            </a:r>
            <a:endParaRPr sz="4800" b="1" i="0" u="none" strike="noStrike" cap="none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97" y="4543287"/>
            <a:ext cx="1664352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:a16="http://schemas.microsoft.com/office/drawing/2014/main" xmlns="" id="{07322A9E-F1EC-405E-8971-BA906EFFC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:a16="http://schemas.microsoft.com/office/drawing/2014/main" xmlns="" id="{A5704422-1118-4FD1-95AD-29A064EB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:a16="http://schemas.microsoft.com/office/drawing/2014/main" xmlns="" id="{A88B2AAA-B805-498E-A9E6-98B88585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:a16="http://schemas.microsoft.com/office/drawing/2014/main" xmlns="" id="{9B8051E0-19D7-43E1-BFD9-E6DBFEB3A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:a16="http://schemas.microsoft.com/office/drawing/2014/main" xmlns="" id="{4EDB2B02-86A2-46F5-A4BE-B7D9B10411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:a16="http://schemas.microsoft.com/office/drawing/2014/main" xmlns="" id="{43954639-FB5D-41F4-9560-6F6DFE778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:a16="http://schemas.microsoft.com/office/drawing/2014/main" xmlns="" id="{E898931C-0323-41FA-A036-20F818B1FF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:a16="http://schemas.microsoft.com/office/drawing/2014/main" xmlns="" id="{89AFE9DD-0792-4B98-B4EB-97ACA17E6A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:a16="http://schemas.microsoft.com/office/drawing/2014/main" xmlns="" id="{3981F5C4-9AE1-404E-AF44-A4E6DB374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:a16="http://schemas.microsoft.com/office/drawing/2014/main" xmlns="" id="{763C1781-8726-4FAC-8C45-FF40376BE4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:a16="http://schemas.microsoft.com/office/drawing/2014/main" xmlns="" id="{301491B5-56C7-43DC-A3D9-861EECCA0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Freeform 22">
            <a:extLst>
              <a:ext uri="{FF2B5EF4-FFF2-40B4-BE49-F238E27FC236}">
                <a16:creationId xmlns:a16="http://schemas.microsoft.com/office/drawing/2014/main" xmlns="" id="{237E2353-22DF-46E0-A200-FB30F8F39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:a16="http://schemas.microsoft.com/office/drawing/2014/main" xmlns="" id="{DD6138DB-057B-45F7-A5F4-E7BFDA20D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243BC7-3365-EC58-14C8-2452AA279812}"/>
              </a:ext>
            </a:extLst>
          </p:cNvPr>
          <p:cNvSpPr txBox="1"/>
          <p:nvPr/>
        </p:nvSpPr>
        <p:spPr>
          <a:xfrm>
            <a:off x="10752664" y="6152994"/>
            <a:ext cx="156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i="1" dirty="0" smtClean="0"/>
              <a:t>Amr</a:t>
            </a:r>
            <a:r>
              <a:rPr lang="en-AU" sz="2000" i="1" dirty="0"/>
              <a:t> </a:t>
            </a:r>
            <a:r>
              <a:rPr lang="en-AU" sz="2000" i="1" dirty="0" err="1" smtClean="0"/>
              <a:t>Elarabi</a:t>
            </a:r>
            <a:endParaRPr lang="en-AU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7" y="377082"/>
            <a:ext cx="10387218" cy="6033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65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:a16="http://schemas.microsoft.com/office/drawing/2014/main" xmlns="" id="{07322A9E-F1EC-405E-8971-BA906EFFC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:a16="http://schemas.microsoft.com/office/drawing/2014/main" xmlns="" id="{A5704422-1118-4FD1-95AD-29A064EB80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:a16="http://schemas.microsoft.com/office/drawing/2014/main" xmlns="" id="{A88B2AAA-B805-498E-A9E6-98B88585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:a16="http://schemas.microsoft.com/office/drawing/2014/main" xmlns="" id="{9B8051E0-19D7-43E1-BFD9-E6DBFEB3A3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:a16="http://schemas.microsoft.com/office/drawing/2014/main" xmlns="" id="{4EDB2B02-86A2-46F5-A4BE-B7D9B10411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:a16="http://schemas.microsoft.com/office/drawing/2014/main" xmlns="" id="{43954639-FB5D-41F4-9560-6F6DFE778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:a16="http://schemas.microsoft.com/office/drawing/2014/main" xmlns="" id="{E898931C-0323-41FA-A036-20F818B1FF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:a16="http://schemas.microsoft.com/office/drawing/2014/main" xmlns="" id="{89AFE9DD-0792-4B98-B4EB-97ACA17E6A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:a16="http://schemas.microsoft.com/office/drawing/2014/main" xmlns="" id="{3981F5C4-9AE1-404E-AF44-A4E6DB374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:a16="http://schemas.microsoft.com/office/drawing/2014/main" xmlns="" id="{763C1781-8726-4FAC-8C45-FF40376BE4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:a16="http://schemas.microsoft.com/office/drawing/2014/main" xmlns="" id="{301491B5-56C7-43DC-A3D9-861EECCA05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Freeform 22">
            <a:extLst>
              <a:ext uri="{FF2B5EF4-FFF2-40B4-BE49-F238E27FC236}">
                <a16:creationId xmlns:a16="http://schemas.microsoft.com/office/drawing/2014/main" xmlns="" id="{237E2353-22DF-46E0-A200-FB30F8F394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:a16="http://schemas.microsoft.com/office/drawing/2014/main" xmlns="" id="{DD6138DB-057B-45F7-A5F4-E7BFDA20D0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0243BC7-3365-EC58-14C8-2452AA279812}"/>
              </a:ext>
            </a:extLst>
          </p:cNvPr>
          <p:cNvSpPr txBox="1"/>
          <p:nvPr/>
        </p:nvSpPr>
        <p:spPr>
          <a:xfrm>
            <a:off x="10752664" y="6152994"/>
            <a:ext cx="156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i="1" dirty="0" smtClean="0"/>
              <a:t>Amr</a:t>
            </a:r>
            <a:r>
              <a:rPr lang="en-AU" sz="2000" i="1" dirty="0"/>
              <a:t> </a:t>
            </a:r>
            <a:r>
              <a:rPr lang="en-AU" sz="2000" i="1" dirty="0" err="1" smtClean="0"/>
              <a:t>Elarabi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23760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xmlns="" id="{B497CCB5-5FC2-473C-AFCC-2430CEF1D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4CFD1450-12D5-A455-95D4-5CE0D72B9BDB}"/>
              </a:ext>
            </a:extLst>
          </p:cNvPr>
          <p:cNvSpPr txBox="1">
            <a:spLocks/>
          </p:cNvSpPr>
          <p:nvPr/>
        </p:nvSpPr>
        <p:spPr>
          <a:xfrm>
            <a:off x="4571571" y="2958416"/>
            <a:ext cx="3146922" cy="3475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b="1" kern="1200" dirty="0" smtClean="0">
                <a:solidFill>
                  <a:srgbClr val="080808"/>
                </a:solidFill>
                <a:ea typeface="Bodoni Ornaments" pitchFamily="2" charset="0"/>
              </a:rPr>
              <a:t>We spend our time </a:t>
            </a:r>
            <a:br>
              <a:rPr lang="en-US" sz="2800" b="1" kern="1200" dirty="0" smtClean="0">
                <a:solidFill>
                  <a:srgbClr val="080808"/>
                </a:solidFill>
                <a:ea typeface="Bodoni Ornaments" pitchFamily="2" charset="0"/>
              </a:rPr>
            </a:br>
            <a:r>
              <a:rPr lang="en-US" sz="2800" b="1" kern="1200" dirty="0" smtClean="0">
                <a:solidFill>
                  <a:srgbClr val="080808"/>
                </a:solidFill>
                <a:ea typeface="Bodoni Ornaments" pitchFamily="2" charset="0"/>
              </a:rPr>
              <a:t>Walking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80808"/>
                </a:solidFill>
                <a:ea typeface="Bodoni Ornaments" pitchFamily="2" charset="0"/>
              </a:rPr>
              <a:t>Laying down</a:t>
            </a:r>
          </a:p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rgbClr val="080808"/>
                </a:solidFill>
                <a:ea typeface="Bodoni Ornaments" pitchFamily="2" charset="0"/>
              </a:rPr>
              <a:t>climbing up/down</a:t>
            </a: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Standing</a:t>
            </a: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Sitting</a:t>
            </a: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CAN WE MODEL IT?</a:t>
            </a:r>
            <a:endParaRPr lang="en-US" sz="2800" b="1" kern="1200" dirty="0" smtClean="0">
              <a:solidFill>
                <a:srgbClr val="080808"/>
              </a:solidFill>
              <a:ea typeface="Bodoni Ornaments" pitchFamily="2" charset="0"/>
            </a:endParaRPr>
          </a:p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rgbClr val="080808"/>
                </a:solidFill>
                <a:ea typeface="Bodoni Ornaments" pitchFamily="2" charset="0"/>
              </a:rPr>
              <a:t>(Training and unseen data donated )</a:t>
            </a:r>
            <a:endParaRPr lang="en-US" sz="2800" b="1" kern="1200" dirty="0">
              <a:solidFill>
                <a:srgbClr val="080808"/>
              </a:solidFill>
              <a:ea typeface="Bodoni Ornaments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6551" cy="3384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594" y="1"/>
            <a:ext cx="4193406" cy="28409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2" y="3310398"/>
            <a:ext cx="4627305" cy="35476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0491" y="3647975"/>
            <a:ext cx="4531509" cy="321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842" y="1"/>
            <a:ext cx="4629752" cy="29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:a16="http://schemas.microsoft.com/office/drawing/2014/main" xmlns="" id="{6C272060-BC98-4C91-A58F-4DFEC566C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xmlns="" id="{8BA2DCB9-0DC0-4109-B2A2-56896E35E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xmlns="" id="{64A33555-1142-4AD7-8084-1A99422A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xmlns="" id="{BC6E4081-1A88-453E-8CCF-B97B0CE20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xmlns="" id="{5B7E0935-6EE8-4C61-AED5-09B9A2A9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xmlns="" id="{EB962BD6-C878-48FF-A75E-DCC7BDA3C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xmlns="" id="{CABF3786-BDE1-4FE5-9967-F6B6131A2C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xmlns="" id="{4969707A-C75E-4F7F-A5C2-2991C6547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xmlns="" id="{0E293989-8389-48CD-85D3-CAEFD5E96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xmlns="" id="{8DCF1E8B-9247-45E2-8641-90DA9F7D52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xmlns="" id="{48DF418F-91AD-4E55-AF3B-F28FF4596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xmlns="" id="{EDBF35BD-D1DA-49B1-AE30-289189DACD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xmlns="" id="{69198BEC-A3B6-4562-AB0F-3E7760026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xmlns="" id="{9AB30D45-77AB-4323-83A2-1A637D07D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xmlns="" id="{D1AD137E-7B63-434C-9D0D-5A64BB496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xmlns="" id="{8B32BE2D-36DC-4BD0-952E-8FE32A70D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xmlns="" id="{930295E0-AD01-4DB0-9829-AD91BED60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xmlns="" id="{29807E74-6BFD-4EA7-B3F3-92C0728A7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:a16="http://schemas.microsoft.com/office/drawing/2014/main" xmlns="" id="{C9EDBF49-4B87-4B6F-BEE6-DDC4A63CE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xmlns="" id="{7738C468-1405-4ED9-8392-F93FA995E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xmlns="" id="{F16402CF-F511-450A-8584-8C8A5B7E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xmlns="" id="{85E5B49A-CFC2-4019-9BA6-528095F78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46097D4-7816-E38C-47EC-C5B0B82B842A}"/>
              </a:ext>
            </a:extLst>
          </p:cNvPr>
          <p:cNvSpPr txBox="1"/>
          <p:nvPr/>
        </p:nvSpPr>
        <p:spPr>
          <a:xfrm>
            <a:off x="899035" y="302972"/>
            <a:ext cx="47027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Playbook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54538" y="66282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EDA 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(561 features &amp; 10000 events)</a:t>
            </a:r>
            <a:endParaRPr lang="en-US" sz="2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Feature Selection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</a:t>
            </a: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VIF (561 to 27)</a:t>
            </a: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PCA evaluation </a:t>
            </a: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TSNE evaluation</a:t>
            </a: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Multi Model </a:t>
            </a: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building </a:t>
            </a:r>
            <a:endParaRPr lang="en-US" sz="2400" dirty="0" smtClean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lvl="1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HP tuning </a:t>
            </a:r>
            <a:endParaRPr lang="en-US" sz="2400" dirty="0" smtClean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Model 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bagging</a:t>
            </a: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Model comparison and selection </a:t>
            </a:r>
          </a:p>
          <a:p>
            <a:pPr marL="45720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Feature choice optimization</a:t>
            </a:r>
            <a:endParaRPr lang="en-US" sz="2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52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:a16="http://schemas.microsoft.com/office/drawing/2014/main" xmlns="" id="{6C272060-BC98-4C91-A58F-4DFEC566C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xmlns="" id="{8BA2DCB9-0DC0-4109-B2A2-56896E35E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xmlns="" id="{64A33555-1142-4AD7-8084-1A99422A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xmlns="" id="{BC6E4081-1A88-453E-8CCF-B97B0CE20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xmlns="" id="{5B7E0935-6EE8-4C61-AED5-09B9A2A9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xmlns="" id="{EB962BD6-C878-48FF-A75E-DCC7BDA3C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xmlns="" id="{CABF3786-BDE1-4FE5-9967-F6B6131A2C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xmlns="" id="{4969707A-C75E-4F7F-A5C2-2991C6547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xmlns="" id="{0E293989-8389-48CD-85D3-CAEFD5E96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xmlns="" id="{8DCF1E8B-9247-45E2-8641-90DA9F7D52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xmlns="" id="{48DF418F-91AD-4E55-AF3B-F28FF4596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xmlns="" id="{EDBF35BD-D1DA-49B1-AE30-289189DACD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xmlns="" id="{69198BEC-A3B6-4562-AB0F-3E7760026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xmlns="" id="{9AB30D45-77AB-4323-83A2-1A637D07D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xmlns="" id="{D1AD137E-7B63-434C-9D0D-5A64BB496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xmlns="" id="{8B32BE2D-36DC-4BD0-952E-8FE32A70D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xmlns="" id="{930295E0-AD01-4DB0-9829-AD91BED60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xmlns="" id="{29807E74-6BFD-4EA7-B3F3-92C0728A7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:a16="http://schemas.microsoft.com/office/drawing/2014/main" xmlns="" id="{C9EDBF49-4B87-4B6F-BEE6-DDC4A63CE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xmlns="" id="{7738C468-1405-4ED9-8392-F93FA995E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xmlns="" id="{F16402CF-F511-450A-8584-8C8A5B7E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xmlns="" id="{85E5B49A-CFC2-4019-9BA6-528095F78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46097D4-7816-E38C-47EC-C5B0B82B842A}"/>
              </a:ext>
            </a:extLst>
          </p:cNvPr>
          <p:cNvSpPr txBox="1"/>
          <p:nvPr/>
        </p:nvSpPr>
        <p:spPr>
          <a:xfrm>
            <a:off x="886334" y="138112"/>
            <a:ext cx="86974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PCA Evaluation : Discard 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031438"/>
            <a:ext cx="10414001" cy="5798617"/>
          </a:xfrm>
          <a:prstGeom prst="rect">
            <a:avLst/>
          </a:prstGeom>
          <a:noFill/>
        </p:spPr>
      </p:pic>
      <p:sp>
        <p:nvSpPr>
          <p:cNvPr id="26" name="Rounded Rectangle 25"/>
          <p:cNvSpPr/>
          <p:nvPr/>
        </p:nvSpPr>
        <p:spPr>
          <a:xfrm>
            <a:off x="269238" y="1624330"/>
            <a:ext cx="7004688" cy="520572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4346" y="1213425"/>
            <a:ext cx="5318217" cy="367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16PCA components =81.91 %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3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:a16="http://schemas.microsoft.com/office/drawing/2014/main" xmlns="" id="{6C272060-BC98-4C91-A58F-4DFEC566C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xmlns="" id="{8BA2DCB9-0DC0-4109-B2A2-56896E35E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xmlns="" id="{64A33555-1142-4AD7-8084-1A99422A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xmlns="" id="{BC6E4081-1A88-453E-8CCF-B97B0CE20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xmlns="" id="{5B7E0935-6EE8-4C61-AED5-09B9A2A9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xmlns="" id="{EB962BD6-C878-48FF-A75E-DCC7BDA3C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xmlns="" id="{CABF3786-BDE1-4FE5-9967-F6B6131A2C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xmlns="" id="{4969707A-C75E-4F7F-A5C2-2991C6547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xmlns="" id="{0E293989-8389-48CD-85D3-CAEFD5E96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xmlns="" id="{8DCF1E8B-9247-45E2-8641-90DA9F7D52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xmlns="" id="{48DF418F-91AD-4E55-AF3B-F28FF4596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xmlns="" id="{EDBF35BD-D1DA-49B1-AE30-289189DACD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xmlns="" id="{69198BEC-A3B6-4562-AB0F-3E7760026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xmlns="" id="{9AB30D45-77AB-4323-83A2-1A637D07D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xmlns="" id="{D1AD137E-7B63-434C-9D0D-5A64BB496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xmlns="" id="{8B32BE2D-36DC-4BD0-952E-8FE32A70D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xmlns="" id="{930295E0-AD01-4DB0-9829-AD91BED60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xmlns="" id="{29807E74-6BFD-4EA7-B3F3-92C0728A7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:a16="http://schemas.microsoft.com/office/drawing/2014/main" xmlns="" id="{C9EDBF49-4B87-4B6F-BEE6-DDC4A63CE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xmlns="" id="{7738C468-1405-4ED9-8392-F93FA995E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xmlns="" id="{F16402CF-F511-450A-8584-8C8A5B7E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xmlns="" id="{85E5B49A-CFC2-4019-9BA6-528095F78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46097D4-7816-E38C-47EC-C5B0B82B842A}"/>
              </a:ext>
            </a:extLst>
          </p:cNvPr>
          <p:cNvSpPr txBox="1"/>
          <p:nvPr/>
        </p:nvSpPr>
        <p:spPr>
          <a:xfrm>
            <a:off x="886334" y="32134"/>
            <a:ext cx="86974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TSNE Evaluation : Discard 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762735"/>
            <a:ext cx="11320463" cy="59939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26" name="Rounded Rectangle 25"/>
          <p:cNvSpPr/>
          <p:nvPr/>
        </p:nvSpPr>
        <p:spPr>
          <a:xfrm>
            <a:off x="269238" y="1624329"/>
            <a:ext cx="5411471" cy="5227081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4347" y="1213425"/>
            <a:ext cx="410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TSNE models underperformed: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7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:a16="http://schemas.microsoft.com/office/drawing/2014/main" xmlns="" id="{6C272060-BC98-4C91-A58F-4DFEC566C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xmlns="" id="{8BA2DCB9-0DC0-4109-B2A2-56896E35E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xmlns="" id="{64A33555-1142-4AD7-8084-1A99422A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xmlns="" id="{BC6E4081-1A88-453E-8CCF-B97B0CE20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xmlns="" id="{5B7E0935-6EE8-4C61-AED5-09B9A2A9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xmlns="" id="{EB962BD6-C878-48FF-A75E-DCC7BDA3C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xmlns="" id="{CABF3786-BDE1-4FE5-9967-F6B6131A2C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xmlns="" id="{4969707A-C75E-4F7F-A5C2-2991C6547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xmlns="" id="{0E293989-8389-48CD-85D3-CAEFD5E96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xmlns="" id="{8DCF1E8B-9247-45E2-8641-90DA9F7D52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xmlns="" id="{48DF418F-91AD-4E55-AF3B-F28FF4596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xmlns="" id="{EDBF35BD-D1DA-49B1-AE30-289189DACD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xmlns="" id="{69198BEC-A3B6-4562-AB0F-3E7760026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xmlns="" id="{9AB30D45-77AB-4323-83A2-1A637D07D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xmlns="" id="{D1AD137E-7B63-434C-9D0D-5A64BB496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xmlns="" id="{8B32BE2D-36DC-4BD0-952E-8FE32A70D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xmlns="" id="{930295E0-AD01-4DB0-9829-AD91BED60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xmlns="" id="{29807E74-6BFD-4EA7-B3F3-92C0728A7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:a16="http://schemas.microsoft.com/office/drawing/2014/main" xmlns="" id="{C9EDBF49-4B87-4B6F-BEE6-DDC4A63CE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xmlns="" id="{7738C468-1405-4ED9-8392-F93FA995E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xmlns="" id="{F16402CF-F511-450A-8584-8C8A5B7E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xmlns="" id="{85E5B49A-CFC2-4019-9BA6-528095F78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46097D4-7816-E38C-47EC-C5B0B82B842A}"/>
              </a:ext>
            </a:extLst>
          </p:cNvPr>
          <p:cNvSpPr txBox="1"/>
          <p:nvPr/>
        </p:nvSpPr>
        <p:spPr>
          <a:xfrm>
            <a:off x="886333" y="32134"/>
            <a:ext cx="104007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Model comparison(</a:t>
            </a:r>
            <a:r>
              <a:rPr lang="en-US" sz="2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27 feat.</a:t>
            </a: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)- winner: XGB HP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" y="731520"/>
            <a:ext cx="12147550" cy="61348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23519" y="1727200"/>
            <a:ext cx="3896044" cy="426681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627" y="1316295"/>
            <a:ext cx="295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Best performing models: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60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:a16="http://schemas.microsoft.com/office/drawing/2014/main" xmlns="" id="{6C272060-BC98-4C91-A58F-4DFEC566C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xmlns="" id="{8BA2DCB9-0DC0-4109-B2A2-56896E35E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xmlns="" id="{64A33555-1142-4AD7-8084-1A99422A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xmlns="" id="{BC6E4081-1A88-453E-8CCF-B97B0CE20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xmlns="" id="{5B7E0935-6EE8-4C61-AED5-09B9A2A9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xmlns="" id="{EB962BD6-C878-48FF-A75E-DCC7BDA3C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xmlns="" id="{CABF3786-BDE1-4FE5-9967-F6B6131A2C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xmlns="" id="{4969707A-C75E-4F7F-A5C2-2991C6547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xmlns="" id="{0E293989-8389-48CD-85D3-CAEFD5E96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xmlns="" id="{8DCF1E8B-9247-45E2-8641-90DA9F7D52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xmlns="" id="{48DF418F-91AD-4E55-AF3B-F28FF4596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xmlns="" id="{EDBF35BD-D1DA-49B1-AE30-289189DACD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xmlns="" id="{69198BEC-A3B6-4562-AB0F-3E7760026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xmlns="" id="{9AB30D45-77AB-4323-83A2-1A637D07D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xmlns="" id="{D1AD137E-7B63-434C-9D0D-5A64BB496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xmlns="" id="{8B32BE2D-36DC-4BD0-952E-8FE32A70D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xmlns="" id="{930295E0-AD01-4DB0-9829-AD91BED60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xmlns="" id="{29807E74-6BFD-4EA7-B3F3-92C0728A7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:a16="http://schemas.microsoft.com/office/drawing/2014/main" xmlns="" id="{C9EDBF49-4B87-4B6F-BEE6-DDC4A63CE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xmlns="" id="{7738C468-1405-4ED9-8392-F93FA995E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xmlns="" id="{F16402CF-F511-450A-8584-8C8A5B7E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xmlns="" id="{85E5B49A-CFC2-4019-9BA6-528095F78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46097D4-7816-E38C-47EC-C5B0B82B842A}"/>
              </a:ext>
            </a:extLst>
          </p:cNvPr>
          <p:cNvSpPr txBox="1"/>
          <p:nvPr/>
        </p:nvSpPr>
        <p:spPr>
          <a:xfrm>
            <a:off x="886333" y="32134"/>
            <a:ext cx="10400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Feature Selection optimization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691864"/>
            <a:ext cx="12157075" cy="6151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9100" y="3045949"/>
            <a:ext cx="583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XGB (70 F) </a:t>
            </a:r>
            <a:r>
              <a:rPr lang="en-US" b="1" dirty="0" smtClean="0">
                <a:solidFill>
                  <a:srgbClr val="FF0000"/>
                </a:solidFill>
              </a:rPr>
              <a:t>23.3 % </a:t>
            </a:r>
            <a:r>
              <a:rPr lang="en-US" b="1" dirty="0" smtClean="0">
                <a:solidFill>
                  <a:srgbClr val="FF0000"/>
                </a:solidFill>
              </a:rPr>
              <a:t>performance </a:t>
            </a:r>
            <a:r>
              <a:rPr lang="en-US" b="1" dirty="0">
                <a:solidFill>
                  <a:srgbClr val="FF0000"/>
                </a:solidFill>
              </a:rPr>
              <a:t>improvement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90 </a:t>
            </a:r>
            <a:r>
              <a:rPr lang="en-US" b="1" dirty="0">
                <a:solidFill>
                  <a:srgbClr val="FF0000"/>
                </a:solidFill>
              </a:rPr>
              <a:t>% Kappa Score on unseen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Using 12 % of features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794"/>
            <a:ext cx="12488928" cy="56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4" y="9525"/>
            <a:ext cx="10194926" cy="6834188"/>
          </a:xfrm>
          <a:prstGeom prst="rect">
            <a:avLst/>
          </a:prstGeom>
        </p:spPr>
      </p:pic>
      <p:grpSp>
        <p:nvGrpSpPr>
          <p:cNvPr id="4142" name="Group 4141">
            <a:extLst>
              <a:ext uri="{FF2B5EF4-FFF2-40B4-BE49-F238E27FC236}">
                <a16:creationId xmlns:a16="http://schemas.microsoft.com/office/drawing/2014/main" xmlns="" id="{6C272060-BC98-4C91-A58F-4DFEC566C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763" y="0"/>
            <a:ext cx="12161838" cy="6853238"/>
            <a:chOff x="4763" y="0"/>
            <a:chExt cx="12161838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xmlns="" id="{8BA2DCB9-0DC0-4109-B2A2-56896E35E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xmlns="" id="{64A33555-1142-4AD7-8084-1A99422A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xmlns="" id="{BC6E4081-1A88-453E-8CCF-B97B0CE20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xmlns="" id="{5B7E0935-6EE8-4C61-AED5-09B9A2A9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xmlns="" id="{EB962BD6-C878-48FF-A75E-DCC7BDA3C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xmlns="" id="{CABF3786-BDE1-4FE5-9967-F6B6131A2C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xmlns="" id="{4969707A-C75E-4F7F-A5C2-2991C6547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xmlns="" id="{0E293989-8389-48CD-85D3-CAEFD5E96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xmlns="" id="{8DCF1E8B-9247-45E2-8641-90DA9F7D52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xmlns="" id="{48DF418F-91AD-4E55-AF3B-F28FF4596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xmlns="" id="{EDBF35BD-D1DA-49B1-AE30-289189DACD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xmlns="" id="{69198BEC-A3B6-4562-AB0F-3E7760026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xmlns="" id="{9AB30D45-77AB-4323-83A2-1A637D07D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xmlns="" id="{D1AD137E-7B63-434C-9D0D-5A64BB496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xmlns="" id="{8B32BE2D-36DC-4BD0-952E-8FE32A70D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xmlns="" id="{930295E0-AD01-4DB0-9829-AD91BED60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xmlns="" id="{29807E74-6BFD-4EA7-B3F3-92C0728A7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xmlns="" id="{7738C468-1405-4ED9-8392-F93FA995E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xmlns="" id="{F16402CF-F511-450A-8584-8C8A5B7E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xmlns="" id="{85E5B49A-CFC2-4019-9BA6-528095F78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4" y="117246"/>
            <a:ext cx="9853612" cy="6855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1713" y="1026160"/>
            <a:ext cx="12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Before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703" y="659686"/>
            <a:ext cx="327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After: XGB HP 70. feature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2" name="Group 4141">
            <a:extLst>
              <a:ext uri="{FF2B5EF4-FFF2-40B4-BE49-F238E27FC236}">
                <a16:creationId xmlns:a16="http://schemas.microsoft.com/office/drawing/2014/main" xmlns="" id="{6C272060-BC98-4C91-A58F-4DFEC566C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xmlns="" id="{8BA2DCB9-0DC0-4109-B2A2-56896E35E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xmlns="" id="{64A33555-1142-4AD7-8084-1A99422A11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xmlns="" id="{BC6E4081-1A88-453E-8CCF-B97B0CE20D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xmlns="" id="{5B7E0935-6EE8-4C61-AED5-09B9A2A99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xmlns="" id="{EB962BD6-C878-48FF-A75E-DCC7BDA3C3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xmlns="" id="{CABF3786-BDE1-4FE5-9967-F6B6131A2C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xmlns="" id="{4969707A-C75E-4F7F-A5C2-2991C6547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xmlns="" id="{0E293989-8389-48CD-85D3-CAEFD5E96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xmlns="" id="{8DCF1E8B-9247-45E2-8641-90DA9F7D52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xmlns="" id="{48DF418F-91AD-4E55-AF3B-F28FF45961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xmlns="" id="{EDBF35BD-D1DA-49B1-AE30-289189DACD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xmlns="" id="{69198BEC-A3B6-4562-AB0F-3E7760026C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xmlns="" id="{9AB30D45-77AB-4323-83A2-1A637D07D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xmlns="" id="{D1AD137E-7B63-434C-9D0D-5A64BB496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xmlns="" id="{8B32BE2D-36DC-4BD0-952E-8FE32A70DB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xmlns="" id="{930295E0-AD01-4DB0-9829-AD91BED608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xmlns="" id="{29807E74-6BFD-4EA7-B3F3-92C0728A7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:a16="http://schemas.microsoft.com/office/drawing/2014/main" xmlns="" id="{C9EDBF49-4B87-4B6F-BEE6-DDC4A63CE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xmlns="" id="{7738C468-1405-4ED9-8392-F93FA995EE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xmlns="" id="{F16402CF-F511-450A-8584-8C8A5B7E9D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xmlns="" id="{85E5B49A-CFC2-4019-9BA6-528095F788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E46097D4-7816-E38C-47EC-C5B0B82B842A}"/>
              </a:ext>
            </a:extLst>
          </p:cNvPr>
          <p:cNvSpPr txBox="1"/>
          <p:nvPr/>
        </p:nvSpPr>
        <p:spPr>
          <a:xfrm>
            <a:off x="899035" y="302972"/>
            <a:ext cx="47027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600"/>
              </a:spcAft>
              <a:buClr>
                <a:srgbClr val="000000"/>
              </a:buClr>
              <a:buSzPts val="2200"/>
            </a:pPr>
            <a:r>
              <a:rPr lang="en-US" sz="4400" b="1" dirty="0" smtClean="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Use Cases </a:t>
            </a:r>
            <a:endParaRPr lang="en-US" sz="44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6287" y="1801365"/>
            <a:ext cx="86968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Leisure &gt; music recommenders 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….</a:t>
            </a:r>
            <a:endParaRPr lang="en-US" sz="24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Health &amp; Wellness : exercise recommendation &amp; diet apps</a:t>
            </a: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Medical : prediction of </a:t>
            </a:r>
            <a:r>
              <a:rPr lang="en-US" sz="2400" dirty="0" smtClean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medical </a:t>
            </a: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conditions &amp; insurance</a:t>
            </a:r>
          </a:p>
          <a:p>
            <a:pPr marL="457200" lvl="0" indent="-342900">
              <a:lnSpc>
                <a:spcPct val="150000"/>
              </a:lnSpc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US" sz="24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Behavior pattern recognition  : targeted advertisement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6" y="1114425"/>
            <a:ext cx="2667000" cy="2981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3" y="4179888"/>
            <a:ext cx="467677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805" y="4137025"/>
            <a:ext cx="2038350" cy="254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255" y="4211792"/>
            <a:ext cx="4476750" cy="26127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796" y="73850"/>
            <a:ext cx="3424730" cy="1997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121" y="147484"/>
            <a:ext cx="2740709" cy="20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254</Words>
  <Application>Microsoft Office PowerPoint</Application>
  <PresentationFormat>Widescreen</PresentationFormat>
  <Paragraphs>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Ornaments</vt:lpstr>
      <vt:lpstr>Calibri</vt:lpstr>
      <vt:lpstr>Calibri Light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</dc:title>
  <dc:creator>Silvia Di Francescantonio</dc:creator>
  <cp:lastModifiedBy>aelarabi</cp:lastModifiedBy>
  <cp:revision>31</cp:revision>
  <dcterms:created xsi:type="dcterms:W3CDTF">2022-06-10T07:04:25Z</dcterms:created>
  <dcterms:modified xsi:type="dcterms:W3CDTF">2022-07-01T11:28:24Z</dcterms:modified>
</cp:coreProperties>
</file>