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1" r:id="rId4"/>
    <p:sldId id="258" r:id="rId5"/>
    <p:sldId id="268" r:id="rId6"/>
    <p:sldId id="269" r:id="rId7"/>
    <p:sldId id="270" r:id="rId8"/>
    <p:sldId id="264" r:id="rId9"/>
    <p:sldId id="260" r:id="rId10"/>
    <p:sldId id="265" r:id="rId11"/>
    <p:sldId id="266" r:id="rId12"/>
    <p:sldId id="262" r:id="rId13"/>
    <p:sldId id="263"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3"/>
  </p:normalViewPr>
  <p:slideViewPr>
    <p:cSldViewPr snapToGrid="0" snapToObjects="1">
      <p:cViewPr varScale="1">
        <p:scale>
          <a:sx n="120" d="100"/>
          <a:sy n="120" d="100"/>
        </p:scale>
        <p:origin x="2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4DDFE-B448-5D45-9C29-6E04B96364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4D4E61-81A9-2B44-B97C-C4023D5F02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89E6E4-B862-534C-B65C-B348E6C23ACA}"/>
              </a:ext>
            </a:extLst>
          </p:cNvPr>
          <p:cNvSpPr>
            <a:spLocks noGrp="1"/>
          </p:cNvSpPr>
          <p:nvPr>
            <p:ph type="dt" sz="half" idx="10"/>
          </p:nvPr>
        </p:nvSpPr>
        <p:spPr/>
        <p:txBody>
          <a:bodyPr/>
          <a:lstStyle/>
          <a:p>
            <a:fld id="{04D5C46D-2B09-7649-84F4-70A80A6442B7}" type="datetimeFigureOut">
              <a:rPr lang="en-US" smtClean="0"/>
              <a:t>10/22/18</a:t>
            </a:fld>
            <a:endParaRPr lang="en-US"/>
          </a:p>
        </p:txBody>
      </p:sp>
      <p:sp>
        <p:nvSpPr>
          <p:cNvPr id="5" name="Footer Placeholder 4">
            <a:extLst>
              <a:ext uri="{FF2B5EF4-FFF2-40B4-BE49-F238E27FC236}">
                <a16:creationId xmlns:a16="http://schemas.microsoft.com/office/drawing/2014/main" id="{87A6BFF1-3407-1247-B191-E31CC72481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9B1A1-B089-174B-BB63-E6F98E46691E}"/>
              </a:ext>
            </a:extLst>
          </p:cNvPr>
          <p:cNvSpPr>
            <a:spLocks noGrp="1"/>
          </p:cNvSpPr>
          <p:nvPr>
            <p:ph type="sldNum" sz="quarter" idx="12"/>
          </p:nvPr>
        </p:nvSpPr>
        <p:spPr/>
        <p:txBody>
          <a:bodyPr/>
          <a:lstStyle/>
          <a:p>
            <a:fld id="{EA4B793C-BFD8-D746-BCE2-7712D67D8387}" type="slidenum">
              <a:rPr lang="en-US" smtClean="0"/>
              <a:t>‹#›</a:t>
            </a:fld>
            <a:endParaRPr lang="en-US"/>
          </a:p>
        </p:txBody>
      </p:sp>
    </p:spTree>
    <p:extLst>
      <p:ext uri="{BB962C8B-B14F-4D97-AF65-F5344CB8AC3E}">
        <p14:creationId xmlns:p14="http://schemas.microsoft.com/office/powerpoint/2010/main" val="1028554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5FB69-86E7-BD4B-A9D9-30F9556F46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CE69E8-FEDB-0241-8925-92A60F55FEA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72BC9-DDFF-064E-AE58-283D27C72830}"/>
              </a:ext>
            </a:extLst>
          </p:cNvPr>
          <p:cNvSpPr>
            <a:spLocks noGrp="1"/>
          </p:cNvSpPr>
          <p:nvPr>
            <p:ph type="dt" sz="half" idx="10"/>
          </p:nvPr>
        </p:nvSpPr>
        <p:spPr/>
        <p:txBody>
          <a:bodyPr/>
          <a:lstStyle/>
          <a:p>
            <a:fld id="{04D5C46D-2B09-7649-84F4-70A80A6442B7}" type="datetimeFigureOut">
              <a:rPr lang="en-US" smtClean="0"/>
              <a:t>10/22/18</a:t>
            </a:fld>
            <a:endParaRPr lang="en-US"/>
          </a:p>
        </p:txBody>
      </p:sp>
      <p:sp>
        <p:nvSpPr>
          <p:cNvPr id="5" name="Footer Placeholder 4">
            <a:extLst>
              <a:ext uri="{FF2B5EF4-FFF2-40B4-BE49-F238E27FC236}">
                <a16:creationId xmlns:a16="http://schemas.microsoft.com/office/drawing/2014/main" id="{E66F171D-F590-B341-8FFA-398C8481A3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06D26-2391-3E42-AE2D-8675D2C39654}"/>
              </a:ext>
            </a:extLst>
          </p:cNvPr>
          <p:cNvSpPr>
            <a:spLocks noGrp="1"/>
          </p:cNvSpPr>
          <p:nvPr>
            <p:ph type="sldNum" sz="quarter" idx="12"/>
          </p:nvPr>
        </p:nvSpPr>
        <p:spPr/>
        <p:txBody>
          <a:bodyPr/>
          <a:lstStyle/>
          <a:p>
            <a:fld id="{EA4B793C-BFD8-D746-BCE2-7712D67D8387}" type="slidenum">
              <a:rPr lang="en-US" smtClean="0"/>
              <a:t>‹#›</a:t>
            </a:fld>
            <a:endParaRPr lang="en-US"/>
          </a:p>
        </p:txBody>
      </p:sp>
    </p:spTree>
    <p:extLst>
      <p:ext uri="{BB962C8B-B14F-4D97-AF65-F5344CB8AC3E}">
        <p14:creationId xmlns:p14="http://schemas.microsoft.com/office/powerpoint/2010/main" val="778931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60B7DF-0DE5-6040-BD87-F1809B270A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D2AFFF-9B7D-734D-96D9-6F0DCFAB84C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FAB87-3D45-8E4A-816E-65904530F6ED}"/>
              </a:ext>
            </a:extLst>
          </p:cNvPr>
          <p:cNvSpPr>
            <a:spLocks noGrp="1"/>
          </p:cNvSpPr>
          <p:nvPr>
            <p:ph type="dt" sz="half" idx="10"/>
          </p:nvPr>
        </p:nvSpPr>
        <p:spPr/>
        <p:txBody>
          <a:bodyPr/>
          <a:lstStyle/>
          <a:p>
            <a:fld id="{04D5C46D-2B09-7649-84F4-70A80A6442B7}" type="datetimeFigureOut">
              <a:rPr lang="en-US" smtClean="0"/>
              <a:t>10/22/18</a:t>
            </a:fld>
            <a:endParaRPr lang="en-US"/>
          </a:p>
        </p:txBody>
      </p:sp>
      <p:sp>
        <p:nvSpPr>
          <p:cNvPr id="5" name="Footer Placeholder 4">
            <a:extLst>
              <a:ext uri="{FF2B5EF4-FFF2-40B4-BE49-F238E27FC236}">
                <a16:creationId xmlns:a16="http://schemas.microsoft.com/office/drawing/2014/main" id="{00D9DC69-B6D2-9843-8979-0FE51C4199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432B72-A226-E44E-8AA4-7A3FAB2BF57E}"/>
              </a:ext>
            </a:extLst>
          </p:cNvPr>
          <p:cNvSpPr>
            <a:spLocks noGrp="1"/>
          </p:cNvSpPr>
          <p:nvPr>
            <p:ph type="sldNum" sz="quarter" idx="12"/>
          </p:nvPr>
        </p:nvSpPr>
        <p:spPr/>
        <p:txBody>
          <a:bodyPr/>
          <a:lstStyle/>
          <a:p>
            <a:fld id="{EA4B793C-BFD8-D746-BCE2-7712D67D8387}" type="slidenum">
              <a:rPr lang="en-US" smtClean="0"/>
              <a:t>‹#›</a:t>
            </a:fld>
            <a:endParaRPr lang="en-US"/>
          </a:p>
        </p:txBody>
      </p:sp>
    </p:spTree>
    <p:extLst>
      <p:ext uri="{BB962C8B-B14F-4D97-AF65-F5344CB8AC3E}">
        <p14:creationId xmlns:p14="http://schemas.microsoft.com/office/powerpoint/2010/main" val="249726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479C6-9D5C-DE4D-A9E6-CBF099A0D0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32A46D-836A-DE43-8AC4-A2BE9701356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D05C74-2FEC-614F-9BFE-F8FC46F4CB38}"/>
              </a:ext>
            </a:extLst>
          </p:cNvPr>
          <p:cNvSpPr>
            <a:spLocks noGrp="1"/>
          </p:cNvSpPr>
          <p:nvPr>
            <p:ph type="dt" sz="half" idx="10"/>
          </p:nvPr>
        </p:nvSpPr>
        <p:spPr/>
        <p:txBody>
          <a:bodyPr/>
          <a:lstStyle/>
          <a:p>
            <a:fld id="{04D5C46D-2B09-7649-84F4-70A80A6442B7}" type="datetimeFigureOut">
              <a:rPr lang="en-US" smtClean="0"/>
              <a:t>10/22/18</a:t>
            </a:fld>
            <a:endParaRPr lang="en-US"/>
          </a:p>
        </p:txBody>
      </p:sp>
      <p:sp>
        <p:nvSpPr>
          <p:cNvPr id="5" name="Footer Placeholder 4">
            <a:extLst>
              <a:ext uri="{FF2B5EF4-FFF2-40B4-BE49-F238E27FC236}">
                <a16:creationId xmlns:a16="http://schemas.microsoft.com/office/drawing/2014/main" id="{7AB35B0E-3709-8041-8BD1-282A1739A9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DB41F5-8034-5D40-9EFF-5C6A41A49474}"/>
              </a:ext>
            </a:extLst>
          </p:cNvPr>
          <p:cNvSpPr>
            <a:spLocks noGrp="1"/>
          </p:cNvSpPr>
          <p:nvPr>
            <p:ph type="sldNum" sz="quarter" idx="12"/>
          </p:nvPr>
        </p:nvSpPr>
        <p:spPr/>
        <p:txBody>
          <a:bodyPr/>
          <a:lstStyle/>
          <a:p>
            <a:fld id="{EA4B793C-BFD8-D746-BCE2-7712D67D8387}" type="slidenum">
              <a:rPr lang="en-US" smtClean="0"/>
              <a:t>‹#›</a:t>
            </a:fld>
            <a:endParaRPr lang="en-US"/>
          </a:p>
        </p:txBody>
      </p:sp>
    </p:spTree>
    <p:extLst>
      <p:ext uri="{BB962C8B-B14F-4D97-AF65-F5344CB8AC3E}">
        <p14:creationId xmlns:p14="http://schemas.microsoft.com/office/powerpoint/2010/main" val="3566566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B336-58A8-D843-AC49-104A1883AB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2495DF-CE9D-FC4C-AC6D-7A163951FF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17656E5-A407-1C44-9B0D-9FB5E83D3DF1}"/>
              </a:ext>
            </a:extLst>
          </p:cNvPr>
          <p:cNvSpPr>
            <a:spLocks noGrp="1"/>
          </p:cNvSpPr>
          <p:nvPr>
            <p:ph type="dt" sz="half" idx="10"/>
          </p:nvPr>
        </p:nvSpPr>
        <p:spPr/>
        <p:txBody>
          <a:bodyPr/>
          <a:lstStyle/>
          <a:p>
            <a:fld id="{04D5C46D-2B09-7649-84F4-70A80A6442B7}" type="datetimeFigureOut">
              <a:rPr lang="en-US" smtClean="0"/>
              <a:t>10/22/18</a:t>
            </a:fld>
            <a:endParaRPr lang="en-US"/>
          </a:p>
        </p:txBody>
      </p:sp>
      <p:sp>
        <p:nvSpPr>
          <p:cNvPr id="5" name="Footer Placeholder 4">
            <a:extLst>
              <a:ext uri="{FF2B5EF4-FFF2-40B4-BE49-F238E27FC236}">
                <a16:creationId xmlns:a16="http://schemas.microsoft.com/office/drawing/2014/main" id="{581B5308-9B79-7341-85DF-021D4D5F35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5B4AF-7BE8-444B-AAA4-DFE58F3F46FF}"/>
              </a:ext>
            </a:extLst>
          </p:cNvPr>
          <p:cNvSpPr>
            <a:spLocks noGrp="1"/>
          </p:cNvSpPr>
          <p:nvPr>
            <p:ph type="sldNum" sz="quarter" idx="12"/>
          </p:nvPr>
        </p:nvSpPr>
        <p:spPr/>
        <p:txBody>
          <a:bodyPr/>
          <a:lstStyle/>
          <a:p>
            <a:fld id="{EA4B793C-BFD8-D746-BCE2-7712D67D8387}" type="slidenum">
              <a:rPr lang="en-US" smtClean="0"/>
              <a:t>‹#›</a:t>
            </a:fld>
            <a:endParaRPr lang="en-US"/>
          </a:p>
        </p:txBody>
      </p:sp>
    </p:spTree>
    <p:extLst>
      <p:ext uri="{BB962C8B-B14F-4D97-AF65-F5344CB8AC3E}">
        <p14:creationId xmlns:p14="http://schemas.microsoft.com/office/powerpoint/2010/main" val="45168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225BA-0280-B644-AE2C-E7519581E5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A73638-8CA9-8241-BCBB-473568130FF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B9FBE9-1240-EC42-8EBB-63D2ACC0D20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98108E-9AE9-CD4E-B768-CCD46446B660}"/>
              </a:ext>
            </a:extLst>
          </p:cNvPr>
          <p:cNvSpPr>
            <a:spLocks noGrp="1"/>
          </p:cNvSpPr>
          <p:nvPr>
            <p:ph type="dt" sz="half" idx="10"/>
          </p:nvPr>
        </p:nvSpPr>
        <p:spPr/>
        <p:txBody>
          <a:bodyPr/>
          <a:lstStyle/>
          <a:p>
            <a:fld id="{04D5C46D-2B09-7649-84F4-70A80A6442B7}" type="datetimeFigureOut">
              <a:rPr lang="en-US" smtClean="0"/>
              <a:t>10/22/18</a:t>
            </a:fld>
            <a:endParaRPr lang="en-US"/>
          </a:p>
        </p:txBody>
      </p:sp>
      <p:sp>
        <p:nvSpPr>
          <p:cNvPr id="6" name="Footer Placeholder 5">
            <a:extLst>
              <a:ext uri="{FF2B5EF4-FFF2-40B4-BE49-F238E27FC236}">
                <a16:creationId xmlns:a16="http://schemas.microsoft.com/office/drawing/2014/main" id="{C31B3855-ADCD-3A47-92E8-00A3D0DC72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2AA005-364D-A047-BC49-E1E5435FCEBD}"/>
              </a:ext>
            </a:extLst>
          </p:cNvPr>
          <p:cNvSpPr>
            <a:spLocks noGrp="1"/>
          </p:cNvSpPr>
          <p:nvPr>
            <p:ph type="sldNum" sz="quarter" idx="12"/>
          </p:nvPr>
        </p:nvSpPr>
        <p:spPr/>
        <p:txBody>
          <a:bodyPr/>
          <a:lstStyle/>
          <a:p>
            <a:fld id="{EA4B793C-BFD8-D746-BCE2-7712D67D8387}" type="slidenum">
              <a:rPr lang="en-US" smtClean="0"/>
              <a:t>‹#›</a:t>
            </a:fld>
            <a:endParaRPr lang="en-US"/>
          </a:p>
        </p:txBody>
      </p:sp>
    </p:spTree>
    <p:extLst>
      <p:ext uri="{BB962C8B-B14F-4D97-AF65-F5344CB8AC3E}">
        <p14:creationId xmlns:p14="http://schemas.microsoft.com/office/powerpoint/2010/main" val="2276585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25F2B-6241-3442-B792-7796B0BFFD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2E683E-71A0-6940-AC02-6BCDC53B21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0606A6-B4DF-2F4D-9DF7-875BA885ACD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E87234-2F00-FB4A-8409-B879C6F14A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DAA214-81F9-F44E-92E1-5BE6774FC1F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10D92C-EC21-CE44-8471-16A1C5F5DD96}"/>
              </a:ext>
            </a:extLst>
          </p:cNvPr>
          <p:cNvSpPr>
            <a:spLocks noGrp="1"/>
          </p:cNvSpPr>
          <p:nvPr>
            <p:ph type="dt" sz="half" idx="10"/>
          </p:nvPr>
        </p:nvSpPr>
        <p:spPr/>
        <p:txBody>
          <a:bodyPr/>
          <a:lstStyle/>
          <a:p>
            <a:fld id="{04D5C46D-2B09-7649-84F4-70A80A6442B7}" type="datetimeFigureOut">
              <a:rPr lang="en-US" smtClean="0"/>
              <a:t>10/22/18</a:t>
            </a:fld>
            <a:endParaRPr lang="en-US"/>
          </a:p>
        </p:txBody>
      </p:sp>
      <p:sp>
        <p:nvSpPr>
          <p:cNvPr id="8" name="Footer Placeholder 7">
            <a:extLst>
              <a:ext uri="{FF2B5EF4-FFF2-40B4-BE49-F238E27FC236}">
                <a16:creationId xmlns:a16="http://schemas.microsoft.com/office/drawing/2014/main" id="{2E9E56F0-6753-F443-91C8-F272871BFA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8A37F4-EE51-7647-9A54-ABD9FB566B13}"/>
              </a:ext>
            </a:extLst>
          </p:cNvPr>
          <p:cNvSpPr>
            <a:spLocks noGrp="1"/>
          </p:cNvSpPr>
          <p:nvPr>
            <p:ph type="sldNum" sz="quarter" idx="12"/>
          </p:nvPr>
        </p:nvSpPr>
        <p:spPr/>
        <p:txBody>
          <a:bodyPr/>
          <a:lstStyle/>
          <a:p>
            <a:fld id="{EA4B793C-BFD8-D746-BCE2-7712D67D8387}" type="slidenum">
              <a:rPr lang="en-US" smtClean="0"/>
              <a:t>‹#›</a:t>
            </a:fld>
            <a:endParaRPr lang="en-US"/>
          </a:p>
        </p:txBody>
      </p:sp>
    </p:spTree>
    <p:extLst>
      <p:ext uri="{BB962C8B-B14F-4D97-AF65-F5344CB8AC3E}">
        <p14:creationId xmlns:p14="http://schemas.microsoft.com/office/powerpoint/2010/main" val="716469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CCCF-DA40-AE43-A777-0836BA592D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DBD641-F4F6-514D-BBDB-109E708319FE}"/>
              </a:ext>
            </a:extLst>
          </p:cNvPr>
          <p:cNvSpPr>
            <a:spLocks noGrp="1"/>
          </p:cNvSpPr>
          <p:nvPr>
            <p:ph type="dt" sz="half" idx="10"/>
          </p:nvPr>
        </p:nvSpPr>
        <p:spPr/>
        <p:txBody>
          <a:bodyPr/>
          <a:lstStyle/>
          <a:p>
            <a:fld id="{04D5C46D-2B09-7649-84F4-70A80A6442B7}" type="datetimeFigureOut">
              <a:rPr lang="en-US" smtClean="0"/>
              <a:t>10/22/18</a:t>
            </a:fld>
            <a:endParaRPr lang="en-US"/>
          </a:p>
        </p:txBody>
      </p:sp>
      <p:sp>
        <p:nvSpPr>
          <p:cNvPr id="4" name="Footer Placeholder 3">
            <a:extLst>
              <a:ext uri="{FF2B5EF4-FFF2-40B4-BE49-F238E27FC236}">
                <a16:creationId xmlns:a16="http://schemas.microsoft.com/office/drawing/2014/main" id="{C39CD673-6C2A-C345-B74D-4E764E0F35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21924C-6649-D044-A3F9-4AFD32DA223B}"/>
              </a:ext>
            </a:extLst>
          </p:cNvPr>
          <p:cNvSpPr>
            <a:spLocks noGrp="1"/>
          </p:cNvSpPr>
          <p:nvPr>
            <p:ph type="sldNum" sz="quarter" idx="12"/>
          </p:nvPr>
        </p:nvSpPr>
        <p:spPr/>
        <p:txBody>
          <a:bodyPr/>
          <a:lstStyle/>
          <a:p>
            <a:fld id="{EA4B793C-BFD8-D746-BCE2-7712D67D8387}" type="slidenum">
              <a:rPr lang="en-US" smtClean="0"/>
              <a:t>‹#›</a:t>
            </a:fld>
            <a:endParaRPr lang="en-US"/>
          </a:p>
        </p:txBody>
      </p:sp>
    </p:spTree>
    <p:extLst>
      <p:ext uri="{BB962C8B-B14F-4D97-AF65-F5344CB8AC3E}">
        <p14:creationId xmlns:p14="http://schemas.microsoft.com/office/powerpoint/2010/main" val="51543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8454E2-D153-2941-A972-94CFF1EDD0D4}"/>
              </a:ext>
            </a:extLst>
          </p:cNvPr>
          <p:cNvSpPr>
            <a:spLocks noGrp="1"/>
          </p:cNvSpPr>
          <p:nvPr>
            <p:ph type="dt" sz="half" idx="10"/>
          </p:nvPr>
        </p:nvSpPr>
        <p:spPr/>
        <p:txBody>
          <a:bodyPr/>
          <a:lstStyle/>
          <a:p>
            <a:fld id="{04D5C46D-2B09-7649-84F4-70A80A6442B7}" type="datetimeFigureOut">
              <a:rPr lang="en-US" smtClean="0"/>
              <a:t>10/22/18</a:t>
            </a:fld>
            <a:endParaRPr lang="en-US"/>
          </a:p>
        </p:txBody>
      </p:sp>
      <p:sp>
        <p:nvSpPr>
          <p:cNvPr id="3" name="Footer Placeholder 2">
            <a:extLst>
              <a:ext uri="{FF2B5EF4-FFF2-40B4-BE49-F238E27FC236}">
                <a16:creationId xmlns:a16="http://schemas.microsoft.com/office/drawing/2014/main" id="{F4AF9A36-447A-D04E-908E-91D1FBB986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EF51A9-6CE1-7A49-A0F1-55252F35AA6C}"/>
              </a:ext>
            </a:extLst>
          </p:cNvPr>
          <p:cNvSpPr>
            <a:spLocks noGrp="1"/>
          </p:cNvSpPr>
          <p:nvPr>
            <p:ph type="sldNum" sz="quarter" idx="12"/>
          </p:nvPr>
        </p:nvSpPr>
        <p:spPr/>
        <p:txBody>
          <a:bodyPr/>
          <a:lstStyle/>
          <a:p>
            <a:fld id="{EA4B793C-BFD8-D746-BCE2-7712D67D8387}" type="slidenum">
              <a:rPr lang="en-US" smtClean="0"/>
              <a:t>‹#›</a:t>
            </a:fld>
            <a:endParaRPr lang="en-US"/>
          </a:p>
        </p:txBody>
      </p:sp>
    </p:spTree>
    <p:extLst>
      <p:ext uri="{BB962C8B-B14F-4D97-AF65-F5344CB8AC3E}">
        <p14:creationId xmlns:p14="http://schemas.microsoft.com/office/powerpoint/2010/main" val="1042583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ED45D-3381-6F4A-BF97-A40D2E31BC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5CB124-58B0-DD46-8A4F-BB3CBA0574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44E7A6-CA42-7E42-B34B-8ADFE47192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72AE93B-F675-BE42-8237-935E6791337A}"/>
              </a:ext>
            </a:extLst>
          </p:cNvPr>
          <p:cNvSpPr>
            <a:spLocks noGrp="1"/>
          </p:cNvSpPr>
          <p:nvPr>
            <p:ph type="dt" sz="half" idx="10"/>
          </p:nvPr>
        </p:nvSpPr>
        <p:spPr/>
        <p:txBody>
          <a:bodyPr/>
          <a:lstStyle/>
          <a:p>
            <a:fld id="{04D5C46D-2B09-7649-84F4-70A80A6442B7}" type="datetimeFigureOut">
              <a:rPr lang="en-US" smtClean="0"/>
              <a:t>10/22/18</a:t>
            </a:fld>
            <a:endParaRPr lang="en-US"/>
          </a:p>
        </p:txBody>
      </p:sp>
      <p:sp>
        <p:nvSpPr>
          <p:cNvPr id="6" name="Footer Placeholder 5">
            <a:extLst>
              <a:ext uri="{FF2B5EF4-FFF2-40B4-BE49-F238E27FC236}">
                <a16:creationId xmlns:a16="http://schemas.microsoft.com/office/drawing/2014/main" id="{F5656F6E-D348-404B-980C-0EAAD20889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4CC465-485A-CA42-A30C-6EE2D5D7385F}"/>
              </a:ext>
            </a:extLst>
          </p:cNvPr>
          <p:cNvSpPr>
            <a:spLocks noGrp="1"/>
          </p:cNvSpPr>
          <p:nvPr>
            <p:ph type="sldNum" sz="quarter" idx="12"/>
          </p:nvPr>
        </p:nvSpPr>
        <p:spPr/>
        <p:txBody>
          <a:bodyPr/>
          <a:lstStyle/>
          <a:p>
            <a:fld id="{EA4B793C-BFD8-D746-BCE2-7712D67D8387}" type="slidenum">
              <a:rPr lang="en-US" smtClean="0"/>
              <a:t>‹#›</a:t>
            </a:fld>
            <a:endParaRPr lang="en-US"/>
          </a:p>
        </p:txBody>
      </p:sp>
    </p:spTree>
    <p:extLst>
      <p:ext uri="{BB962C8B-B14F-4D97-AF65-F5344CB8AC3E}">
        <p14:creationId xmlns:p14="http://schemas.microsoft.com/office/powerpoint/2010/main" val="1699091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37614-A044-0B4D-B6ED-80CB598809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A3404F-5DAC-AA46-8B89-335DD818C8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CD07D9-07CA-6D48-857F-9070608177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00F3473-7ACC-E046-BC70-6E72AC52F7C6}"/>
              </a:ext>
            </a:extLst>
          </p:cNvPr>
          <p:cNvSpPr>
            <a:spLocks noGrp="1"/>
          </p:cNvSpPr>
          <p:nvPr>
            <p:ph type="dt" sz="half" idx="10"/>
          </p:nvPr>
        </p:nvSpPr>
        <p:spPr/>
        <p:txBody>
          <a:bodyPr/>
          <a:lstStyle/>
          <a:p>
            <a:fld id="{04D5C46D-2B09-7649-84F4-70A80A6442B7}" type="datetimeFigureOut">
              <a:rPr lang="en-US" smtClean="0"/>
              <a:t>10/22/18</a:t>
            </a:fld>
            <a:endParaRPr lang="en-US"/>
          </a:p>
        </p:txBody>
      </p:sp>
      <p:sp>
        <p:nvSpPr>
          <p:cNvPr id="6" name="Footer Placeholder 5">
            <a:extLst>
              <a:ext uri="{FF2B5EF4-FFF2-40B4-BE49-F238E27FC236}">
                <a16:creationId xmlns:a16="http://schemas.microsoft.com/office/drawing/2014/main" id="{F91FE9F0-EABB-5142-8780-A7CEB32358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2C2178-9B16-954E-A86E-9C3EDFB54F05}"/>
              </a:ext>
            </a:extLst>
          </p:cNvPr>
          <p:cNvSpPr>
            <a:spLocks noGrp="1"/>
          </p:cNvSpPr>
          <p:nvPr>
            <p:ph type="sldNum" sz="quarter" idx="12"/>
          </p:nvPr>
        </p:nvSpPr>
        <p:spPr/>
        <p:txBody>
          <a:bodyPr/>
          <a:lstStyle/>
          <a:p>
            <a:fld id="{EA4B793C-BFD8-D746-BCE2-7712D67D8387}" type="slidenum">
              <a:rPr lang="en-US" smtClean="0"/>
              <a:t>‹#›</a:t>
            </a:fld>
            <a:endParaRPr lang="en-US"/>
          </a:p>
        </p:txBody>
      </p:sp>
    </p:spTree>
    <p:extLst>
      <p:ext uri="{BB962C8B-B14F-4D97-AF65-F5344CB8AC3E}">
        <p14:creationId xmlns:p14="http://schemas.microsoft.com/office/powerpoint/2010/main" val="164428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9F9438-328C-B043-9EDB-1333304BF0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85333B-AC9C-CE41-9260-69B3A2BA01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E0A2EA-4A3E-D249-A0A2-839432D8CE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D5C46D-2B09-7649-84F4-70A80A6442B7}" type="datetimeFigureOut">
              <a:rPr lang="en-US" smtClean="0"/>
              <a:t>10/22/18</a:t>
            </a:fld>
            <a:endParaRPr lang="en-US"/>
          </a:p>
        </p:txBody>
      </p:sp>
      <p:sp>
        <p:nvSpPr>
          <p:cNvPr id="5" name="Footer Placeholder 4">
            <a:extLst>
              <a:ext uri="{FF2B5EF4-FFF2-40B4-BE49-F238E27FC236}">
                <a16:creationId xmlns:a16="http://schemas.microsoft.com/office/drawing/2014/main" id="{F82C5835-D4C7-5D4B-9374-4B0654BBEB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745221-EC69-E149-90A5-525621525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B793C-BFD8-D746-BCE2-7712D67D8387}" type="slidenum">
              <a:rPr lang="en-US" smtClean="0"/>
              <a:t>‹#›</a:t>
            </a:fld>
            <a:endParaRPr lang="en-US"/>
          </a:p>
        </p:txBody>
      </p:sp>
    </p:spTree>
    <p:extLst>
      <p:ext uri="{BB962C8B-B14F-4D97-AF65-F5344CB8AC3E}">
        <p14:creationId xmlns:p14="http://schemas.microsoft.com/office/powerpoint/2010/main" val="2972306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3c.github.io/webcomponents/spec/shadow/" TargetMode="External"/><Relationship Id="rId2" Type="http://schemas.openxmlformats.org/officeDocument/2006/relationships/hyperlink" Target="https://w3c.github.io/webcomponents/spec/custom/" TargetMode="External"/><Relationship Id="rId1" Type="http://schemas.openxmlformats.org/officeDocument/2006/relationships/slideLayout" Target="../slideLayouts/slideLayout2.xml"/><Relationship Id="rId5" Type="http://schemas.openxmlformats.org/officeDocument/2006/relationships/hyperlink" Target="https://html.spec.whatwg.org/multipage/scripting.html#the-template-element/" TargetMode="External"/><Relationship Id="rId4" Type="http://schemas.openxmlformats.org/officeDocument/2006/relationships/hyperlink" Target="https://html.spec.whatwg.org/multipage/webappapis.html#integration-with-the-javascript-module-system"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ypescriptlang.org/docs/handbook/decorators.html#method-decorators" TargetMode="External"/><Relationship Id="rId2" Type="http://schemas.openxmlformats.org/officeDocument/2006/relationships/hyperlink" Target="https://www.typescriptlang.org/docs/handbook/decorators.html#class-decorators" TargetMode="External"/><Relationship Id="rId1" Type="http://schemas.openxmlformats.org/officeDocument/2006/relationships/slideLayout" Target="../slideLayouts/slideLayout2.xml"/><Relationship Id="rId6" Type="http://schemas.openxmlformats.org/officeDocument/2006/relationships/hyperlink" Target="https://www.typescriptlang.org/docs/handbook/decorators.html#parameter-decorators" TargetMode="External"/><Relationship Id="rId5" Type="http://schemas.openxmlformats.org/officeDocument/2006/relationships/hyperlink" Target="https://www.typescriptlang.org/docs/handbook/decorators.html#property-decorators" TargetMode="External"/><Relationship Id="rId4" Type="http://schemas.openxmlformats.org/officeDocument/2006/relationships/hyperlink" Target="https://www.typescriptlang.org/docs/handbook/decorators.html#accessor-decorator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F6C3A4-069D-0841-A4DA-EE21E94C87CB}"/>
              </a:ext>
            </a:extLst>
          </p:cNvPr>
          <p:cNvPicPr>
            <a:picLocks noChangeAspect="1"/>
          </p:cNvPicPr>
          <p:nvPr/>
        </p:nvPicPr>
        <p:blipFill>
          <a:blip r:embed="rId2"/>
          <a:stretch>
            <a:fillRect/>
          </a:stretch>
        </p:blipFill>
        <p:spPr>
          <a:xfrm>
            <a:off x="5312883" y="3509963"/>
            <a:ext cx="4102100" cy="1600200"/>
          </a:xfrm>
          <a:prstGeom prst="rect">
            <a:avLst/>
          </a:prstGeom>
        </p:spPr>
      </p:pic>
      <p:sp>
        <p:nvSpPr>
          <p:cNvPr id="2" name="Title 1">
            <a:extLst>
              <a:ext uri="{FF2B5EF4-FFF2-40B4-BE49-F238E27FC236}">
                <a16:creationId xmlns:a16="http://schemas.microsoft.com/office/drawing/2014/main" id="{366DD37C-9C96-9A46-ABC0-9AC5D421CF4A}"/>
              </a:ext>
            </a:extLst>
          </p:cNvPr>
          <p:cNvSpPr>
            <a:spLocks noGrp="1"/>
          </p:cNvSpPr>
          <p:nvPr>
            <p:ph type="ctrTitle"/>
          </p:nvPr>
        </p:nvSpPr>
        <p:spPr/>
        <p:txBody>
          <a:bodyPr/>
          <a:lstStyle/>
          <a:p>
            <a:r>
              <a:rPr lang="en-US" b="1" dirty="0"/>
              <a:t>Type-safe reusable web components </a:t>
            </a:r>
          </a:p>
        </p:txBody>
      </p:sp>
      <p:pic>
        <p:nvPicPr>
          <p:cNvPr id="7" name="Picture 6">
            <a:extLst>
              <a:ext uri="{FF2B5EF4-FFF2-40B4-BE49-F238E27FC236}">
                <a16:creationId xmlns:a16="http://schemas.microsoft.com/office/drawing/2014/main" id="{D760A0E2-1640-944F-9F57-8BE803EBC59C}"/>
              </a:ext>
            </a:extLst>
          </p:cNvPr>
          <p:cNvPicPr>
            <a:picLocks noChangeAspect="1"/>
          </p:cNvPicPr>
          <p:nvPr/>
        </p:nvPicPr>
        <p:blipFill>
          <a:blip r:embed="rId3"/>
          <a:stretch>
            <a:fillRect/>
          </a:stretch>
        </p:blipFill>
        <p:spPr>
          <a:xfrm>
            <a:off x="3104190" y="3401680"/>
            <a:ext cx="1625600" cy="1625600"/>
          </a:xfrm>
          <a:prstGeom prst="rect">
            <a:avLst/>
          </a:prstGeom>
        </p:spPr>
      </p:pic>
    </p:spTree>
    <p:extLst>
      <p:ext uri="{BB962C8B-B14F-4D97-AF65-F5344CB8AC3E}">
        <p14:creationId xmlns:p14="http://schemas.microsoft.com/office/powerpoint/2010/main" val="3250680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27E12F-D988-7642-8E11-133B28700455}"/>
              </a:ext>
            </a:extLst>
          </p:cNvPr>
          <p:cNvSpPr>
            <a:spLocks noGrp="1"/>
          </p:cNvSpPr>
          <p:nvPr>
            <p:ph idx="1"/>
          </p:nvPr>
        </p:nvSpPr>
        <p:spPr>
          <a:xfrm>
            <a:off x="721242" y="656044"/>
            <a:ext cx="10515600" cy="4351338"/>
          </a:xfrm>
        </p:spPr>
        <p:txBody>
          <a:bodyPr>
            <a:normAutofit fontScale="92500" lnSpcReduction="20000"/>
          </a:bodyPr>
          <a:lstStyle/>
          <a:p>
            <a:r>
              <a:rPr lang="en-SG" b="1" dirty="0"/>
              <a:t>Custom Elements - t</a:t>
            </a:r>
            <a:r>
              <a:rPr lang="en-SG" dirty="0"/>
              <a:t>he </a:t>
            </a:r>
            <a:r>
              <a:rPr lang="en-SG" dirty="0">
                <a:hlinkClick r:id="rId2"/>
              </a:rPr>
              <a:t>Custom Elements specification</a:t>
            </a:r>
            <a:r>
              <a:rPr lang="en-SG" dirty="0"/>
              <a:t> lays the foundation for designing and using new types of DOM elements.</a:t>
            </a:r>
          </a:p>
          <a:p>
            <a:pPr marL="0" indent="0">
              <a:buNone/>
            </a:pPr>
            <a:endParaRPr lang="en-SG" dirty="0"/>
          </a:p>
          <a:p>
            <a:r>
              <a:rPr lang="en-SG" b="1" dirty="0"/>
              <a:t>Shadow DOM - t</a:t>
            </a:r>
            <a:r>
              <a:rPr lang="en-SG" dirty="0"/>
              <a:t>he </a:t>
            </a:r>
            <a:r>
              <a:rPr lang="en-SG" dirty="0">
                <a:hlinkClick r:id="rId3"/>
              </a:rPr>
              <a:t>shadow DOM specification</a:t>
            </a:r>
            <a:r>
              <a:rPr lang="en-SG" dirty="0"/>
              <a:t> defines how to use encapsulated style and </a:t>
            </a:r>
            <a:r>
              <a:rPr lang="en-SG" dirty="0" err="1"/>
              <a:t>markup</a:t>
            </a:r>
            <a:r>
              <a:rPr lang="en-SG" dirty="0"/>
              <a:t> in web components.</a:t>
            </a:r>
          </a:p>
          <a:p>
            <a:endParaRPr lang="en-SG" b="1" dirty="0"/>
          </a:p>
          <a:p>
            <a:r>
              <a:rPr lang="en-SG" b="1" dirty="0"/>
              <a:t>ES Modules - t</a:t>
            </a:r>
            <a:r>
              <a:rPr lang="en-SG" dirty="0"/>
              <a:t>he </a:t>
            </a:r>
            <a:r>
              <a:rPr lang="en-SG" dirty="0">
                <a:hlinkClick r:id="rId4"/>
              </a:rPr>
              <a:t>ES Modules specification</a:t>
            </a:r>
            <a:r>
              <a:rPr lang="en-SG" dirty="0"/>
              <a:t> defines the inclusion and reuse of JS documents in a standards based, modular, performant way.</a:t>
            </a:r>
          </a:p>
          <a:p>
            <a:pPr marL="0" indent="0">
              <a:buNone/>
            </a:pPr>
            <a:endParaRPr lang="en-SG" b="1" dirty="0"/>
          </a:p>
          <a:p>
            <a:r>
              <a:rPr lang="en-SG" b="1" dirty="0"/>
              <a:t>HTML Template - t</a:t>
            </a:r>
            <a:r>
              <a:rPr lang="en-SG" dirty="0"/>
              <a:t>he </a:t>
            </a:r>
            <a:r>
              <a:rPr lang="en-SG" dirty="0">
                <a:hlinkClick r:id="rId5"/>
              </a:rPr>
              <a:t>HTML template element specification</a:t>
            </a:r>
            <a:r>
              <a:rPr lang="en-SG" dirty="0"/>
              <a:t> defines how to declare fragments of </a:t>
            </a:r>
            <a:r>
              <a:rPr lang="en-SG" dirty="0" err="1"/>
              <a:t>markup</a:t>
            </a:r>
            <a:r>
              <a:rPr lang="en-SG" dirty="0"/>
              <a:t> that go unused at page load, but can be instantiated later on at runtime.</a:t>
            </a:r>
          </a:p>
          <a:p>
            <a:endParaRPr lang="en-US" dirty="0"/>
          </a:p>
        </p:txBody>
      </p:sp>
      <p:sp>
        <p:nvSpPr>
          <p:cNvPr id="4" name="Rectangle 3">
            <a:extLst>
              <a:ext uri="{FF2B5EF4-FFF2-40B4-BE49-F238E27FC236}">
                <a16:creationId xmlns:a16="http://schemas.microsoft.com/office/drawing/2014/main" id="{D633B96F-62E8-8542-A6FF-E05D22AE6E7E}"/>
              </a:ext>
            </a:extLst>
          </p:cNvPr>
          <p:cNvSpPr/>
          <p:nvPr/>
        </p:nvSpPr>
        <p:spPr>
          <a:xfrm>
            <a:off x="721242" y="5085796"/>
            <a:ext cx="3146695" cy="276999"/>
          </a:xfrm>
          <a:prstGeom prst="rect">
            <a:avLst/>
          </a:prstGeom>
        </p:spPr>
        <p:txBody>
          <a:bodyPr wrap="none">
            <a:spAutoFit/>
          </a:bodyPr>
          <a:lstStyle/>
          <a:p>
            <a:r>
              <a:rPr lang="en-US" sz="1200" dirty="0">
                <a:solidFill>
                  <a:schemeClr val="bg2">
                    <a:lumMod val="75000"/>
                  </a:schemeClr>
                </a:solidFill>
              </a:rPr>
              <a:t>https://</a:t>
            </a:r>
            <a:r>
              <a:rPr lang="en-US" sz="1200" dirty="0" err="1">
                <a:solidFill>
                  <a:schemeClr val="bg2">
                    <a:lumMod val="75000"/>
                  </a:schemeClr>
                </a:solidFill>
              </a:rPr>
              <a:t>www.webcomponents.org</a:t>
            </a:r>
            <a:r>
              <a:rPr lang="en-US" sz="1200" dirty="0">
                <a:solidFill>
                  <a:schemeClr val="bg2">
                    <a:lumMod val="75000"/>
                  </a:schemeClr>
                </a:solidFill>
              </a:rPr>
              <a:t>/introduction</a:t>
            </a:r>
          </a:p>
        </p:txBody>
      </p:sp>
    </p:spTree>
    <p:extLst>
      <p:ext uri="{BB962C8B-B14F-4D97-AF65-F5344CB8AC3E}">
        <p14:creationId xmlns:p14="http://schemas.microsoft.com/office/powerpoint/2010/main" val="3292734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F75D9-E839-1148-9EA4-DCEBF0918F39}"/>
              </a:ext>
            </a:extLst>
          </p:cNvPr>
          <p:cNvSpPr>
            <a:spLocks noGrp="1"/>
          </p:cNvSpPr>
          <p:nvPr>
            <p:ph type="title"/>
          </p:nvPr>
        </p:nvSpPr>
        <p:spPr/>
        <p:txBody>
          <a:bodyPr/>
          <a:lstStyle/>
          <a:p>
            <a:r>
              <a:rPr lang="en-US" dirty="0"/>
              <a:t>Custom Element</a:t>
            </a:r>
          </a:p>
        </p:txBody>
      </p:sp>
      <p:pic>
        <p:nvPicPr>
          <p:cNvPr id="5" name="Picture 4">
            <a:extLst>
              <a:ext uri="{FF2B5EF4-FFF2-40B4-BE49-F238E27FC236}">
                <a16:creationId xmlns:a16="http://schemas.microsoft.com/office/drawing/2014/main" id="{7C378555-1E37-1340-B8E1-788E0EA32507}"/>
              </a:ext>
            </a:extLst>
          </p:cNvPr>
          <p:cNvPicPr>
            <a:picLocks noChangeAspect="1"/>
          </p:cNvPicPr>
          <p:nvPr/>
        </p:nvPicPr>
        <p:blipFill>
          <a:blip r:embed="rId2"/>
          <a:stretch>
            <a:fillRect/>
          </a:stretch>
        </p:blipFill>
        <p:spPr>
          <a:xfrm>
            <a:off x="1023937" y="1984375"/>
            <a:ext cx="7886700" cy="1689100"/>
          </a:xfrm>
          <a:prstGeom prst="rect">
            <a:avLst/>
          </a:prstGeom>
        </p:spPr>
      </p:pic>
      <p:sp>
        <p:nvSpPr>
          <p:cNvPr id="6" name="Rectangle 5">
            <a:extLst>
              <a:ext uri="{FF2B5EF4-FFF2-40B4-BE49-F238E27FC236}">
                <a16:creationId xmlns:a16="http://schemas.microsoft.com/office/drawing/2014/main" id="{EF7C6F44-2839-0C4D-940A-DDA1CDB7E8DF}"/>
              </a:ext>
            </a:extLst>
          </p:cNvPr>
          <p:cNvSpPr/>
          <p:nvPr/>
        </p:nvSpPr>
        <p:spPr>
          <a:xfrm>
            <a:off x="1172236" y="2171700"/>
            <a:ext cx="7653337" cy="371475"/>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564429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498C0-0A78-E543-B3FF-0CF745CB5196}"/>
              </a:ext>
            </a:extLst>
          </p:cNvPr>
          <p:cNvSpPr>
            <a:spLocks noGrp="1"/>
          </p:cNvSpPr>
          <p:nvPr>
            <p:ph type="title"/>
          </p:nvPr>
        </p:nvSpPr>
        <p:spPr/>
        <p:txBody>
          <a:bodyPr/>
          <a:lstStyle/>
          <a:p>
            <a:r>
              <a:rPr lang="en-US" dirty="0"/>
              <a:t>What do Web Components Solve?</a:t>
            </a:r>
          </a:p>
        </p:txBody>
      </p:sp>
      <p:sp>
        <p:nvSpPr>
          <p:cNvPr id="3" name="Content Placeholder 2">
            <a:extLst>
              <a:ext uri="{FF2B5EF4-FFF2-40B4-BE49-F238E27FC236}">
                <a16:creationId xmlns:a16="http://schemas.microsoft.com/office/drawing/2014/main" id="{27AA03AE-7DF8-9C4F-A4B9-569ADBB0E742}"/>
              </a:ext>
            </a:extLst>
          </p:cNvPr>
          <p:cNvSpPr>
            <a:spLocks noGrp="1"/>
          </p:cNvSpPr>
          <p:nvPr>
            <p:ph idx="1"/>
          </p:nvPr>
        </p:nvSpPr>
        <p:spPr>
          <a:xfrm>
            <a:off x="838200" y="1825625"/>
            <a:ext cx="10515600" cy="2469928"/>
          </a:xfrm>
        </p:spPr>
        <p:txBody>
          <a:bodyPr>
            <a:normAutofit/>
          </a:bodyPr>
          <a:lstStyle/>
          <a:p>
            <a:r>
              <a:rPr lang="en-US" dirty="0"/>
              <a:t>Composability </a:t>
            </a:r>
          </a:p>
          <a:p>
            <a:pPr lvl="1"/>
            <a:r>
              <a:rPr lang="en-US" sz="1500" dirty="0"/>
              <a:t>We want </a:t>
            </a:r>
            <a:r>
              <a:rPr lang="en-US" sz="1500" dirty="0" err="1"/>
              <a:t>legos</a:t>
            </a:r>
            <a:r>
              <a:rPr lang="en-US" sz="1500" dirty="0"/>
              <a:t> </a:t>
            </a:r>
          </a:p>
          <a:p>
            <a:r>
              <a:rPr lang="en-US" dirty="0"/>
              <a:t>Encapsulation</a:t>
            </a:r>
          </a:p>
          <a:p>
            <a:pPr lvl="1"/>
            <a:r>
              <a:rPr lang="en-SG" sz="1500" dirty="0" err="1"/>
              <a:t>Markup</a:t>
            </a:r>
            <a:r>
              <a:rPr lang="en-SG" sz="1500" dirty="0"/>
              <a:t>, style, and </a:t>
            </a:r>
            <a:r>
              <a:rPr lang="en-SG" sz="1500" dirty="0" err="1"/>
              <a:t>behavior</a:t>
            </a:r>
            <a:r>
              <a:rPr lang="en-SG" sz="1500" dirty="0"/>
              <a:t> don’t leak into the rest of the page</a:t>
            </a:r>
            <a:endParaRPr lang="en-US" sz="1500" dirty="0"/>
          </a:p>
          <a:p>
            <a:r>
              <a:rPr lang="en-US" dirty="0"/>
              <a:t>Reusability</a:t>
            </a:r>
          </a:p>
          <a:p>
            <a:pPr lvl="1"/>
            <a:r>
              <a:rPr lang="en-SG" sz="1500" dirty="0"/>
              <a:t>Stop reinventing the wheel</a:t>
            </a:r>
            <a:endParaRPr lang="en-US" sz="1500" dirty="0"/>
          </a:p>
          <a:p>
            <a:pPr lvl="1"/>
            <a:endParaRPr lang="en-US" dirty="0"/>
          </a:p>
        </p:txBody>
      </p:sp>
    </p:spTree>
    <p:extLst>
      <p:ext uri="{BB962C8B-B14F-4D97-AF65-F5344CB8AC3E}">
        <p14:creationId xmlns:p14="http://schemas.microsoft.com/office/powerpoint/2010/main" val="2756164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51E3C-1475-5040-AE8E-7961C5A08FF3}"/>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53B57486-CBBC-194D-819F-8CB889EAD800}"/>
              </a:ext>
            </a:extLst>
          </p:cNvPr>
          <p:cNvSpPr>
            <a:spLocks noGrp="1"/>
          </p:cNvSpPr>
          <p:nvPr>
            <p:ph idx="1"/>
          </p:nvPr>
        </p:nvSpPr>
        <p:spPr/>
        <p:txBody>
          <a:bodyPr/>
          <a:lstStyle/>
          <a:p>
            <a:r>
              <a:rPr lang="en-US" dirty="0"/>
              <a:t>Custom Elements using TypeScript</a:t>
            </a:r>
          </a:p>
          <a:p>
            <a:r>
              <a:rPr lang="en-US" dirty="0"/>
              <a:t>Refactor it using custom-element-</a:t>
            </a:r>
            <a:r>
              <a:rPr lang="en-US" dirty="0" err="1"/>
              <a:t>ts</a:t>
            </a:r>
            <a:r>
              <a:rPr lang="en-US" dirty="0"/>
              <a:t> library</a:t>
            </a:r>
          </a:p>
        </p:txBody>
      </p:sp>
    </p:spTree>
    <p:extLst>
      <p:ext uri="{BB962C8B-B14F-4D97-AF65-F5344CB8AC3E}">
        <p14:creationId xmlns:p14="http://schemas.microsoft.com/office/powerpoint/2010/main" val="2517834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B5FAB-8BE3-E640-A932-A39435FB3371}"/>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07C0631E-6685-F94D-8B8C-01BD1367437D}"/>
              </a:ext>
            </a:extLst>
          </p:cNvPr>
          <p:cNvSpPr>
            <a:spLocks noGrp="1"/>
          </p:cNvSpPr>
          <p:nvPr>
            <p:ph idx="1"/>
          </p:nvPr>
        </p:nvSpPr>
        <p:spPr/>
        <p:txBody>
          <a:bodyPr/>
          <a:lstStyle/>
          <a:p>
            <a:r>
              <a:rPr lang="en-US" dirty="0"/>
              <a:t>Use custom element input in Angular, React and </a:t>
            </a:r>
            <a:r>
              <a:rPr lang="en-US" dirty="0" err="1"/>
              <a:t>Vue</a:t>
            </a:r>
            <a:r>
              <a:rPr lang="en-US" dirty="0"/>
              <a:t>.</a:t>
            </a:r>
          </a:p>
        </p:txBody>
      </p:sp>
    </p:spTree>
    <p:extLst>
      <p:ext uri="{BB962C8B-B14F-4D97-AF65-F5344CB8AC3E}">
        <p14:creationId xmlns:p14="http://schemas.microsoft.com/office/powerpoint/2010/main" val="939765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B3556-5A66-3E41-AD5C-B2D710DE158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7CAACECF-65DC-614C-99B5-877076EAB7A6}"/>
              </a:ext>
            </a:extLst>
          </p:cNvPr>
          <p:cNvSpPr>
            <a:spLocks noGrp="1"/>
          </p:cNvSpPr>
          <p:nvPr>
            <p:ph idx="1"/>
          </p:nvPr>
        </p:nvSpPr>
        <p:spPr/>
        <p:txBody>
          <a:bodyPr/>
          <a:lstStyle/>
          <a:p>
            <a:r>
              <a:rPr lang="en-US" dirty="0"/>
              <a:t>Define type-safe</a:t>
            </a:r>
          </a:p>
          <a:p>
            <a:r>
              <a:rPr lang="en-US" dirty="0"/>
              <a:t>TypeScript and Decorators</a:t>
            </a:r>
          </a:p>
          <a:p>
            <a:r>
              <a:rPr lang="en-US" dirty="0"/>
              <a:t>What is Web Components?</a:t>
            </a:r>
          </a:p>
          <a:p>
            <a:pPr lvl="1"/>
            <a:r>
              <a:rPr lang="en-US" dirty="0"/>
              <a:t>Web Components Specification</a:t>
            </a:r>
          </a:p>
          <a:p>
            <a:r>
              <a:rPr lang="en-US" dirty="0"/>
              <a:t>What do Web Components Solve?</a:t>
            </a:r>
          </a:p>
          <a:p>
            <a:r>
              <a:rPr lang="en-US" dirty="0"/>
              <a:t>Demo</a:t>
            </a:r>
          </a:p>
          <a:p>
            <a:pPr lvl="1"/>
            <a:r>
              <a:rPr lang="en-US" dirty="0"/>
              <a:t>Web Components Code using TypeScript</a:t>
            </a:r>
          </a:p>
          <a:p>
            <a:pPr lvl="1"/>
            <a:r>
              <a:rPr lang="en-US" dirty="0"/>
              <a:t>Web Components using custom-elements-</a:t>
            </a:r>
            <a:r>
              <a:rPr lang="en-US" dirty="0" err="1"/>
              <a:t>ts</a:t>
            </a:r>
            <a:r>
              <a:rPr lang="en-US" dirty="0"/>
              <a:t> library</a:t>
            </a:r>
          </a:p>
          <a:p>
            <a:pPr lvl="1"/>
            <a:r>
              <a:rPr lang="en-US" dirty="0"/>
              <a:t>Use </a:t>
            </a:r>
            <a:r>
              <a:rPr lang="en-US" dirty="0" err="1"/>
              <a:t>ar</a:t>
            </a:r>
            <a:r>
              <a:rPr lang="en-US" dirty="0"/>
              <a:t>-input custom-element in angular, </a:t>
            </a:r>
            <a:r>
              <a:rPr lang="en-US" dirty="0" err="1"/>
              <a:t>vue</a:t>
            </a:r>
            <a:r>
              <a:rPr lang="en-US" dirty="0"/>
              <a:t>, and react</a:t>
            </a:r>
          </a:p>
          <a:p>
            <a:endParaRPr lang="en-US" dirty="0"/>
          </a:p>
          <a:p>
            <a:pPr lvl="1"/>
            <a:endParaRPr lang="en-US" dirty="0"/>
          </a:p>
        </p:txBody>
      </p:sp>
    </p:spTree>
    <p:extLst>
      <p:ext uri="{BB962C8B-B14F-4D97-AF65-F5344CB8AC3E}">
        <p14:creationId xmlns:p14="http://schemas.microsoft.com/office/powerpoint/2010/main" val="869624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04D1E0-8C8E-9C43-8039-BE0DC40C27CF}"/>
              </a:ext>
            </a:extLst>
          </p:cNvPr>
          <p:cNvPicPr>
            <a:picLocks noChangeAspect="1"/>
          </p:cNvPicPr>
          <p:nvPr/>
        </p:nvPicPr>
        <p:blipFill>
          <a:blip r:embed="rId2"/>
          <a:stretch>
            <a:fillRect/>
          </a:stretch>
        </p:blipFill>
        <p:spPr>
          <a:xfrm>
            <a:off x="437707" y="584789"/>
            <a:ext cx="3163631" cy="2372723"/>
          </a:xfrm>
          <a:prstGeom prst="rect">
            <a:avLst/>
          </a:prstGeom>
        </p:spPr>
      </p:pic>
      <p:pic>
        <p:nvPicPr>
          <p:cNvPr id="7" name="Picture 6">
            <a:extLst>
              <a:ext uri="{FF2B5EF4-FFF2-40B4-BE49-F238E27FC236}">
                <a16:creationId xmlns:a16="http://schemas.microsoft.com/office/drawing/2014/main" id="{4177EE57-B717-2C44-BBE4-B95436C220DE}"/>
              </a:ext>
            </a:extLst>
          </p:cNvPr>
          <p:cNvPicPr>
            <a:picLocks noChangeAspect="1"/>
          </p:cNvPicPr>
          <p:nvPr/>
        </p:nvPicPr>
        <p:blipFill>
          <a:blip r:embed="rId3"/>
          <a:stretch>
            <a:fillRect/>
          </a:stretch>
        </p:blipFill>
        <p:spPr>
          <a:xfrm>
            <a:off x="3913916" y="1230442"/>
            <a:ext cx="795338" cy="795338"/>
          </a:xfrm>
          <a:prstGeom prst="rect">
            <a:avLst/>
          </a:prstGeom>
        </p:spPr>
      </p:pic>
      <p:pic>
        <p:nvPicPr>
          <p:cNvPr id="9" name="Picture 8">
            <a:extLst>
              <a:ext uri="{FF2B5EF4-FFF2-40B4-BE49-F238E27FC236}">
                <a16:creationId xmlns:a16="http://schemas.microsoft.com/office/drawing/2014/main" id="{1F03EA4D-6C22-F54A-B21D-8B5739CD9772}"/>
              </a:ext>
            </a:extLst>
          </p:cNvPr>
          <p:cNvPicPr>
            <a:picLocks noChangeAspect="1"/>
          </p:cNvPicPr>
          <p:nvPr/>
        </p:nvPicPr>
        <p:blipFill>
          <a:blip r:embed="rId4"/>
          <a:stretch>
            <a:fillRect/>
          </a:stretch>
        </p:blipFill>
        <p:spPr>
          <a:xfrm>
            <a:off x="3831431" y="2040068"/>
            <a:ext cx="960308" cy="960308"/>
          </a:xfrm>
          <a:prstGeom prst="rect">
            <a:avLst/>
          </a:prstGeom>
        </p:spPr>
      </p:pic>
      <p:sp>
        <p:nvSpPr>
          <p:cNvPr id="10" name="Rectangle 9">
            <a:extLst>
              <a:ext uri="{FF2B5EF4-FFF2-40B4-BE49-F238E27FC236}">
                <a16:creationId xmlns:a16="http://schemas.microsoft.com/office/drawing/2014/main" id="{E081385A-DF69-9F45-934A-5ADE7F25270D}"/>
              </a:ext>
            </a:extLst>
          </p:cNvPr>
          <p:cNvSpPr/>
          <p:nvPr/>
        </p:nvSpPr>
        <p:spPr>
          <a:xfrm>
            <a:off x="4791739" y="2335556"/>
            <a:ext cx="2768322" cy="369332"/>
          </a:xfrm>
          <a:prstGeom prst="rect">
            <a:avLst/>
          </a:prstGeom>
        </p:spPr>
        <p:txBody>
          <a:bodyPr wrap="none">
            <a:spAutoFit/>
          </a:bodyPr>
          <a:lstStyle/>
          <a:p>
            <a:r>
              <a:rPr lang="en-US" dirty="0"/>
              <a:t>https://</a:t>
            </a:r>
            <a:r>
              <a:rPr lang="en-US" dirty="0" err="1"/>
              <a:t>github.com</a:t>
            </a:r>
            <a:r>
              <a:rPr lang="en-US" dirty="0"/>
              <a:t>/</a:t>
            </a:r>
            <a:r>
              <a:rPr lang="en-US" dirty="0" err="1"/>
              <a:t>aelbore</a:t>
            </a:r>
            <a:endParaRPr lang="en-US" dirty="0"/>
          </a:p>
        </p:txBody>
      </p:sp>
      <p:sp>
        <p:nvSpPr>
          <p:cNvPr id="11" name="Rectangle 10">
            <a:extLst>
              <a:ext uri="{FF2B5EF4-FFF2-40B4-BE49-F238E27FC236}">
                <a16:creationId xmlns:a16="http://schemas.microsoft.com/office/drawing/2014/main" id="{B26A5EAE-3297-D844-833A-9396F316D95F}"/>
              </a:ext>
            </a:extLst>
          </p:cNvPr>
          <p:cNvSpPr/>
          <p:nvPr/>
        </p:nvSpPr>
        <p:spPr>
          <a:xfrm>
            <a:off x="4709254" y="1443445"/>
            <a:ext cx="1838324" cy="369332"/>
          </a:xfrm>
          <a:prstGeom prst="rect">
            <a:avLst/>
          </a:prstGeom>
        </p:spPr>
        <p:txBody>
          <a:bodyPr wrap="none">
            <a:spAutoFit/>
          </a:bodyPr>
          <a:lstStyle/>
          <a:p>
            <a:r>
              <a:rPr lang="en-US" dirty="0"/>
              <a:t>@</a:t>
            </a:r>
            <a:r>
              <a:rPr lang="en-US" dirty="0" err="1"/>
              <a:t>VirtualOverride</a:t>
            </a:r>
            <a:endParaRPr lang="en-US" dirty="0"/>
          </a:p>
        </p:txBody>
      </p:sp>
      <p:sp>
        <p:nvSpPr>
          <p:cNvPr id="12" name="Rectangle 11">
            <a:extLst>
              <a:ext uri="{FF2B5EF4-FFF2-40B4-BE49-F238E27FC236}">
                <a16:creationId xmlns:a16="http://schemas.microsoft.com/office/drawing/2014/main" id="{EEA151B3-D484-AE45-9D33-6570A832BD51}"/>
              </a:ext>
            </a:extLst>
          </p:cNvPr>
          <p:cNvSpPr/>
          <p:nvPr/>
        </p:nvSpPr>
        <p:spPr>
          <a:xfrm>
            <a:off x="3913916" y="605644"/>
            <a:ext cx="2027553" cy="477054"/>
          </a:xfrm>
          <a:prstGeom prst="rect">
            <a:avLst/>
          </a:prstGeom>
        </p:spPr>
        <p:txBody>
          <a:bodyPr wrap="square">
            <a:spAutoFit/>
          </a:bodyPr>
          <a:lstStyle/>
          <a:p>
            <a:r>
              <a:rPr lang="en-US" sz="2500" dirty="0" err="1"/>
              <a:t>Arjay</a:t>
            </a:r>
            <a:r>
              <a:rPr lang="en-US" sz="2500" dirty="0"/>
              <a:t> </a:t>
            </a:r>
            <a:r>
              <a:rPr lang="en-US" sz="2500" dirty="0" err="1"/>
              <a:t>Elbore</a:t>
            </a:r>
            <a:endParaRPr lang="en-US" sz="2500" dirty="0"/>
          </a:p>
        </p:txBody>
      </p:sp>
      <p:sp>
        <p:nvSpPr>
          <p:cNvPr id="13" name="Rectangle 12">
            <a:extLst>
              <a:ext uri="{FF2B5EF4-FFF2-40B4-BE49-F238E27FC236}">
                <a16:creationId xmlns:a16="http://schemas.microsoft.com/office/drawing/2014/main" id="{A67119A6-049F-B741-BE0F-D6A90CF91241}"/>
              </a:ext>
            </a:extLst>
          </p:cNvPr>
          <p:cNvSpPr/>
          <p:nvPr/>
        </p:nvSpPr>
        <p:spPr>
          <a:xfrm>
            <a:off x="437707" y="4073674"/>
            <a:ext cx="4054315" cy="369332"/>
          </a:xfrm>
          <a:prstGeom prst="rect">
            <a:avLst/>
          </a:prstGeom>
        </p:spPr>
        <p:txBody>
          <a:bodyPr wrap="none">
            <a:spAutoFit/>
          </a:bodyPr>
          <a:lstStyle/>
          <a:p>
            <a:r>
              <a:rPr lang="en-US" dirty="0"/>
              <a:t>https://</a:t>
            </a:r>
            <a:r>
              <a:rPr lang="en-US" dirty="0" err="1"/>
              <a:t>github.com</a:t>
            </a:r>
            <a:r>
              <a:rPr lang="en-US" dirty="0"/>
              <a:t>/</a:t>
            </a:r>
            <a:r>
              <a:rPr lang="en-US" dirty="0" err="1"/>
              <a:t>aelbore</a:t>
            </a:r>
            <a:r>
              <a:rPr lang="en-US" dirty="0"/>
              <a:t>/</a:t>
            </a:r>
            <a:r>
              <a:rPr lang="en-US" dirty="0" err="1"/>
              <a:t>ngx-devtools</a:t>
            </a:r>
            <a:endParaRPr lang="en-US" dirty="0"/>
          </a:p>
        </p:txBody>
      </p:sp>
      <p:sp>
        <p:nvSpPr>
          <p:cNvPr id="14" name="Rectangle 13">
            <a:extLst>
              <a:ext uri="{FF2B5EF4-FFF2-40B4-BE49-F238E27FC236}">
                <a16:creationId xmlns:a16="http://schemas.microsoft.com/office/drawing/2014/main" id="{E0F7C729-AE2B-9D45-9E66-D320DE48F19E}"/>
              </a:ext>
            </a:extLst>
          </p:cNvPr>
          <p:cNvSpPr/>
          <p:nvPr/>
        </p:nvSpPr>
        <p:spPr>
          <a:xfrm>
            <a:off x="437707" y="4443006"/>
            <a:ext cx="4736618" cy="369332"/>
          </a:xfrm>
          <a:prstGeom prst="rect">
            <a:avLst/>
          </a:prstGeom>
        </p:spPr>
        <p:txBody>
          <a:bodyPr wrap="none">
            <a:spAutoFit/>
          </a:bodyPr>
          <a:lstStyle/>
          <a:p>
            <a:r>
              <a:rPr lang="en-US" dirty="0"/>
              <a:t>https://</a:t>
            </a:r>
            <a:r>
              <a:rPr lang="en-US" dirty="0" err="1"/>
              <a:t>github.com</a:t>
            </a:r>
            <a:r>
              <a:rPr lang="en-US" dirty="0"/>
              <a:t>/</a:t>
            </a:r>
            <a:r>
              <a:rPr lang="en-US" dirty="0" err="1"/>
              <a:t>geocine</a:t>
            </a:r>
            <a:r>
              <a:rPr lang="en-US" dirty="0"/>
              <a:t>/custom-elements-</a:t>
            </a:r>
            <a:r>
              <a:rPr lang="en-US" dirty="0" err="1"/>
              <a:t>ts</a:t>
            </a:r>
            <a:endParaRPr lang="en-US" dirty="0"/>
          </a:p>
        </p:txBody>
      </p:sp>
      <p:sp>
        <p:nvSpPr>
          <p:cNvPr id="15" name="Rectangle 14">
            <a:extLst>
              <a:ext uri="{FF2B5EF4-FFF2-40B4-BE49-F238E27FC236}">
                <a16:creationId xmlns:a16="http://schemas.microsoft.com/office/drawing/2014/main" id="{6B27B481-BF11-E142-87EF-E14E60955F1E}"/>
              </a:ext>
            </a:extLst>
          </p:cNvPr>
          <p:cNvSpPr/>
          <p:nvPr/>
        </p:nvSpPr>
        <p:spPr>
          <a:xfrm>
            <a:off x="437707" y="3704342"/>
            <a:ext cx="2102755" cy="369332"/>
          </a:xfrm>
          <a:prstGeom prst="rect">
            <a:avLst/>
          </a:prstGeom>
        </p:spPr>
        <p:txBody>
          <a:bodyPr wrap="none">
            <a:spAutoFit/>
          </a:bodyPr>
          <a:lstStyle/>
          <a:p>
            <a:r>
              <a:rPr lang="en-US" dirty="0"/>
              <a:t>Open Source Project</a:t>
            </a:r>
          </a:p>
        </p:txBody>
      </p:sp>
    </p:spTree>
    <p:extLst>
      <p:ext uri="{BB962C8B-B14F-4D97-AF65-F5344CB8AC3E}">
        <p14:creationId xmlns:p14="http://schemas.microsoft.com/office/powerpoint/2010/main" val="3206157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5218F-EFBE-5843-A8E8-998F6935A311}"/>
              </a:ext>
            </a:extLst>
          </p:cNvPr>
          <p:cNvSpPr>
            <a:spLocks noGrp="1"/>
          </p:cNvSpPr>
          <p:nvPr>
            <p:ph type="title"/>
          </p:nvPr>
        </p:nvSpPr>
        <p:spPr/>
        <p:txBody>
          <a:bodyPr/>
          <a:lstStyle/>
          <a:p>
            <a:r>
              <a:rPr lang="en-US" b="1" dirty="0"/>
              <a:t>What is Type safe?</a:t>
            </a:r>
          </a:p>
        </p:txBody>
      </p:sp>
      <p:sp>
        <p:nvSpPr>
          <p:cNvPr id="3" name="Content Placeholder 2">
            <a:extLst>
              <a:ext uri="{FF2B5EF4-FFF2-40B4-BE49-F238E27FC236}">
                <a16:creationId xmlns:a16="http://schemas.microsoft.com/office/drawing/2014/main" id="{38BCA74A-2867-BD4C-A163-E2875EF61DD8}"/>
              </a:ext>
            </a:extLst>
          </p:cNvPr>
          <p:cNvSpPr>
            <a:spLocks noGrp="1"/>
          </p:cNvSpPr>
          <p:nvPr>
            <p:ph idx="1"/>
          </p:nvPr>
        </p:nvSpPr>
        <p:spPr/>
        <p:txBody>
          <a:bodyPr>
            <a:normAutofit/>
          </a:bodyPr>
          <a:lstStyle/>
          <a:p>
            <a:pPr marL="0" indent="0">
              <a:buNone/>
            </a:pPr>
            <a:r>
              <a:rPr lang="en-SG" dirty="0"/>
              <a:t>The compiler will validate types while compiling, and throw an error if you try to assign the wrong type to a variable.</a:t>
            </a:r>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r>
              <a:rPr lang="en-SG" sz="1400" dirty="0">
                <a:solidFill>
                  <a:schemeClr val="bg2">
                    <a:lumMod val="75000"/>
                  </a:schemeClr>
                </a:solidFill>
              </a:rPr>
              <a:t>https://</a:t>
            </a:r>
            <a:r>
              <a:rPr lang="en-SG" sz="1400" dirty="0" err="1">
                <a:solidFill>
                  <a:schemeClr val="bg2">
                    <a:lumMod val="75000"/>
                  </a:schemeClr>
                </a:solidFill>
              </a:rPr>
              <a:t>stackoverflow.com</a:t>
            </a:r>
            <a:r>
              <a:rPr lang="en-SG" sz="1400" dirty="0">
                <a:solidFill>
                  <a:schemeClr val="bg2">
                    <a:lumMod val="75000"/>
                  </a:schemeClr>
                </a:solidFill>
              </a:rPr>
              <a:t>/questions/260626/what-is-type-safe</a:t>
            </a:r>
          </a:p>
          <a:p>
            <a:pPr marL="0" indent="0">
              <a:buNone/>
            </a:pPr>
            <a:endParaRPr lang="en-SG" dirty="0"/>
          </a:p>
        </p:txBody>
      </p:sp>
      <p:pic>
        <p:nvPicPr>
          <p:cNvPr id="4" name="Picture 3">
            <a:extLst>
              <a:ext uri="{FF2B5EF4-FFF2-40B4-BE49-F238E27FC236}">
                <a16:creationId xmlns:a16="http://schemas.microsoft.com/office/drawing/2014/main" id="{D9F5DCEF-3CAE-BE41-B667-04BA246E826B}"/>
              </a:ext>
            </a:extLst>
          </p:cNvPr>
          <p:cNvPicPr>
            <a:picLocks noChangeAspect="1"/>
          </p:cNvPicPr>
          <p:nvPr/>
        </p:nvPicPr>
        <p:blipFill>
          <a:blip r:embed="rId2"/>
          <a:stretch>
            <a:fillRect/>
          </a:stretch>
        </p:blipFill>
        <p:spPr>
          <a:xfrm>
            <a:off x="838200" y="2838451"/>
            <a:ext cx="4102100" cy="1600200"/>
          </a:xfrm>
          <a:prstGeom prst="rect">
            <a:avLst/>
          </a:prstGeom>
        </p:spPr>
      </p:pic>
    </p:spTree>
    <p:extLst>
      <p:ext uri="{BB962C8B-B14F-4D97-AF65-F5344CB8AC3E}">
        <p14:creationId xmlns:p14="http://schemas.microsoft.com/office/powerpoint/2010/main" val="3421194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FBFB8-B3FF-FB43-B87D-1867709BA5FE}"/>
              </a:ext>
            </a:extLst>
          </p:cNvPr>
          <p:cNvSpPr>
            <a:spLocks noGrp="1"/>
          </p:cNvSpPr>
          <p:nvPr>
            <p:ph type="title"/>
          </p:nvPr>
        </p:nvSpPr>
        <p:spPr/>
        <p:txBody>
          <a:bodyPr/>
          <a:lstStyle/>
          <a:p>
            <a:r>
              <a:rPr lang="en-US" dirty="0"/>
              <a:t>TypeScript</a:t>
            </a:r>
          </a:p>
        </p:txBody>
      </p:sp>
      <p:sp>
        <p:nvSpPr>
          <p:cNvPr id="3" name="Content Placeholder 2">
            <a:extLst>
              <a:ext uri="{FF2B5EF4-FFF2-40B4-BE49-F238E27FC236}">
                <a16:creationId xmlns:a16="http://schemas.microsoft.com/office/drawing/2014/main" id="{C31DF336-C69E-A94A-A018-B695E64D7731}"/>
              </a:ext>
            </a:extLst>
          </p:cNvPr>
          <p:cNvSpPr>
            <a:spLocks noGrp="1"/>
          </p:cNvSpPr>
          <p:nvPr>
            <p:ph idx="1"/>
          </p:nvPr>
        </p:nvSpPr>
        <p:spPr/>
        <p:txBody>
          <a:bodyPr/>
          <a:lstStyle/>
          <a:p>
            <a:r>
              <a:rPr lang="en-SG" dirty="0"/>
              <a:t>It is a strict syntactical superset of JavaScript, and adds optional static typing to the language.</a:t>
            </a:r>
            <a:endParaRPr lang="en-US" dirty="0"/>
          </a:p>
        </p:txBody>
      </p:sp>
      <p:pic>
        <p:nvPicPr>
          <p:cNvPr id="5" name="Picture 4">
            <a:extLst>
              <a:ext uri="{FF2B5EF4-FFF2-40B4-BE49-F238E27FC236}">
                <a16:creationId xmlns:a16="http://schemas.microsoft.com/office/drawing/2014/main" id="{D0520594-69ED-4E46-B475-95E836F40610}"/>
              </a:ext>
            </a:extLst>
          </p:cNvPr>
          <p:cNvPicPr>
            <a:picLocks noChangeAspect="1"/>
          </p:cNvPicPr>
          <p:nvPr/>
        </p:nvPicPr>
        <p:blipFill>
          <a:blip r:embed="rId2"/>
          <a:stretch>
            <a:fillRect/>
          </a:stretch>
        </p:blipFill>
        <p:spPr>
          <a:xfrm>
            <a:off x="1527175" y="2932113"/>
            <a:ext cx="2730500" cy="2730500"/>
          </a:xfrm>
          <a:prstGeom prst="rect">
            <a:avLst/>
          </a:prstGeom>
        </p:spPr>
      </p:pic>
    </p:spTree>
    <p:extLst>
      <p:ext uri="{BB962C8B-B14F-4D97-AF65-F5344CB8AC3E}">
        <p14:creationId xmlns:p14="http://schemas.microsoft.com/office/powerpoint/2010/main" val="522766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4AC7-84D6-6443-A7A0-2850AADD309C}"/>
              </a:ext>
            </a:extLst>
          </p:cNvPr>
          <p:cNvSpPr>
            <a:spLocks noGrp="1"/>
          </p:cNvSpPr>
          <p:nvPr>
            <p:ph type="title"/>
          </p:nvPr>
        </p:nvSpPr>
        <p:spPr/>
        <p:txBody>
          <a:bodyPr/>
          <a:lstStyle/>
          <a:p>
            <a:r>
              <a:rPr lang="en-US" dirty="0"/>
              <a:t>Decorators</a:t>
            </a:r>
          </a:p>
        </p:txBody>
      </p:sp>
      <p:sp>
        <p:nvSpPr>
          <p:cNvPr id="3" name="Content Placeholder 2">
            <a:extLst>
              <a:ext uri="{FF2B5EF4-FFF2-40B4-BE49-F238E27FC236}">
                <a16:creationId xmlns:a16="http://schemas.microsoft.com/office/drawing/2014/main" id="{6002AFA5-A8EB-5145-9209-6911AFDA18CA}"/>
              </a:ext>
            </a:extLst>
          </p:cNvPr>
          <p:cNvSpPr>
            <a:spLocks noGrp="1"/>
          </p:cNvSpPr>
          <p:nvPr>
            <p:ph idx="1"/>
          </p:nvPr>
        </p:nvSpPr>
        <p:spPr/>
        <p:txBody>
          <a:bodyPr/>
          <a:lstStyle/>
          <a:p>
            <a:r>
              <a:rPr lang="en-SG" dirty="0"/>
              <a:t>A Decorator is a special kind of declaration that can be attached to a </a:t>
            </a:r>
            <a:r>
              <a:rPr lang="en-SG" dirty="0">
                <a:hlinkClick r:id="rId2">
                  <a:extLst>
                    <a:ext uri="{A12FA001-AC4F-418D-AE19-62706E023703}">
                      <ahyp:hlinkClr xmlns:ahyp="http://schemas.microsoft.com/office/drawing/2018/hyperlinkcolor" val="tx"/>
                    </a:ext>
                  </a:extLst>
                </a:hlinkClick>
              </a:rPr>
              <a:t>class declaration</a:t>
            </a:r>
            <a:r>
              <a:rPr lang="en-SG" dirty="0"/>
              <a:t>, </a:t>
            </a:r>
            <a:r>
              <a:rPr lang="en-SG" dirty="0">
                <a:hlinkClick r:id="rId3">
                  <a:extLst>
                    <a:ext uri="{A12FA001-AC4F-418D-AE19-62706E023703}">
                      <ahyp:hlinkClr xmlns:ahyp="http://schemas.microsoft.com/office/drawing/2018/hyperlinkcolor" val="tx"/>
                    </a:ext>
                  </a:extLst>
                </a:hlinkClick>
              </a:rPr>
              <a:t>method</a:t>
            </a:r>
            <a:r>
              <a:rPr lang="en-SG" dirty="0"/>
              <a:t>, </a:t>
            </a:r>
            <a:r>
              <a:rPr lang="en-SG" dirty="0">
                <a:hlinkClick r:id="rId4">
                  <a:extLst>
                    <a:ext uri="{A12FA001-AC4F-418D-AE19-62706E023703}">
                      <ahyp:hlinkClr xmlns:ahyp="http://schemas.microsoft.com/office/drawing/2018/hyperlinkcolor" val="tx"/>
                    </a:ext>
                  </a:extLst>
                </a:hlinkClick>
              </a:rPr>
              <a:t>accessor</a:t>
            </a:r>
            <a:r>
              <a:rPr lang="en-SG" dirty="0"/>
              <a:t>, </a:t>
            </a:r>
            <a:r>
              <a:rPr lang="en-SG" dirty="0">
                <a:hlinkClick r:id="rId5">
                  <a:extLst>
                    <a:ext uri="{A12FA001-AC4F-418D-AE19-62706E023703}">
                      <ahyp:hlinkClr xmlns:ahyp="http://schemas.microsoft.com/office/drawing/2018/hyperlinkcolor" val="tx"/>
                    </a:ext>
                  </a:extLst>
                </a:hlinkClick>
              </a:rPr>
              <a:t>property</a:t>
            </a:r>
            <a:r>
              <a:rPr lang="en-SG" dirty="0"/>
              <a:t>, or </a:t>
            </a:r>
            <a:r>
              <a:rPr lang="en-SG" dirty="0">
                <a:hlinkClick r:id="rId6">
                  <a:extLst>
                    <a:ext uri="{A12FA001-AC4F-418D-AE19-62706E023703}">
                      <ahyp:hlinkClr xmlns:ahyp="http://schemas.microsoft.com/office/drawing/2018/hyperlinkcolor" val="tx"/>
                    </a:ext>
                  </a:extLst>
                </a:hlinkClick>
              </a:rPr>
              <a:t>parameter</a:t>
            </a:r>
            <a:endParaRPr lang="en-SG" dirty="0"/>
          </a:p>
          <a:p>
            <a:pPr marL="0" indent="0">
              <a:buNone/>
            </a:pPr>
            <a:r>
              <a:rPr lang="en-SG" sz="1200" dirty="0">
                <a:solidFill>
                  <a:schemeClr val="bg2">
                    <a:lumMod val="90000"/>
                  </a:schemeClr>
                </a:solidFill>
              </a:rPr>
              <a:t>      https://</a:t>
            </a:r>
            <a:r>
              <a:rPr lang="en-SG" sz="1200" dirty="0" err="1">
                <a:solidFill>
                  <a:schemeClr val="bg2">
                    <a:lumMod val="90000"/>
                  </a:schemeClr>
                </a:solidFill>
              </a:rPr>
              <a:t>www.typescriptlang.org</a:t>
            </a:r>
            <a:r>
              <a:rPr lang="en-SG" sz="1200" dirty="0">
                <a:solidFill>
                  <a:schemeClr val="bg2">
                    <a:lumMod val="90000"/>
                  </a:schemeClr>
                </a:solidFill>
              </a:rPr>
              <a:t>/docs/handbook/</a:t>
            </a:r>
            <a:r>
              <a:rPr lang="en-SG" sz="1200" dirty="0" err="1">
                <a:solidFill>
                  <a:schemeClr val="bg2">
                    <a:lumMod val="90000"/>
                  </a:schemeClr>
                </a:solidFill>
              </a:rPr>
              <a:t>decorators.html</a:t>
            </a:r>
            <a:endParaRPr lang="en-SG" sz="1200" dirty="0">
              <a:solidFill>
                <a:schemeClr val="bg2">
                  <a:lumMod val="90000"/>
                </a:schemeClr>
              </a:solidFill>
            </a:endParaRPr>
          </a:p>
          <a:p>
            <a:pPr marL="0" indent="0">
              <a:buNone/>
            </a:pPr>
            <a:endParaRPr lang="en-SG" dirty="0"/>
          </a:p>
          <a:p>
            <a:r>
              <a:rPr lang="en-SG" dirty="0"/>
              <a:t>A decorator is simply a way of wrapping one piece of code with another — literally “decorating” it.</a:t>
            </a:r>
          </a:p>
          <a:p>
            <a:pPr marL="0" indent="0">
              <a:buNone/>
            </a:pPr>
            <a:r>
              <a:rPr lang="en-US" dirty="0"/>
              <a:t>   </a:t>
            </a:r>
            <a:r>
              <a:rPr lang="en-US" sz="1200" dirty="0">
                <a:solidFill>
                  <a:schemeClr val="bg2">
                    <a:lumMod val="90000"/>
                  </a:schemeClr>
                </a:solidFill>
              </a:rPr>
              <a:t>https://</a:t>
            </a:r>
            <a:r>
              <a:rPr lang="en-US" sz="1200" dirty="0" err="1">
                <a:solidFill>
                  <a:schemeClr val="bg2">
                    <a:lumMod val="90000"/>
                  </a:schemeClr>
                </a:solidFill>
              </a:rPr>
              <a:t>www.sitepoint.com</a:t>
            </a:r>
            <a:r>
              <a:rPr lang="en-US" sz="1200" dirty="0">
                <a:solidFill>
                  <a:schemeClr val="bg2">
                    <a:lumMod val="90000"/>
                  </a:schemeClr>
                </a:solidFill>
              </a:rPr>
              <a:t>/</a:t>
            </a:r>
            <a:r>
              <a:rPr lang="en-US" sz="1200" dirty="0" err="1">
                <a:solidFill>
                  <a:schemeClr val="bg2">
                    <a:lumMod val="90000"/>
                  </a:schemeClr>
                </a:solidFill>
              </a:rPr>
              <a:t>javascript</a:t>
            </a:r>
            <a:r>
              <a:rPr lang="en-US" sz="1200" dirty="0">
                <a:solidFill>
                  <a:schemeClr val="bg2">
                    <a:lumMod val="90000"/>
                  </a:schemeClr>
                </a:solidFill>
              </a:rPr>
              <a:t>-decorators-what-they-are/</a:t>
            </a:r>
          </a:p>
        </p:txBody>
      </p:sp>
    </p:spTree>
    <p:extLst>
      <p:ext uri="{BB962C8B-B14F-4D97-AF65-F5344CB8AC3E}">
        <p14:creationId xmlns:p14="http://schemas.microsoft.com/office/powerpoint/2010/main" val="3782570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AED76A-DDDD-8646-9A49-07F9FAF2BB23}"/>
              </a:ext>
            </a:extLst>
          </p:cNvPr>
          <p:cNvPicPr>
            <a:picLocks noChangeAspect="1"/>
          </p:cNvPicPr>
          <p:nvPr/>
        </p:nvPicPr>
        <p:blipFill>
          <a:blip r:embed="rId2"/>
          <a:stretch>
            <a:fillRect/>
          </a:stretch>
        </p:blipFill>
        <p:spPr>
          <a:xfrm>
            <a:off x="785924" y="765542"/>
            <a:ext cx="5264001" cy="2525049"/>
          </a:xfrm>
          <a:prstGeom prst="rect">
            <a:avLst/>
          </a:prstGeom>
        </p:spPr>
      </p:pic>
      <p:pic>
        <p:nvPicPr>
          <p:cNvPr id="7" name="Picture 6">
            <a:extLst>
              <a:ext uri="{FF2B5EF4-FFF2-40B4-BE49-F238E27FC236}">
                <a16:creationId xmlns:a16="http://schemas.microsoft.com/office/drawing/2014/main" id="{D94577A4-2D1A-2A43-BE25-75D119C26371}"/>
              </a:ext>
            </a:extLst>
          </p:cNvPr>
          <p:cNvPicPr>
            <a:picLocks noChangeAspect="1"/>
          </p:cNvPicPr>
          <p:nvPr/>
        </p:nvPicPr>
        <p:blipFill>
          <a:blip r:embed="rId3"/>
          <a:stretch>
            <a:fillRect/>
          </a:stretch>
        </p:blipFill>
        <p:spPr>
          <a:xfrm>
            <a:off x="4262771" y="3705263"/>
            <a:ext cx="6032500" cy="2171700"/>
          </a:xfrm>
          <a:prstGeom prst="rect">
            <a:avLst/>
          </a:prstGeom>
        </p:spPr>
      </p:pic>
    </p:spTree>
    <p:extLst>
      <p:ext uri="{BB962C8B-B14F-4D97-AF65-F5344CB8AC3E}">
        <p14:creationId xmlns:p14="http://schemas.microsoft.com/office/powerpoint/2010/main" val="2431420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53C46-5C63-C847-A1BF-225606DEB133}"/>
              </a:ext>
            </a:extLst>
          </p:cNvPr>
          <p:cNvSpPr>
            <a:spLocks noGrp="1"/>
          </p:cNvSpPr>
          <p:nvPr>
            <p:ph type="title"/>
          </p:nvPr>
        </p:nvSpPr>
        <p:spPr/>
        <p:txBody>
          <a:bodyPr/>
          <a:lstStyle/>
          <a:p>
            <a:r>
              <a:rPr lang="en-US" dirty="0"/>
              <a:t>What is Web Components?</a:t>
            </a:r>
          </a:p>
        </p:txBody>
      </p:sp>
      <p:sp>
        <p:nvSpPr>
          <p:cNvPr id="3" name="Content Placeholder 2">
            <a:extLst>
              <a:ext uri="{FF2B5EF4-FFF2-40B4-BE49-F238E27FC236}">
                <a16:creationId xmlns:a16="http://schemas.microsoft.com/office/drawing/2014/main" id="{BFDBBB64-12C5-CF4C-874F-3D63B34CA2B5}"/>
              </a:ext>
            </a:extLst>
          </p:cNvPr>
          <p:cNvSpPr>
            <a:spLocks noGrp="1"/>
          </p:cNvSpPr>
          <p:nvPr>
            <p:ph idx="1"/>
          </p:nvPr>
        </p:nvSpPr>
        <p:spPr>
          <a:xfrm>
            <a:off x="838200" y="1825625"/>
            <a:ext cx="10515600" cy="2140319"/>
          </a:xfrm>
        </p:spPr>
        <p:txBody>
          <a:bodyPr/>
          <a:lstStyle/>
          <a:p>
            <a:r>
              <a:rPr lang="en-SG" dirty="0"/>
              <a:t>are a set of web platform APIs that allow you to create new custom, reusable, encapsulated HTML tags to use in web pages and web apps. Custom components and widgets build on the Web Component standards, will work across modern browsers, and </a:t>
            </a:r>
            <a:r>
              <a:rPr lang="en-SG" b="1" dirty="0"/>
              <a:t>can be used with any JavaScript library or framework that works with HTML</a:t>
            </a:r>
            <a:r>
              <a:rPr lang="en-SG" dirty="0"/>
              <a:t>.</a:t>
            </a:r>
          </a:p>
          <a:p>
            <a:endParaRPr lang="en-SG" dirty="0"/>
          </a:p>
        </p:txBody>
      </p:sp>
      <p:sp>
        <p:nvSpPr>
          <p:cNvPr id="4" name="Rectangle 3">
            <a:extLst>
              <a:ext uri="{FF2B5EF4-FFF2-40B4-BE49-F238E27FC236}">
                <a16:creationId xmlns:a16="http://schemas.microsoft.com/office/drawing/2014/main" id="{5B51127B-338D-EA42-926B-49D8F38F73C2}"/>
              </a:ext>
            </a:extLst>
          </p:cNvPr>
          <p:cNvSpPr/>
          <p:nvPr/>
        </p:nvSpPr>
        <p:spPr>
          <a:xfrm>
            <a:off x="1045522" y="3916215"/>
            <a:ext cx="3146695" cy="276999"/>
          </a:xfrm>
          <a:prstGeom prst="rect">
            <a:avLst/>
          </a:prstGeom>
        </p:spPr>
        <p:txBody>
          <a:bodyPr wrap="none">
            <a:spAutoFit/>
          </a:bodyPr>
          <a:lstStyle/>
          <a:p>
            <a:r>
              <a:rPr lang="en-US" sz="1200" dirty="0">
                <a:solidFill>
                  <a:schemeClr val="bg2">
                    <a:lumMod val="75000"/>
                  </a:schemeClr>
                </a:solidFill>
              </a:rPr>
              <a:t>https://</a:t>
            </a:r>
            <a:r>
              <a:rPr lang="en-US" sz="1200" dirty="0" err="1">
                <a:solidFill>
                  <a:schemeClr val="bg2">
                    <a:lumMod val="75000"/>
                  </a:schemeClr>
                </a:solidFill>
              </a:rPr>
              <a:t>www.webcomponents.org</a:t>
            </a:r>
            <a:r>
              <a:rPr lang="en-US" sz="1200" dirty="0">
                <a:solidFill>
                  <a:schemeClr val="bg2">
                    <a:lumMod val="75000"/>
                  </a:schemeClr>
                </a:solidFill>
              </a:rPr>
              <a:t>/introduction</a:t>
            </a:r>
          </a:p>
        </p:txBody>
      </p:sp>
    </p:spTree>
    <p:extLst>
      <p:ext uri="{BB962C8B-B14F-4D97-AF65-F5344CB8AC3E}">
        <p14:creationId xmlns:p14="http://schemas.microsoft.com/office/powerpoint/2010/main" val="4106528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41D00-7CCD-FE4F-AEA2-E71175589392}"/>
              </a:ext>
            </a:extLst>
          </p:cNvPr>
          <p:cNvSpPr>
            <a:spLocks noGrp="1"/>
          </p:cNvSpPr>
          <p:nvPr>
            <p:ph type="title"/>
          </p:nvPr>
        </p:nvSpPr>
        <p:spPr>
          <a:xfrm>
            <a:off x="838200" y="365125"/>
            <a:ext cx="10515600" cy="1325563"/>
          </a:xfrm>
        </p:spPr>
        <p:txBody>
          <a:bodyPr/>
          <a:lstStyle/>
          <a:p>
            <a:r>
              <a:rPr lang="en-US" b="1" dirty="0"/>
              <a:t>Web Components Specification</a:t>
            </a:r>
          </a:p>
        </p:txBody>
      </p:sp>
      <p:pic>
        <p:nvPicPr>
          <p:cNvPr id="7" name="Picture 6">
            <a:extLst>
              <a:ext uri="{FF2B5EF4-FFF2-40B4-BE49-F238E27FC236}">
                <a16:creationId xmlns:a16="http://schemas.microsoft.com/office/drawing/2014/main" id="{F7052C1B-A9B2-2F45-96B0-C0FDDA2CA220}"/>
              </a:ext>
            </a:extLst>
          </p:cNvPr>
          <p:cNvPicPr>
            <a:picLocks noChangeAspect="1"/>
          </p:cNvPicPr>
          <p:nvPr/>
        </p:nvPicPr>
        <p:blipFill>
          <a:blip r:embed="rId2"/>
          <a:stretch>
            <a:fillRect/>
          </a:stretch>
        </p:blipFill>
        <p:spPr>
          <a:xfrm>
            <a:off x="7257836" y="1750713"/>
            <a:ext cx="2011363" cy="2011363"/>
          </a:xfrm>
          <a:prstGeom prst="rect">
            <a:avLst/>
          </a:prstGeom>
        </p:spPr>
      </p:pic>
      <p:grpSp>
        <p:nvGrpSpPr>
          <p:cNvPr id="14" name="Group 13">
            <a:extLst>
              <a:ext uri="{FF2B5EF4-FFF2-40B4-BE49-F238E27FC236}">
                <a16:creationId xmlns:a16="http://schemas.microsoft.com/office/drawing/2014/main" id="{A6A70345-2002-3D49-BDC3-8B0FD7E7F988}"/>
              </a:ext>
            </a:extLst>
          </p:cNvPr>
          <p:cNvGrpSpPr/>
          <p:nvPr/>
        </p:nvGrpSpPr>
        <p:grpSpPr>
          <a:xfrm>
            <a:off x="2491868" y="3822102"/>
            <a:ext cx="1951545" cy="2243138"/>
            <a:chOff x="6449504" y="3444474"/>
            <a:chExt cx="2394459" cy="2622155"/>
          </a:xfrm>
        </p:grpSpPr>
        <p:pic>
          <p:nvPicPr>
            <p:cNvPr id="11" name="Picture 10">
              <a:extLst>
                <a:ext uri="{FF2B5EF4-FFF2-40B4-BE49-F238E27FC236}">
                  <a16:creationId xmlns:a16="http://schemas.microsoft.com/office/drawing/2014/main" id="{73F90588-9CB3-6F46-B3FF-75D0FE9996B4}"/>
                </a:ext>
              </a:extLst>
            </p:cNvPr>
            <p:cNvPicPr>
              <a:picLocks noChangeAspect="1"/>
            </p:cNvPicPr>
            <p:nvPr/>
          </p:nvPicPr>
          <p:blipFill>
            <a:blip r:embed="rId3"/>
            <a:stretch>
              <a:fillRect/>
            </a:stretch>
          </p:blipFill>
          <p:spPr>
            <a:xfrm>
              <a:off x="7104063" y="3444474"/>
              <a:ext cx="1739900" cy="1739900"/>
            </a:xfrm>
            <a:prstGeom prst="rect">
              <a:avLst/>
            </a:prstGeom>
          </p:spPr>
        </p:pic>
        <p:pic>
          <p:nvPicPr>
            <p:cNvPr id="13" name="Picture 12">
              <a:extLst>
                <a:ext uri="{FF2B5EF4-FFF2-40B4-BE49-F238E27FC236}">
                  <a16:creationId xmlns:a16="http://schemas.microsoft.com/office/drawing/2014/main" id="{5638ED99-1CFA-494C-8DFB-6282516ABAA9}"/>
                </a:ext>
              </a:extLst>
            </p:cNvPr>
            <p:cNvPicPr>
              <a:picLocks noChangeAspect="1"/>
            </p:cNvPicPr>
            <p:nvPr/>
          </p:nvPicPr>
          <p:blipFill>
            <a:blip r:embed="rId4"/>
            <a:stretch>
              <a:fillRect/>
            </a:stretch>
          </p:blipFill>
          <p:spPr>
            <a:xfrm>
              <a:off x="6449504" y="4668042"/>
              <a:ext cx="2394459" cy="1398587"/>
            </a:xfrm>
            <a:prstGeom prst="rect">
              <a:avLst/>
            </a:prstGeom>
          </p:spPr>
        </p:pic>
      </p:grpSp>
      <p:grpSp>
        <p:nvGrpSpPr>
          <p:cNvPr id="16" name="Group 15">
            <a:extLst>
              <a:ext uri="{FF2B5EF4-FFF2-40B4-BE49-F238E27FC236}">
                <a16:creationId xmlns:a16="http://schemas.microsoft.com/office/drawing/2014/main" id="{DDEADFB3-2156-EF47-BA21-F036B98FD42F}"/>
              </a:ext>
            </a:extLst>
          </p:cNvPr>
          <p:cNvGrpSpPr/>
          <p:nvPr/>
        </p:nvGrpSpPr>
        <p:grpSpPr>
          <a:xfrm>
            <a:off x="2694023" y="1726901"/>
            <a:ext cx="2058988" cy="2058988"/>
            <a:chOff x="1622461" y="1583408"/>
            <a:chExt cx="2058988" cy="2058988"/>
          </a:xfrm>
        </p:grpSpPr>
        <p:pic>
          <p:nvPicPr>
            <p:cNvPr id="5" name="Picture 4">
              <a:extLst>
                <a:ext uri="{FF2B5EF4-FFF2-40B4-BE49-F238E27FC236}">
                  <a16:creationId xmlns:a16="http://schemas.microsoft.com/office/drawing/2014/main" id="{933809B3-33FD-0342-99EE-60BC3554326D}"/>
                </a:ext>
              </a:extLst>
            </p:cNvPr>
            <p:cNvPicPr>
              <a:picLocks noChangeAspect="1"/>
            </p:cNvPicPr>
            <p:nvPr/>
          </p:nvPicPr>
          <p:blipFill>
            <a:blip r:embed="rId5"/>
            <a:stretch>
              <a:fillRect/>
            </a:stretch>
          </p:blipFill>
          <p:spPr>
            <a:xfrm>
              <a:off x="1622461" y="1583408"/>
              <a:ext cx="2058988" cy="2058988"/>
            </a:xfrm>
            <a:prstGeom prst="rect">
              <a:avLst/>
            </a:prstGeom>
          </p:spPr>
        </p:pic>
        <p:sp>
          <p:nvSpPr>
            <p:cNvPr id="15" name="TextBox 14">
              <a:extLst>
                <a:ext uri="{FF2B5EF4-FFF2-40B4-BE49-F238E27FC236}">
                  <a16:creationId xmlns:a16="http://schemas.microsoft.com/office/drawing/2014/main" id="{42420B3D-8A7A-AE4B-BF55-3F8F10CE9EC0}"/>
                </a:ext>
              </a:extLst>
            </p:cNvPr>
            <p:cNvSpPr txBox="1"/>
            <p:nvPr/>
          </p:nvSpPr>
          <p:spPr>
            <a:xfrm>
              <a:off x="1743149" y="1696790"/>
              <a:ext cx="1817613" cy="369332"/>
            </a:xfrm>
            <a:prstGeom prst="rect">
              <a:avLst/>
            </a:prstGeom>
            <a:noFill/>
          </p:spPr>
          <p:txBody>
            <a:bodyPr wrap="none" rtlCol="0">
              <a:spAutoFit/>
            </a:bodyPr>
            <a:lstStyle/>
            <a:p>
              <a:r>
                <a:rPr lang="en-US" dirty="0"/>
                <a:t>Custom Elements</a:t>
              </a:r>
            </a:p>
          </p:txBody>
        </p:sp>
      </p:grpSp>
      <p:grpSp>
        <p:nvGrpSpPr>
          <p:cNvPr id="19" name="Group 18">
            <a:extLst>
              <a:ext uri="{FF2B5EF4-FFF2-40B4-BE49-F238E27FC236}">
                <a16:creationId xmlns:a16="http://schemas.microsoft.com/office/drawing/2014/main" id="{9835CD62-F42D-AA4E-A089-63EF5009BFCC}"/>
              </a:ext>
            </a:extLst>
          </p:cNvPr>
          <p:cNvGrpSpPr/>
          <p:nvPr/>
        </p:nvGrpSpPr>
        <p:grpSpPr>
          <a:xfrm>
            <a:off x="7141948" y="3950693"/>
            <a:ext cx="2243138" cy="2315793"/>
            <a:chOff x="9530886" y="2197247"/>
            <a:chExt cx="2243138" cy="2315793"/>
          </a:xfrm>
        </p:grpSpPr>
        <p:pic>
          <p:nvPicPr>
            <p:cNvPr id="9" name="Picture 8">
              <a:extLst>
                <a:ext uri="{FF2B5EF4-FFF2-40B4-BE49-F238E27FC236}">
                  <a16:creationId xmlns:a16="http://schemas.microsoft.com/office/drawing/2014/main" id="{0FD99E18-45BD-934B-8F47-9043D2270FE9}"/>
                </a:ext>
              </a:extLst>
            </p:cNvPr>
            <p:cNvPicPr>
              <a:picLocks noChangeAspect="1"/>
            </p:cNvPicPr>
            <p:nvPr/>
          </p:nvPicPr>
          <p:blipFill>
            <a:blip r:embed="rId6"/>
            <a:stretch>
              <a:fillRect/>
            </a:stretch>
          </p:blipFill>
          <p:spPr>
            <a:xfrm>
              <a:off x="9530886" y="2269902"/>
              <a:ext cx="2243138" cy="2243138"/>
            </a:xfrm>
            <a:prstGeom prst="rect">
              <a:avLst/>
            </a:prstGeom>
          </p:spPr>
        </p:pic>
        <p:sp>
          <p:nvSpPr>
            <p:cNvPr id="17" name="TextBox 16">
              <a:extLst>
                <a:ext uri="{FF2B5EF4-FFF2-40B4-BE49-F238E27FC236}">
                  <a16:creationId xmlns:a16="http://schemas.microsoft.com/office/drawing/2014/main" id="{344EACF7-CD74-7C43-947A-D4F36D88E100}"/>
                </a:ext>
              </a:extLst>
            </p:cNvPr>
            <p:cNvSpPr txBox="1"/>
            <p:nvPr/>
          </p:nvSpPr>
          <p:spPr>
            <a:xfrm>
              <a:off x="9962651" y="2197247"/>
              <a:ext cx="1432508" cy="369332"/>
            </a:xfrm>
            <a:prstGeom prst="rect">
              <a:avLst/>
            </a:prstGeom>
            <a:noFill/>
          </p:spPr>
          <p:txBody>
            <a:bodyPr wrap="none" rtlCol="0">
              <a:spAutoFit/>
            </a:bodyPr>
            <a:lstStyle/>
            <a:p>
              <a:r>
                <a:rPr lang="en-US" dirty="0"/>
                <a:t>Shadow Dom</a:t>
              </a:r>
            </a:p>
          </p:txBody>
        </p:sp>
      </p:grpSp>
      <p:sp>
        <p:nvSpPr>
          <p:cNvPr id="18" name="TextBox 17">
            <a:extLst>
              <a:ext uri="{FF2B5EF4-FFF2-40B4-BE49-F238E27FC236}">
                <a16:creationId xmlns:a16="http://schemas.microsoft.com/office/drawing/2014/main" id="{29E7BFE2-30DF-A84F-858C-F93422472441}"/>
              </a:ext>
            </a:extLst>
          </p:cNvPr>
          <p:cNvSpPr txBox="1"/>
          <p:nvPr/>
        </p:nvSpPr>
        <p:spPr>
          <a:xfrm>
            <a:off x="7436752" y="1575840"/>
            <a:ext cx="1653530" cy="369332"/>
          </a:xfrm>
          <a:prstGeom prst="rect">
            <a:avLst/>
          </a:prstGeom>
          <a:noFill/>
        </p:spPr>
        <p:txBody>
          <a:bodyPr wrap="none" rtlCol="0">
            <a:spAutoFit/>
          </a:bodyPr>
          <a:lstStyle/>
          <a:p>
            <a:r>
              <a:rPr lang="en-US" dirty="0"/>
              <a:t>HTML Template</a:t>
            </a:r>
          </a:p>
        </p:txBody>
      </p:sp>
    </p:spTree>
    <p:extLst>
      <p:ext uri="{BB962C8B-B14F-4D97-AF65-F5344CB8AC3E}">
        <p14:creationId xmlns:p14="http://schemas.microsoft.com/office/powerpoint/2010/main" val="8175687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1576</TotalTime>
  <Words>289</Words>
  <Application>Microsoft Macintosh PowerPoint</Application>
  <PresentationFormat>Widescreen</PresentationFormat>
  <Paragraphs>62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Type-safe reusable web components </vt:lpstr>
      <vt:lpstr>Agenda</vt:lpstr>
      <vt:lpstr>PowerPoint Presentation</vt:lpstr>
      <vt:lpstr>What is Type safe?</vt:lpstr>
      <vt:lpstr>TypeScript</vt:lpstr>
      <vt:lpstr>Decorators</vt:lpstr>
      <vt:lpstr>PowerPoint Presentation</vt:lpstr>
      <vt:lpstr>What is Web Components?</vt:lpstr>
      <vt:lpstr>Web Components Specification</vt:lpstr>
      <vt:lpstr>PowerPoint Presentation</vt:lpstr>
      <vt:lpstr>Custom Element</vt:lpstr>
      <vt:lpstr>What do Web Components Solve?</vt:lpstr>
      <vt:lpstr>Demo</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Type-safe reusable web components </dc:title>
  <dc:creator>Yajra Eroble</dc:creator>
  <cp:lastModifiedBy>Yajra Eroble</cp:lastModifiedBy>
  <cp:revision>39</cp:revision>
  <dcterms:created xsi:type="dcterms:W3CDTF">2018-10-22T12:57:52Z</dcterms:created>
  <dcterms:modified xsi:type="dcterms:W3CDTF">2018-10-23T15:15:14Z</dcterms:modified>
</cp:coreProperties>
</file>