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2" r:id="rId46"/>
    <p:sldId id="304" r:id="rId4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Clevenger" initials="DC" lastIdx="1" clrIdx="0">
    <p:extLst>
      <p:ext uri="{19B8F6BF-5375-455C-9EA6-DF929625EA0E}">
        <p15:presenceInfo xmlns:p15="http://schemas.microsoft.com/office/powerpoint/2012/main" userId="Daniel Cleven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8T11:59:57.708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NEXT: INSTRUCTOR DEMO (21-Events)</a:t>
            </a:r>
          </a:p>
        </p:txBody>
      </p:sp>
    </p:spTree>
    <p:extLst>
      <p:ext uri="{BB962C8B-B14F-4D97-AF65-F5344CB8AC3E}">
        <p14:creationId xmlns:p14="http://schemas.microsoft.com/office/powerpoint/2010/main" val="257244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4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 DEMO: 23-RPS-Coded / rps-7.html</a:t>
            </a:r>
          </a:p>
        </p:txBody>
      </p:sp>
    </p:spTree>
    <p:extLst>
      <p:ext uri="{BB962C8B-B14F-4D97-AF65-F5344CB8AC3E}">
        <p14:creationId xmlns:p14="http://schemas.microsoft.com/office/powerpoint/2010/main" val="65186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 DEMO: 24-Recap / </a:t>
            </a:r>
            <a:r>
              <a:rPr lang="en-US" dirty="0" err="1"/>
              <a:t>Recap_UNSOLVED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6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t>Title Text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5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6" name="Straight Connector 6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90" tIns="34290" rIns="34290" bIns="34290" anchor="ctr">
            <a:norm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t>Jumping for 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Basic Variables</a:t>
            </a:r>
          </a:p>
        </p:txBody>
      </p:sp>
      <p:pic>
        <p:nvPicPr>
          <p:cNvPr id="7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9201" y="990600"/>
            <a:ext cx="3558002" cy="15864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4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2832609"/>
            <a:ext cx="3558002" cy="12127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5" name="Content Placeholder 2"/>
          <p:cNvSpPr txBox="1"/>
          <p:nvPr/>
        </p:nvSpPr>
        <p:spPr>
          <a:xfrm>
            <a:off x="331585" y="4300961"/>
            <a:ext cx="8736216" cy="1148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Console.log</a:t>
            </a:r>
            <a:r>
              <a:rPr b="0"/>
              <a:t> displays discreetly to the debugger.</a:t>
            </a:r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685800" indent="-457200" defTabSz="685800"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Alert</a:t>
            </a:r>
            <a:r>
              <a:rPr b="0"/>
              <a:t> displays a pop-up message to the user.</a:t>
            </a:r>
          </a:p>
        </p:txBody>
      </p:sp>
      <p:pic>
        <p:nvPicPr>
          <p:cNvPr id="76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5052" y="2972775"/>
            <a:ext cx="4195491" cy="932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7013" y="1524000"/>
            <a:ext cx="4305301" cy="621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Basic Variables</a:t>
            </a:r>
          </a:p>
        </p:txBody>
      </p:sp>
      <p:sp>
        <p:nvSpPr>
          <p:cNvPr id="80" name="Content Placeholder 2"/>
          <p:cNvSpPr txBox="1"/>
          <p:nvPr/>
        </p:nvSpPr>
        <p:spPr>
          <a:xfrm>
            <a:off x="331585" y="4727135"/>
            <a:ext cx="8736216" cy="1148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Confirm </a:t>
            </a:r>
            <a:r>
              <a:rPr b="0"/>
              <a:t>displays a True/False popup.</a:t>
            </a:r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685800" indent="-457200" defTabSz="685800"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Prompt </a:t>
            </a:r>
            <a:r>
              <a:rPr b="0"/>
              <a:t>displays a prompt with a text-box input. </a:t>
            </a:r>
          </a:p>
        </p:txBody>
      </p:sp>
      <p:pic>
        <p:nvPicPr>
          <p:cNvPr id="8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600" y="891937"/>
            <a:ext cx="3610120" cy="14505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1600" y="2450447"/>
            <a:ext cx="3712741" cy="17679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2210" y="1290166"/>
            <a:ext cx="4111550" cy="654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Picture 3" descr="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5386" y="3047134"/>
            <a:ext cx="4545215" cy="627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87" name="Title 1"/>
          <p:cNvSpPr txBox="1"/>
          <p:nvPr/>
        </p:nvSpPr>
        <p:spPr>
          <a:xfrm>
            <a:off x="304800" y="2590800"/>
            <a:ext cx="8534400" cy="1539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 defTabSz="678941">
              <a:lnSpc>
                <a:spcPct val="80000"/>
              </a:lnSpc>
              <a:defRPr sz="5445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How do we “write” text to the HTML itself?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793" y="2791317"/>
            <a:ext cx="6561808" cy="3533282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Writing to HTML</a:t>
            </a:r>
          </a:p>
        </p:txBody>
      </p:sp>
      <p:sp>
        <p:nvSpPr>
          <p:cNvPr id="91" name="Content Placeholder 2"/>
          <p:cNvSpPr txBox="1"/>
          <p:nvPr/>
        </p:nvSpPr>
        <p:spPr>
          <a:xfrm>
            <a:off x="143792" y="636804"/>
            <a:ext cx="8774784" cy="183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can use JavaScript to directly write to the HTML page itself using </a:t>
            </a:r>
            <a:r>
              <a:rPr b="1"/>
              <a:t>document.write( ).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Later we will go over </a:t>
            </a:r>
            <a:r>
              <a:rPr i="1"/>
              <a:t>much</a:t>
            </a:r>
            <a:r>
              <a:t> more advanced approaches for writing HTML using JavaScript and jQuery.</a:t>
            </a:r>
          </a:p>
        </p:txBody>
      </p:sp>
      <p:sp>
        <p:nvSpPr>
          <p:cNvPr id="92" name="Content Placeholder 2"/>
          <p:cNvSpPr txBox="1"/>
          <p:nvPr/>
        </p:nvSpPr>
        <p:spPr>
          <a:xfrm>
            <a:off x="6477000" y="5360125"/>
            <a:ext cx="1671636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Test.html </a:t>
            </a:r>
            <a:endParaRPr sz="2400"/>
          </a:p>
          <a:p>
            <a:pPr indent="228600" defTabSz="685800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(sublime)</a:t>
            </a:r>
          </a:p>
        </p:txBody>
      </p:sp>
      <p:pic>
        <p:nvPicPr>
          <p:cNvPr id="9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3000" y="3429000"/>
            <a:ext cx="41052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4" name="Content Placeholder 2"/>
          <p:cNvSpPr txBox="1"/>
          <p:nvPr/>
        </p:nvSpPr>
        <p:spPr>
          <a:xfrm>
            <a:off x="6477000" y="3024051"/>
            <a:ext cx="31242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indent="228600" defTabSz="685800"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Test.html (chrome)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97" name="Title 1"/>
          <p:cNvSpPr txBox="1"/>
          <p:nvPr/>
        </p:nvSpPr>
        <p:spPr>
          <a:xfrm>
            <a:off x="304800" y="2590800"/>
            <a:ext cx="8534400" cy="1539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 defTabSz="678941">
              <a:lnSpc>
                <a:spcPct val="80000"/>
              </a:lnSpc>
              <a:defRPr sz="5445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How do we check conditions?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If/Else Statements</a:t>
            </a:r>
          </a:p>
        </p:txBody>
      </p:sp>
      <p:sp>
        <p:nvSpPr>
          <p:cNvPr id="100" name="Content Placeholder 2"/>
          <p:cNvSpPr txBox="1"/>
          <p:nvPr/>
        </p:nvSpPr>
        <p:spPr>
          <a:xfrm>
            <a:off x="152400" y="838200"/>
            <a:ext cx="8765935" cy="1721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685800" indent="-457200">
              <a:lnSpc>
                <a:spcPct val="90000"/>
              </a:lnSpc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If/Else statements are </a:t>
            </a:r>
            <a:r>
              <a:rPr u="sng"/>
              <a:t>critical</a:t>
            </a:r>
            <a:r>
              <a:t>. </a:t>
            </a:r>
            <a:endParaRPr sz="2800"/>
          </a:p>
          <a:p>
            <a:pPr marL="685800" indent="-457200">
              <a:lnSpc>
                <a:spcPct val="90000"/>
              </a:lnSpc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sz="2800"/>
          </a:p>
          <a:p>
            <a:pPr marL="685800" indent="-457200">
              <a:lnSpc>
                <a:spcPct val="90000"/>
              </a:lnSpc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Each statement is composed of an </a:t>
            </a:r>
            <a:r>
              <a:rPr u="sng"/>
              <a:t>if, else-if, or else</a:t>
            </a:r>
            <a:r>
              <a:t> (keyword), a </a:t>
            </a:r>
            <a:r>
              <a:rPr u="sng"/>
              <a:t>condition</a:t>
            </a:r>
            <a:r>
              <a:t>, and the resulting code in { } </a:t>
            </a:r>
            <a:r>
              <a:rPr u="sng"/>
              <a:t>curly brackets</a:t>
            </a:r>
            <a:r>
              <a:t>.</a:t>
            </a:r>
          </a:p>
        </p:txBody>
      </p:sp>
      <p:pic>
        <p:nvPicPr>
          <p:cNvPr id="10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" y="3200400"/>
            <a:ext cx="8648700" cy="250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4" name="Title 1"/>
          <p:cNvSpPr txBox="1"/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 defTabSz="685800">
              <a:defRPr sz="60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What is an array?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Basic Arrays </a:t>
            </a:r>
          </a:p>
        </p:txBody>
      </p:sp>
      <p:sp>
        <p:nvSpPr>
          <p:cNvPr id="107" name="Content Placeholder 2"/>
          <p:cNvSpPr txBox="1"/>
          <p:nvPr/>
        </p:nvSpPr>
        <p:spPr>
          <a:xfrm>
            <a:off x="451328" y="866677"/>
            <a:ext cx="8583816" cy="328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Arrays are a type of variable that are </a:t>
            </a:r>
            <a:r>
              <a:rPr u="sng"/>
              <a:t>collections</a:t>
            </a:r>
            <a:r>
              <a:t>. </a:t>
            </a:r>
          </a:p>
          <a:p>
            <a:pPr marL="685800" indent="-457200" defTabSz="685800">
              <a:buSzPct val="100000"/>
              <a:buFont typeface="Arial"/>
              <a:buChar char="•"/>
              <a:defRPr sz="2400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These collections can be made up of </a:t>
            </a:r>
            <a:r>
              <a:rPr u="sng"/>
              <a:t>strings</a:t>
            </a:r>
            <a:r>
              <a:t>, </a:t>
            </a:r>
            <a:r>
              <a:rPr u="sng"/>
              <a:t>numbers</a:t>
            </a:r>
            <a:r>
              <a:t>, </a:t>
            </a:r>
            <a:r>
              <a:rPr u="sng"/>
              <a:t>booleans</a:t>
            </a:r>
            <a:r>
              <a:t>, other </a:t>
            </a:r>
            <a:r>
              <a:rPr u="sng"/>
              <a:t>arrays</a:t>
            </a:r>
            <a:r>
              <a:t>, </a:t>
            </a:r>
            <a:r>
              <a:rPr u="sng"/>
              <a:t>objects</a:t>
            </a:r>
            <a:r>
              <a:t>, anything. </a:t>
            </a:r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Each </a:t>
            </a:r>
            <a:r>
              <a:rPr u="sng"/>
              <a:t>element</a:t>
            </a:r>
            <a:r>
              <a:t> of the array is marked by an </a:t>
            </a:r>
            <a:r>
              <a:rPr u="sng"/>
              <a:t>index</a:t>
            </a:r>
            <a:r>
              <a:t>. Indexes always start with 0.</a:t>
            </a:r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0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101" y="3886200"/>
            <a:ext cx="8857799" cy="2063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1" name="Rectangle 8"/>
          <p:cNvSpPr txBox="1"/>
          <p:nvPr/>
        </p:nvSpPr>
        <p:spPr>
          <a:xfrm>
            <a:off x="304800" y="98052"/>
            <a:ext cx="525780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&gt; YOUR TURN</a:t>
            </a:r>
          </a:p>
        </p:txBody>
      </p:sp>
      <p:sp>
        <p:nvSpPr>
          <p:cNvPr id="112" name="TextBox 9"/>
          <p:cNvSpPr txBox="1"/>
          <p:nvPr/>
        </p:nvSpPr>
        <p:spPr>
          <a:xfrm>
            <a:off x="304800" y="7619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Code Dissection: Basic JS</a:t>
            </a:r>
          </a:p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Re-examine the file sent to you during yesterday’s class.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See if you can better understand how it works – after having gone through today’s class. </a:t>
            </a:r>
            <a:endParaRPr i="1"/>
          </a:p>
          <a:p>
            <a:pPr marL="457200" indent="-457200">
              <a:buSzPct val="100000"/>
              <a:buFont typeface="Arial"/>
              <a:buChar char="•"/>
              <a:defRPr sz="2400" i="1">
                <a:latin typeface="Arial"/>
                <a:ea typeface="Arial"/>
                <a:cs typeface="Arial"/>
                <a:sym typeface="Arial"/>
              </a:defRPr>
            </a:pPr>
            <a:endParaRPr i="1"/>
          </a:p>
          <a:p>
            <a:pPr marL="457200" indent="-457200">
              <a:buSzPct val="100000"/>
              <a:buFont typeface="Arial"/>
              <a:buChar char="•"/>
              <a:defRPr sz="2400" u="sng">
                <a:latin typeface="Arial"/>
                <a:ea typeface="Arial"/>
                <a:cs typeface="Arial"/>
                <a:sym typeface="Arial"/>
              </a:defRPr>
            </a:pPr>
            <a:r>
              <a:t>Prepare to share once the time is up.</a:t>
            </a:r>
          </a:p>
        </p:txBody>
      </p:sp>
      <p:sp>
        <p:nvSpPr>
          <p:cNvPr id="113" name="TextBox 5"/>
          <p:cNvSpPr txBox="1"/>
          <p:nvPr/>
        </p:nvSpPr>
        <p:spPr>
          <a:xfrm>
            <a:off x="3657600" y="124824"/>
            <a:ext cx="53340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 </a:t>
            </a:r>
            <a:r>
              <a:rPr b="0" dirty="0"/>
              <a:t>14-JS Dissect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6" name="Rectangle 8"/>
          <p:cNvSpPr txBox="1"/>
          <p:nvPr/>
        </p:nvSpPr>
        <p:spPr>
          <a:xfrm>
            <a:off x="304800" y="98052"/>
            <a:ext cx="525780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&gt; YOUR TURN!</a:t>
            </a:r>
          </a:p>
        </p:txBody>
      </p:sp>
      <p:sp>
        <p:nvSpPr>
          <p:cNvPr id="117" name="TextBox 9"/>
          <p:cNvSpPr txBox="1"/>
          <p:nvPr/>
        </p:nvSpPr>
        <p:spPr>
          <a:xfrm>
            <a:off x="304800" y="761999"/>
            <a:ext cx="8686800" cy="3281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Code Creation: Array Logging (If Needed)</a:t>
            </a:r>
          </a:p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Follow the instructions provided in the file to console.log each of the names in the “coolPeople” variable. 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 i="1" u="sng">
                <a:latin typeface="Arial"/>
                <a:ea typeface="Arial"/>
                <a:cs typeface="Arial"/>
                <a:sym typeface="Arial"/>
              </a:defRPr>
            </a:pPr>
            <a:r>
              <a:t>Hint</a:t>
            </a:r>
            <a:r>
              <a:rPr u="none"/>
              <a:t>: You should be repeating the same line 6 times.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u="none"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Be prepared to share once time is up.</a:t>
            </a:r>
          </a:p>
        </p:txBody>
      </p:sp>
      <p:sp>
        <p:nvSpPr>
          <p:cNvPr id="118" name="TextBox 5"/>
          <p:cNvSpPr txBox="1"/>
          <p:nvPr/>
        </p:nvSpPr>
        <p:spPr>
          <a:xfrm>
            <a:off x="2895600" y="124824"/>
            <a:ext cx="60960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 </a:t>
            </a:r>
            <a:r>
              <a:rPr b="0" dirty="0"/>
              <a:t>15-CoolPeopleArray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Today’s Class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1" name="Rectangle 8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&gt; YOUR TURN!!</a:t>
            </a:r>
          </a:p>
        </p:txBody>
      </p:sp>
      <p:sp>
        <p:nvSpPr>
          <p:cNvPr id="122" name="TextBox 9"/>
          <p:cNvSpPr txBox="1"/>
          <p:nvPr/>
        </p:nvSpPr>
        <p:spPr>
          <a:xfrm>
            <a:off x="304800" y="762000"/>
            <a:ext cx="8686800" cy="4348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Code Creation: Array Setting</a:t>
            </a:r>
          </a:p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Follow the instructions in the file provided to convert each item in the array to lower case.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Make sure to only add in lines of code where instructed.</a:t>
            </a:r>
          </a:p>
          <a:p>
            <a:pPr marL="457200" indent="-457200">
              <a:buSzPct val="100000"/>
              <a:buFont typeface="Arial"/>
              <a:buChar char="•"/>
              <a:defRPr sz="2400" i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 i="1">
                <a:latin typeface="Arial"/>
                <a:ea typeface="Arial"/>
                <a:cs typeface="Arial"/>
                <a:sym typeface="Arial"/>
              </a:defRPr>
            </a:pPr>
            <a:r>
              <a:t>Hint: You will need to use the method .toLowerCase(). Research if you don’t remember how to use it.</a:t>
            </a:r>
          </a:p>
          <a:p>
            <a:pPr marL="457200" indent="-457200">
              <a:buSzPct val="100000"/>
              <a:buFont typeface="Arial"/>
              <a:buChar char="•"/>
              <a:defRPr sz="2400" i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Be prepared to share once time is up.</a:t>
            </a:r>
          </a:p>
        </p:txBody>
      </p:sp>
      <p:sp>
        <p:nvSpPr>
          <p:cNvPr id="123" name="TextBox 6"/>
          <p:cNvSpPr txBox="1"/>
          <p:nvPr/>
        </p:nvSpPr>
        <p:spPr>
          <a:xfrm>
            <a:off x="2895600" y="124824"/>
            <a:ext cx="60960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 </a:t>
            </a:r>
            <a:r>
              <a:rPr b="0" dirty="0"/>
              <a:t>16-ArraySetting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For Loops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8"/>
          <p:cNvSpPr/>
          <p:nvPr/>
        </p:nvSpPr>
        <p:spPr>
          <a:xfrm>
            <a:off x="279399" y="1524000"/>
            <a:ext cx="8522142" cy="1905000"/>
          </a:xfrm>
          <a:prstGeom prst="rect">
            <a:avLst/>
          </a:prstGeom>
          <a:solidFill>
            <a:srgbClr val="262626">
              <a:alpha val="99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Back to The Zoo Pen</a:t>
            </a:r>
          </a:p>
        </p:txBody>
      </p:sp>
      <p:sp>
        <p:nvSpPr>
          <p:cNvPr id="129" name="Rectangle 4"/>
          <p:cNvSpPr/>
          <p:nvPr/>
        </p:nvSpPr>
        <p:spPr>
          <a:xfrm>
            <a:off x="535034" y="1752600"/>
            <a:ext cx="1845618" cy="1517150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Rectangle 5"/>
          <p:cNvSpPr/>
          <p:nvPr/>
        </p:nvSpPr>
        <p:spPr>
          <a:xfrm>
            <a:off x="2598186" y="1752599"/>
            <a:ext cx="1845619" cy="1517151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Rectangle 6"/>
          <p:cNvSpPr/>
          <p:nvPr/>
        </p:nvSpPr>
        <p:spPr>
          <a:xfrm>
            <a:off x="4686739" y="1752599"/>
            <a:ext cx="1845619" cy="1517151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Rectangle 7"/>
          <p:cNvSpPr/>
          <p:nvPr/>
        </p:nvSpPr>
        <p:spPr>
          <a:xfrm>
            <a:off x="6775292" y="1727199"/>
            <a:ext cx="1845619" cy="1517151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TextBox 9"/>
          <p:cNvSpPr txBox="1"/>
          <p:nvPr/>
        </p:nvSpPr>
        <p:spPr>
          <a:xfrm>
            <a:off x="955141" y="3657601"/>
            <a:ext cx="91752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Index 0 </a:t>
            </a:r>
          </a:p>
        </p:txBody>
      </p:sp>
      <p:sp>
        <p:nvSpPr>
          <p:cNvPr id="134" name="TextBox 10"/>
          <p:cNvSpPr txBox="1"/>
          <p:nvPr/>
        </p:nvSpPr>
        <p:spPr>
          <a:xfrm>
            <a:off x="3018294" y="3657601"/>
            <a:ext cx="85401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Index 1</a:t>
            </a:r>
          </a:p>
        </p:txBody>
      </p:sp>
      <p:sp>
        <p:nvSpPr>
          <p:cNvPr id="135" name="TextBox 11"/>
          <p:cNvSpPr txBox="1"/>
          <p:nvPr/>
        </p:nvSpPr>
        <p:spPr>
          <a:xfrm>
            <a:off x="5017327" y="3657601"/>
            <a:ext cx="85401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Index 2</a:t>
            </a:r>
          </a:p>
        </p:txBody>
      </p:sp>
      <p:sp>
        <p:nvSpPr>
          <p:cNvPr id="136" name="TextBox 12"/>
          <p:cNvSpPr txBox="1"/>
          <p:nvPr/>
        </p:nvSpPr>
        <p:spPr>
          <a:xfrm>
            <a:off x="7227459" y="3657601"/>
            <a:ext cx="8540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Index 3</a:t>
            </a:r>
          </a:p>
        </p:txBody>
      </p:sp>
      <p:sp>
        <p:nvSpPr>
          <p:cNvPr id="137" name="TextBox 13"/>
          <p:cNvSpPr txBox="1"/>
          <p:nvPr/>
        </p:nvSpPr>
        <p:spPr>
          <a:xfrm>
            <a:off x="279400" y="995416"/>
            <a:ext cx="277233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Array Name:  </a:t>
            </a:r>
            <a:r>
              <a:rPr b="0"/>
              <a:t>zooAnimals</a:t>
            </a:r>
          </a:p>
        </p:txBody>
      </p:sp>
      <p:sp>
        <p:nvSpPr>
          <p:cNvPr id="138" name="TextBox 14"/>
          <p:cNvSpPr txBox="1"/>
          <p:nvPr/>
        </p:nvSpPr>
        <p:spPr>
          <a:xfrm>
            <a:off x="994015" y="2291833"/>
            <a:ext cx="70131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Zebra</a:t>
            </a:r>
          </a:p>
        </p:txBody>
      </p:sp>
      <p:sp>
        <p:nvSpPr>
          <p:cNvPr id="139" name="TextBox 15"/>
          <p:cNvSpPr txBox="1"/>
          <p:nvPr/>
        </p:nvSpPr>
        <p:spPr>
          <a:xfrm>
            <a:off x="5227399" y="2291833"/>
            <a:ext cx="78603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Giraffe</a:t>
            </a:r>
          </a:p>
        </p:txBody>
      </p:sp>
      <p:sp>
        <p:nvSpPr>
          <p:cNvPr id="140" name="TextBox 16"/>
          <p:cNvSpPr txBox="1"/>
          <p:nvPr/>
        </p:nvSpPr>
        <p:spPr>
          <a:xfrm>
            <a:off x="3095237" y="2291833"/>
            <a:ext cx="70142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Rhino</a:t>
            </a:r>
          </a:p>
        </p:txBody>
      </p:sp>
      <p:sp>
        <p:nvSpPr>
          <p:cNvPr id="141" name="TextBox 17"/>
          <p:cNvSpPr txBox="1"/>
          <p:nvPr/>
        </p:nvSpPr>
        <p:spPr>
          <a:xfrm>
            <a:off x="7295746" y="2291833"/>
            <a:ext cx="49782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Owl</a:t>
            </a:r>
          </a:p>
        </p:txBody>
      </p:sp>
      <p:pic>
        <p:nvPicPr>
          <p:cNvPr id="142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873" y="4724400"/>
            <a:ext cx="8096252" cy="1022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36" y="4267200"/>
            <a:ext cx="6094948" cy="1854348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Rectangle 8"/>
          <p:cNvSpPr/>
          <p:nvPr/>
        </p:nvSpPr>
        <p:spPr>
          <a:xfrm>
            <a:off x="279399" y="1366783"/>
            <a:ext cx="8522142" cy="1905001"/>
          </a:xfrm>
          <a:prstGeom prst="rect">
            <a:avLst/>
          </a:prstGeom>
          <a:solidFill>
            <a:srgbClr val="262626">
              <a:alpha val="99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Back to The Zoo Pen (Logging)</a:t>
            </a:r>
          </a:p>
        </p:txBody>
      </p:sp>
      <p:sp>
        <p:nvSpPr>
          <p:cNvPr id="147" name="Rectangle 4"/>
          <p:cNvSpPr/>
          <p:nvPr/>
        </p:nvSpPr>
        <p:spPr>
          <a:xfrm>
            <a:off x="535034" y="1595383"/>
            <a:ext cx="1845618" cy="1517151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Rectangle 5"/>
          <p:cNvSpPr/>
          <p:nvPr/>
        </p:nvSpPr>
        <p:spPr>
          <a:xfrm>
            <a:off x="2598186" y="1595383"/>
            <a:ext cx="1845619" cy="1517150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Rectangle 6"/>
          <p:cNvSpPr/>
          <p:nvPr/>
        </p:nvSpPr>
        <p:spPr>
          <a:xfrm>
            <a:off x="4686739" y="1595383"/>
            <a:ext cx="1845619" cy="1517150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Rectangle 7"/>
          <p:cNvSpPr/>
          <p:nvPr/>
        </p:nvSpPr>
        <p:spPr>
          <a:xfrm>
            <a:off x="6775292" y="1569983"/>
            <a:ext cx="1845619" cy="1517150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TextBox 9"/>
          <p:cNvSpPr txBox="1"/>
          <p:nvPr/>
        </p:nvSpPr>
        <p:spPr>
          <a:xfrm>
            <a:off x="955141" y="3500384"/>
            <a:ext cx="91752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Index 0 </a:t>
            </a:r>
          </a:p>
        </p:txBody>
      </p:sp>
      <p:sp>
        <p:nvSpPr>
          <p:cNvPr id="152" name="TextBox 10"/>
          <p:cNvSpPr txBox="1"/>
          <p:nvPr/>
        </p:nvSpPr>
        <p:spPr>
          <a:xfrm>
            <a:off x="3018294" y="3500384"/>
            <a:ext cx="85401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Index 1</a:t>
            </a:r>
          </a:p>
        </p:txBody>
      </p:sp>
      <p:sp>
        <p:nvSpPr>
          <p:cNvPr id="153" name="TextBox 11"/>
          <p:cNvSpPr txBox="1"/>
          <p:nvPr/>
        </p:nvSpPr>
        <p:spPr>
          <a:xfrm>
            <a:off x="5017327" y="3500384"/>
            <a:ext cx="85401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Index 2</a:t>
            </a:r>
          </a:p>
        </p:txBody>
      </p:sp>
      <p:sp>
        <p:nvSpPr>
          <p:cNvPr id="154" name="TextBox 12"/>
          <p:cNvSpPr txBox="1"/>
          <p:nvPr/>
        </p:nvSpPr>
        <p:spPr>
          <a:xfrm>
            <a:off x="7227459" y="3500384"/>
            <a:ext cx="8540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Index 3</a:t>
            </a:r>
          </a:p>
        </p:txBody>
      </p:sp>
      <p:sp>
        <p:nvSpPr>
          <p:cNvPr id="155" name="TextBox 13"/>
          <p:cNvSpPr txBox="1"/>
          <p:nvPr/>
        </p:nvSpPr>
        <p:spPr>
          <a:xfrm>
            <a:off x="279400" y="838199"/>
            <a:ext cx="277233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Array Name:  </a:t>
            </a:r>
            <a:r>
              <a:rPr b="0"/>
              <a:t>zooAnimals</a:t>
            </a:r>
          </a:p>
        </p:txBody>
      </p:sp>
      <p:sp>
        <p:nvSpPr>
          <p:cNvPr id="156" name="TextBox 14"/>
          <p:cNvSpPr txBox="1"/>
          <p:nvPr/>
        </p:nvSpPr>
        <p:spPr>
          <a:xfrm>
            <a:off x="994015" y="2134616"/>
            <a:ext cx="70131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Zebra</a:t>
            </a:r>
          </a:p>
        </p:txBody>
      </p:sp>
      <p:sp>
        <p:nvSpPr>
          <p:cNvPr id="157" name="TextBox 15"/>
          <p:cNvSpPr txBox="1"/>
          <p:nvPr/>
        </p:nvSpPr>
        <p:spPr>
          <a:xfrm>
            <a:off x="5227399" y="2134616"/>
            <a:ext cx="78603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Giraffe</a:t>
            </a:r>
          </a:p>
        </p:txBody>
      </p:sp>
      <p:sp>
        <p:nvSpPr>
          <p:cNvPr id="158" name="TextBox 16"/>
          <p:cNvSpPr txBox="1"/>
          <p:nvPr/>
        </p:nvSpPr>
        <p:spPr>
          <a:xfrm>
            <a:off x="3095237" y="2134616"/>
            <a:ext cx="70142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Rhino</a:t>
            </a:r>
          </a:p>
        </p:txBody>
      </p:sp>
      <p:sp>
        <p:nvSpPr>
          <p:cNvPr id="159" name="TextBox 17"/>
          <p:cNvSpPr txBox="1"/>
          <p:nvPr/>
        </p:nvSpPr>
        <p:spPr>
          <a:xfrm>
            <a:off x="7295746" y="2134616"/>
            <a:ext cx="49782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Owl</a:t>
            </a:r>
          </a:p>
        </p:txBody>
      </p:sp>
      <p:pic>
        <p:nvPicPr>
          <p:cNvPr id="16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341" y="4267200"/>
            <a:ext cx="1914642" cy="197424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traight Arrow Connector 19"/>
          <p:cNvSpPr/>
          <p:nvPr/>
        </p:nvSpPr>
        <p:spPr>
          <a:xfrm>
            <a:off x="5925068" y="5334000"/>
            <a:ext cx="975590" cy="0"/>
          </a:xfrm>
          <a:prstGeom prst="line">
            <a:avLst/>
          </a:prstGeom>
          <a:ln w="698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523" y="2050413"/>
            <a:ext cx="5806439" cy="1766572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Please… Don’t Pick Me.</a:t>
            </a:r>
          </a:p>
        </p:txBody>
      </p:sp>
      <p:sp>
        <p:nvSpPr>
          <p:cNvPr id="165" name="Title 1"/>
          <p:cNvSpPr txBox="1"/>
          <p:nvPr/>
        </p:nvSpPr>
        <p:spPr>
          <a:xfrm>
            <a:off x="304800" y="47244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 defTabSz="685800">
              <a:defRPr sz="60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What’s wrong here?</a:t>
            </a:r>
          </a:p>
        </p:txBody>
      </p:sp>
      <p:pic>
        <p:nvPicPr>
          <p:cNvPr id="16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341" y="1946579"/>
            <a:ext cx="1914642" cy="197424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traight Arrow Connector 5"/>
          <p:cNvSpPr/>
          <p:nvPr/>
        </p:nvSpPr>
        <p:spPr>
          <a:xfrm>
            <a:off x="5925068" y="3013379"/>
            <a:ext cx="975590" cy="1"/>
          </a:xfrm>
          <a:prstGeom prst="line">
            <a:avLst/>
          </a:prstGeom>
          <a:ln w="698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523" y="2050413"/>
            <a:ext cx="5806439" cy="176657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Don’t Repeat Yourself (DRY)</a:t>
            </a:r>
          </a:p>
        </p:txBody>
      </p:sp>
      <p:sp>
        <p:nvSpPr>
          <p:cNvPr id="171" name="Title 1"/>
          <p:cNvSpPr txBox="1"/>
          <p:nvPr/>
        </p:nvSpPr>
        <p:spPr>
          <a:xfrm>
            <a:off x="304800" y="47244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lnSpc>
                <a:spcPct val="90000"/>
              </a:lnSpc>
              <a:defRPr sz="6000" b="1" i="1">
                <a:latin typeface="Arial"/>
                <a:ea typeface="Arial"/>
                <a:cs typeface="Arial"/>
                <a:sym typeface="Arial"/>
              </a:defRPr>
            </a:pPr>
            <a:r>
              <a:t>Repeated Code!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lnSpc>
                <a:spcPct val="90000"/>
              </a:lnSpc>
              <a:defRPr sz="3800" i="1">
                <a:latin typeface="Arial"/>
                <a:ea typeface="Arial"/>
                <a:cs typeface="Arial"/>
                <a:sym typeface="Arial"/>
              </a:defRPr>
            </a:pPr>
            <a:r>
              <a:t>Let’s be more efficient</a:t>
            </a:r>
          </a:p>
        </p:txBody>
      </p:sp>
      <p:pic>
        <p:nvPicPr>
          <p:cNvPr id="17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341" y="1946579"/>
            <a:ext cx="1914642" cy="197424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traight Arrow Connector 5"/>
          <p:cNvSpPr/>
          <p:nvPr/>
        </p:nvSpPr>
        <p:spPr>
          <a:xfrm>
            <a:off x="5925068" y="3013379"/>
            <a:ext cx="975590" cy="1"/>
          </a:xfrm>
          <a:prstGeom prst="line">
            <a:avLst/>
          </a:prstGeom>
          <a:ln w="698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6" name="Rectangle 8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177" name="TextBox 9"/>
          <p:cNvSpPr txBox="1"/>
          <p:nvPr/>
        </p:nvSpPr>
        <p:spPr>
          <a:xfrm>
            <a:off x="304800" y="762000"/>
            <a:ext cx="8686800" cy="4348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Code Creation: For Loop Dissection</a:t>
            </a:r>
          </a:p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With a partner, spend a few moments trying to dissect the code sent to you. 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Try to explain to one another what is happening with each line of code.</a:t>
            </a:r>
          </a:p>
          <a:p>
            <a:pPr marL="457200" indent="-457200">
              <a:buSzPct val="100000"/>
              <a:buFont typeface="Arial"/>
              <a:buChar char="•"/>
              <a:defRPr sz="2400" i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Feel free to do research if you are stumped. As a hint, look into the phrase: “For-Loop”.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Be prepared to share when time is up.</a:t>
            </a:r>
          </a:p>
        </p:txBody>
      </p:sp>
      <p:sp>
        <p:nvSpPr>
          <p:cNvPr id="178" name="TextBox 5"/>
          <p:cNvSpPr txBox="1"/>
          <p:nvPr/>
        </p:nvSpPr>
        <p:spPr>
          <a:xfrm>
            <a:off x="3200400" y="124824"/>
            <a:ext cx="57912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 </a:t>
            </a:r>
            <a:r>
              <a:rPr b="0" dirty="0"/>
              <a:t>17-MyFirstLoop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ntent Placeholder 2"/>
          <p:cNvSpPr txBox="1"/>
          <p:nvPr/>
        </p:nvSpPr>
        <p:spPr>
          <a:xfrm>
            <a:off x="76200" y="817610"/>
            <a:ext cx="8842135" cy="2610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For loops are critical in programming. </a:t>
            </a:r>
            <a:endParaRPr sz="2400" dirty="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We use for loops to run repeated blocks of code over a set period.</a:t>
            </a:r>
            <a:endParaRPr sz="2400" dirty="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Each for loop is composed of a:</a:t>
            </a:r>
            <a:endParaRPr sz="2400" dirty="0"/>
          </a:p>
          <a:p>
            <a:pPr marL="985837" lvl="1" indent="-457200" defTabSz="685800"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Variable declaration or counter (iterator)</a:t>
            </a:r>
            <a:endParaRPr sz="2100" dirty="0"/>
          </a:p>
          <a:p>
            <a:pPr marL="985837" lvl="1" indent="-457200" defTabSz="685800"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 loop condition</a:t>
            </a:r>
            <a:endParaRPr sz="2100" dirty="0"/>
          </a:p>
          <a:p>
            <a:pPr marL="985837" lvl="1" indent="-457200" defTabSz="685800"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An iteration (addition)</a:t>
            </a:r>
            <a:endParaRPr sz="2100" dirty="0"/>
          </a:p>
        </p:txBody>
      </p:sp>
      <p:sp>
        <p:nvSpPr>
          <p:cNvPr id="181" name="Rectangle 1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Enter the For-Loop</a:t>
            </a:r>
          </a:p>
        </p:txBody>
      </p:sp>
      <p:pic>
        <p:nvPicPr>
          <p:cNvPr id="18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4" y="3810000"/>
            <a:ext cx="8800736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070" y="1069697"/>
            <a:ext cx="8785860" cy="413254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Rectangle 8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Enter the For-Loop</a:t>
            </a:r>
          </a:p>
        </p:txBody>
      </p:sp>
      <p:sp>
        <p:nvSpPr>
          <p:cNvPr id="186" name="Title 1"/>
          <p:cNvSpPr txBox="1"/>
          <p:nvPr/>
        </p:nvSpPr>
        <p:spPr>
          <a:xfrm>
            <a:off x="304800" y="47244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 defTabSz="685800">
              <a:defRPr sz="24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Iterator.      Condition.     Increment.</a:t>
            </a:r>
          </a:p>
        </p:txBody>
      </p:sp>
      <p:sp>
        <p:nvSpPr>
          <p:cNvPr id="187" name="Straight Arrow Connector 11"/>
          <p:cNvSpPr/>
          <p:nvPr/>
        </p:nvSpPr>
        <p:spPr>
          <a:xfrm flipH="1" flipV="1">
            <a:off x="1828800" y="2590799"/>
            <a:ext cx="609602" cy="2698947"/>
          </a:xfrm>
          <a:prstGeom prst="line">
            <a:avLst/>
          </a:prstGeom>
          <a:ln w="698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8" name="Straight Arrow Connector 12"/>
          <p:cNvSpPr/>
          <p:nvPr/>
        </p:nvSpPr>
        <p:spPr>
          <a:xfrm flipH="1" flipV="1">
            <a:off x="3124199" y="2666999"/>
            <a:ext cx="1285637" cy="2622747"/>
          </a:xfrm>
          <a:prstGeom prst="line">
            <a:avLst/>
          </a:prstGeom>
          <a:ln w="698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9" name="Straight Arrow Connector 13"/>
          <p:cNvSpPr/>
          <p:nvPr/>
        </p:nvSpPr>
        <p:spPr>
          <a:xfrm flipH="1" flipV="1">
            <a:off x="6019800" y="2666999"/>
            <a:ext cx="457762" cy="2622747"/>
          </a:xfrm>
          <a:prstGeom prst="line">
            <a:avLst/>
          </a:prstGeom>
          <a:ln w="698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070" y="1069697"/>
            <a:ext cx="8785860" cy="413254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Rectangle 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Enter the For-Loop</a:t>
            </a:r>
          </a:p>
        </p:txBody>
      </p:sp>
      <p:sp>
        <p:nvSpPr>
          <p:cNvPr id="193" name="Title 1"/>
          <p:cNvSpPr txBox="1"/>
          <p:nvPr/>
        </p:nvSpPr>
        <p:spPr>
          <a:xfrm>
            <a:off x="304800" y="48768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2400" b="1" i="1">
                <a:latin typeface="Arial"/>
                <a:ea typeface="Arial"/>
                <a:cs typeface="Arial"/>
                <a:sym typeface="Arial"/>
              </a:defRPr>
            </a:pPr>
            <a:r>
              <a:t>Code between the { } gets repeated each time the iterator is smaller than the condition. </a:t>
            </a:r>
            <a:r>
              <a:rPr b="0"/>
              <a:t>(i.e. in this case i &lt; 4)</a:t>
            </a:r>
          </a:p>
        </p:txBody>
      </p:sp>
      <p:sp>
        <p:nvSpPr>
          <p:cNvPr id="194" name="Rectangle 5"/>
          <p:cNvSpPr/>
          <p:nvPr/>
        </p:nvSpPr>
        <p:spPr>
          <a:xfrm>
            <a:off x="457200" y="2667000"/>
            <a:ext cx="7086600" cy="304800"/>
          </a:xfrm>
          <a:prstGeom prst="rect">
            <a:avLst/>
          </a:prstGeom>
          <a:ln w="635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Objectives</a:t>
            </a:r>
          </a:p>
        </p:txBody>
      </p:sp>
      <p:sp>
        <p:nvSpPr>
          <p:cNvPr id="51" name="Shape 70"/>
          <p:cNvSpPr txBox="1"/>
          <p:nvPr/>
        </p:nvSpPr>
        <p:spPr>
          <a:xfrm>
            <a:off x="304799" y="761998"/>
            <a:ext cx="8740776" cy="3706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r>
              <a:t>In today’s class we’ll be covering:</a:t>
            </a:r>
            <a:endParaRPr sz="2400"/>
          </a:p>
          <a:p>
            <a:pPr defTabSz="685800">
              <a:spcBef>
                <a:spcPts val="5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Array Assignments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The Concept of For-Loops</a:t>
            </a:r>
            <a:endParaRPr sz="2400"/>
          </a:p>
          <a:p>
            <a:pPr defTabSz="685800">
              <a:spcBef>
                <a:spcPts val="5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The Art of Pseudo-Coding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Building Rock-Paper Scissors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070" y="1069697"/>
            <a:ext cx="8785860" cy="413254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Rectangle 8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Enter the For-Loop</a:t>
            </a:r>
          </a:p>
        </p:txBody>
      </p:sp>
      <p:sp>
        <p:nvSpPr>
          <p:cNvPr id="198" name="Title 1"/>
          <p:cNvSpPr txBox="1"/>
          <p:nvPr/>
        </p:nvSpPr>
        <p:spPr>
          <a:xfrm>
            <a:off x="304800" y="48768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 defTabSz="685800">
              <a:defRPr sz="24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Running the code “loops” through and prints each element in the array.</a:t>
            </a:r>
          </a:p>
        </p:txBody>
      </p:sp>
      <p:sp>
        <p:nvSpPr>
          <p:cNvPr id="199" name="Rectangle 14"/>
          <p:cNvSpPr/>
          <p:nvPr/>
        </p:nvSpPr>
        <p:spPr>
          <a:xfrm>
            <a:off x="228600" y="3467100"/>
            <a:ext cx="8229600" cy="1638300"/>
          </a:xfrm>
          <a:prstGeom prst="rect">
            <a:avLst/>
          </a:prstGeom>
          <a:ln w="635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4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Run That Loop</a:t>
            </a:r>
          </a:p>
        </p:txBody>
      </p:sp>
      <p:grpSp>
        <p:nvGrpSpPr>
          <p:cNvPr id="211" name="Group 19"/>
          <p:cNvGrpSpPr/>
          <p:nvPr/>
        </p:nvGrpSpPr>
        <p:grpSpPr>
          <a:xfrm>
            <a:off x="1335370" y="4876799"/>
            <a:ext cx="6483627" cy="1505048"/>
            <a:chOff x="0" y="0"/>
            <a:chExt cx="6483625" cy="1505046"/>
          </a:xfrm>
        </p:grpSpPr>
        <p:sp>
          <p:nvSpPr>
            <p:cNvPr id="202" name="Rectangle 6"/>
            <p:cNvSpPr/>
            <p:nvPr/>
          </p:nvSpPr>
          <p:spPr>
            <a:xfrm>
              <a:off x="0" y="0"/>
              <a:ext cx="6483626" cy="1208573"/>
            </a:xfrm>
            <a:prstGeom prst="rect">
              <a:avLst/>
            </a:prstGeom>
            <a:solidFill>
              <a:srgbClr val="262626">
                <a:alpha val="9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3" name="Rectangle 7"/>
            <p:cNvSpPr/>
            <p:nvPr/>
          </p:nvSpPr>
          <p:spPr>
            <a:xfrm>
              <a:off x="194485" y="145029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4" name="Rectangle 8"/>
            <p:cNvSpPr/>
            <p:nvPr/>
          </p:nvSpPr>
          <p:spPr>
            <a:xfrm>
              <a:off x="1764128" y="145028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Rectangle 9"/>
            <p:cNvSpPr/>
            <p:nvPr/>
          </p:nvSpPr>
          <p:spPr>
            <a:xfrm>
              <a:off x="3353094" y="145028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" name="Rectangle 10"/>
            <p:cNvSpPr/>
            <p:nvPr/>
          </p:nvSpPr>
          <p:spPr>
            <a:xfrm>
              <a:off x="4942061" y="128914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7" name="TextBox 11"/>
            <p:cNvSpPr txBox="1"/>
            <p:nvPr/>
          </p:nvSpPr>
          <p:spPr>
            <a:xfrm>
              <a:off x="514102" y="1216223"/>
              <a:ext cx="73677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0 </a:t>
              </a:r>
            </a:p>
          </p:txBody>
        </p:sp>
        <p:sp>
          <p:nvSpPr>
            <p:cNvPr id="208" name="TextBox 12"/>
            <p:cNvSpPr txBox="1"/>
            <p:nvPr/>
          </p:nvSpPr>
          <p:spPr>
            <a:xfrm>
              <a:off x="2083744" y="1216223"/>
              <a:ext cx="68737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1</a:t>
              </a:r>
            </a:p>
          </p:txBody>
        </p:sp>
        <p:sp>
          <p:nvSpPr>
            <p:cNvPr id="209" name="TextBox 13"/>
            <p:cNvSpPr txBox="1"/>
            <p:nvPr/>
          </p:nvSpPr>
          <p:spPr>
            <a:xfrm>
              <a:off x="3604604" y="1216223"/>
              <a:ext cx="68737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2</a:t>
              </a:r>
            </a:p>
          </p:txBody>
        </p:sp>
        <p:sp>
          <p:nvSpPr>
            <p:cNvPr id="210" name="TextBox 14"/>
            <p:cNvSpPr txBox="1"/>
            <p:nvPr/>
          </p:nvSpPr>
          <p:spPr>
            <a:xfrm>
              <a:off x="5286069" y="1216223"/>
              <a:ext cx="687373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3</a:t>
              </a:r>
            </a:p>
          </p:txBody>
        </p:sp>
      </p:grpSp>
      <p:sp>
        <p:nvSpPr>
          <p:cNvPr id="212" name="TextBox 20"/>
          <p:cNvSpPr txBox="1"/>
          <p:nvPr/>
        </p:nvSpPr>
        <p:spPr>
          <a:xfrm>
            <a:off x="1791266" y="5331023"/>
            <a:ext cx="68702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Carrots</a:t>
            </a:r>
          </a:p>
        </p:txBody>
      </p:sp>
      <p:sp>
        <p:nvSpPr>
          <p:cNvPr id="213" name="TextBox 21"/>
          <p:cNvSpPr txBox="1"/>
          <p:nvPr/>
        </p:nvSpPr>
        <p:spPr>
          <a:xfrm>
            <a:off x="3520459" y="5329297"/>
            <a:ext cx="5094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Peas</a:t>
            </a:r>
          </a:p>
        </p:txBody>
      </p:sp>
      <p:sp>
        <p:nvSpPr>
          <p:cNvPr id="214" name="TextBox 22"/>
          <p:cNvSpPr txBox="1"/>
          <p:nvPr/>
        </p:nvSpPr>
        <p:spPr>
          <a:xfrm>
            <a:off x="5019835" y="5329297"/>
            <a:ext cx="68737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Lettuce</a:t>
            </a:r>
          </a:p>
        </p:txBody>
      </p:sp>
      <p:sp>
        <p:nvSpPr>
          <p:cNvPr id="215" name="TextBox 23"/>
          <p:cNvSpPr txBox="1"/>
          <p:nvPr/>
        </p:nvSpPr>
        <p:spPr>
          <a:xfrm>
            <a:off x="6552248" y="5329297"/>
            <a:ext cx="87498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Tomatoes</a:t>
            </a:r>
          </a:p>
        </p:txBody>
      </p:sp>
      <p:sp>
        <p:nvSpPr>
          <p:cNvPr id="216" name="Title 1"/>
          <p:cNvSpPr txBox="1"/>
          <p:nvPr/>
        </p:nvSpPr>
        <p:spPr>
          <a:xfrm>
            <a:off x="304800" y="3345429"/>
            <a:ext cx="6477000" cy="524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defTabSz="685800">
              <a:defRPr sz="24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When i = 0 … console.log(“I love Carrots”)</a:t>
            </a:r>
          </a:p>
        </p:txBody>
      </p:sp>
      <p:sp>
        <p:nvSpPr>
          <p:cNvPr id="217" name="Down Arrow 1"/>
          <p:cNvSpPr/>
          <p:nvPr/>
        </p:nvSpPr>
        <p:spPr>
          <a:xfrm>
            <a:off x="1849471" y="4114800"/>
            <a:ext cx="713161" cy="660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4" y="914400"/>
            <a:ext cx="8800736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4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Run That Loop</a:t>
            </a:r>
          </a:p>
        </p:txBody>
      </p:sp>
      <p:grpSp>
        <p:nvGrpSpPr>
          <p:cNvPr id="230" name="Group 19"/>
          <p:cNvGrpSpPr/>
          <p:nvPr/>
        </p:nvGrpSpPr>
        <p:grpSpPr>
          <a:xfrm>
            <a:off x="1335370" y="4876799"/>
            <a:ext cx="6483627" cy="1505048"/>
            <a:chOff x="0" y="0"/>
            <a:chExt cx="6483625" cy="1505046"/>
          </a:xfrm>
        </p:grpSpPr>
        <p:sp>
          <p:nvSpPr>
            <p:cNvPr id="221" name="Rectangle 6"/>
            <p:cNvSpPr/>
            <p:nvPr/>
          </p:nvSpPr>
          <p:spPr>
            <a:xfrm>
              <a:off x="0" y="0"/>
              <a:ext cx="6483626" cy="1208573"/>
            </a:xfrm>
            <a:prstGeom prst="rect">
              <a:avLst/>
            </a:prstGeom>
            <a:solidFill>
              <a:srgbClr val="262626">
                <a:alpha val="9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2" name="Rectangle 7"/>
            <p:cNvSpPr/>
            <p:nvPr/>
          </p:nvSpPr>
          <p:spPr>
            <a:xfrm>
              <a:off x="194485" y="145029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3" name="Rectangle 8"/>
            <p:cNvSpPr/>
            <p:nvPr/>
          </p:nvSpPr>
          <p:spPr>
            <a:xfrm>
              <a:off x="1764128" y="145028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4" name="Rectangle 9"/>
            <p:cNvSpPr/>
            <p:nvPr/>
          </p:nvSpPr>
          <p:spPr>
            <a:xfrm>
              <a:off x="3353094" y="145028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5" name="Rectangle 10"/>
            <p:cNvSpPr/>
            <p:nvPr/>
          </p:nvSpPr>
          <p:spPr>
            <a:xfrm>
              <a:off x="4942061" y="128914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6" name="TextBox 11"/>
            <p:cNvSpPr txBox="1"/>
            <p:nvPr/>
          </p:nvSpPr>
          <p:spPr>
            <a:xfrm>
              <a:off x="514102" y="1216223"/>
              <a:ext cx="73677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0 </a:t>
              </a:r>
            </a:p>
          </p:txBody>
        </p:sp>
        <p:sp>
          <p:nvSpPr>
            <p:cNvPr id="227" name="TextBox 12"/>
            <p:cNvSpPr txBox="1"/>
            <p:nvPr/>
          </p:nvSpPr>
          <p:spPr>
            <a:xfrm>
              <a:off x="2083744" y="1216223"/>
              <a:ext cx="68737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1</a:t>
              </a:r>
            </a:p>
          </p:txBody>
        </p:sp>
        <p:sp>
          <p:nvSpPr>
            <p:cNvPr id="228" name="TextBox 13"/>
            <p:cNvSpPr txBox="1"/>
            <p:nvPr/>
          </p:nvSpPr>
          <p:spPr>
            <a:xfrm>
              <a:off x="3604604" y="1216223"/>
              <a:ext cx="68737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2</a:t>
              </a:r>
            </a:p>
          </p:txBody>
        </p:sp>
        <p:sp>
          <p:nvSpPr>
            <p:cNvPr id="229" name="TextBox 14"/>
            <p:cNvSpPr txBox="1"/>
            <p:nvPr/>
          </p:nvSpPr>
          <p:spPr>
            <a:xfrm>
              <a:off x="5286069" y="1216223"/>
              <a:ext cx="687373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3</a:t>
              </a:r>
            </a:p>
          </p:txBody>
        </p:sp>
      </p:grpSp>
      <p:sp>
        <p:nvSpPr>
          <p:cNvPr id="231" name="TextBox 20"/>
          <p:cNvSpPr txBox="1"/>
          <p:nvPr/>
        </p:nvSpPr>
        <p:spPr>
          <a:xfrm>
            <a:off x="1791266" y="5331023"/>
            <a:ext cx="68702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Carrots</a:t>
            </a:r>
          </a:p>
        </p:txBody>
      </p:sp>
      <p:sp>
        <p:nvSpPr>
          <p:cNvPr id="232" name="TextBox 21"/>
          <p:cNvSpPr txBox="1"/>
          <p:nvPr/>
        </p:nvSpPr>
        <p:spPr>
          <a:xfrm>
            <a:off x="3520459" y="5329297"/>
            <a:ext cx="5094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Peas</a:t>
            </a:r>
          </a:p>
        </p:txBody>
      </p:sp>
      <p:sp>
        <p:nvSpPr>
          <p:cNvPr id="233" name="TextBox 22"/>
          <p:cNvSpPr txBox="1"/>
          <p:nvPr/>
        </p:nvSpPr>
        <p:spPr>
          <a:xfrm>
            <a:off x="5019835" y="5329297"/>
            <a:ext cx="68737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Lettuce</a:t>
            </a:r>
          </a:p>
        </p:txBody>
      </p:sp>
      <p:sp>
        <p:nvSpPr>
          <p:cNvPr id="234" name="TextBox 23"/>
          <p:cNvSpPr txBox="1"/>
          <p:nvPr/>
        </p:nvSpPr>
        <p:spPr>
          <a:xfrm>
            <a:off x="6552248" y="5329297"/>
            <a:ext cx="87498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Tomatoes</a:t>
            </a:r>
          </a:p>
        </p:txBody>
      </p:sp>
      <p:sp>
        <p:nvSpPr>
          <p:cNvPr id="235" name="Title 1"/>
          <p:cNvSpPr txBox="1"/>
          <p:nvPr/>
        </p:nvSpPr>
        <p:spPr>
          <a:xfrm>
            <a:off x="304800" y="3345429"/>
            <a:ext cx="6477000" cy="524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defTabSz="685800">
              <a:defRPr sz="24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When i = 1 … console.log(“I love Peas”)</a:t>
            </a:r>
          </a:p>
        </p:txBody>
      </p:sp>
      <p:sp>
        <p:nvSpPr>
          <p:cNvPr id="236" name="Down Arrow 1"/>
          <p:cNvSpPr/>
          <p:nvPr/>
        </p:nvSpPr>
        <p:spPr>
          <a:xfrm>
            <a:off x="3460594" y="4114800"/>
            <a:ext cx="713160" cy="660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4" y="914400"/>
            <a:ext cx="8800736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4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Run That Loop</a:t>
            </a:r>
          </a:p>
        </p:txBody>
      </p:sp>
      <p:grpSp>
        <p:nvGrpSpPr>
          <p:cNvPr id="249" name="Group 19"/>
          <p:cNvGrpSpPr/>
          <p:nvPr/>
        </p:nvGrpSpPr>
        <p:grpSpPr>
          <a:xfrm>
            <a:off x="1335370" y="4876799"/>
            <a:ext cx="6483627" cy="1505048"/>
            <a:chOff x="0" y="0"/>
            <a:chExt cx="6483625" cy="1505046"/>
          </a:xfrm>
        </p:grpSpPr>
        <p:sp>
          <p:nvSpPr>
            <p:cNvPr id="240" name="Rectangle 6"/>
            <p:cNvSpPr/>
            <p:nvPr/>
          </p:nvSpPr>
          <p:spPr>
            <a:xfrm>
              <a:off x="0" y="0"/>
              <a:ext cx="6483626" cy="1208573"/>
            </a:xfrm>
            <a:prstGeom prst="rect">
              <a:avLst/>
            </a:prstGeom>
            <a:solidFill>
              <a:srgbClr val="262626">
                <a:alpha val="9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1" name="Rectangle 7"/>
            <p:cNvSpPr/>
            <p:nvPr/>
          </p:nvSpPr>
          <p:spPr>
            <a:xfrm>
              <a:off x="194485" y="145029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2" name="Rectangle 8"/>
            <p:cNvSpPr/>
            <p:nvPr/>
          </p:nvSpPr>
          <p:spPr>
            <a:xfrm>
              <a:off x="1764128" y="145028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3" name="Rectangle 9"/>
            <p:cNvSpPr/>
            <p:nvPr/>
          </p:nvSpPr>
          <p:spPr>
            <a:xfrm>
              <a:off x="3353094" y="145028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4" name="Rectangle 10"/>
            <p:cNvSpPr/>
            <p:nvPr/>
          </p:nvSpPr>
          <p:spPr>
            <a:xfrm>
              <a:off x="4942061" y="128914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5" name="TextBox 11"/>
            <p:cNvSpPr txBox="1"/>
            <p:nvPr/>
          </p:nvSpPr>
          <p:spPr>
            <a:xfrm>
              <a:off x="514102" y="1216223"/>
              <a:ext cx="73677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0 </a:t>
              </a:r>
            </a:p>
          </p:txBody>
        </p:sp>
        <p:sp>
          <p:nvSpPr>
            <p:cNvPr id="246" name="TextBox 12"/>
            <p:cNvSpPr txBox="1"/>
            <p:nvPr/>
          </p:nvSpPr>
          <p:spPr>
            <a:xfrm>
              <a:off x="2083744" y="1216223"/>
              <a:ext cx="68737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1</a:t>
              </a:r>
            </a:p>
          </p:txBody>
        </p:sp>
        <p:sp>
          <p:nvSpPr>
            <p:cNvPr id="247" name="TextBox 13"/>
            <p:cNvSpPr txBox="1"/>
            <p:nvPr/>
          </p:nvSpPr>
          <p:spPr>
            <a:xfrm>
              <a:off x="3604604" y="1216223"/>
              <a:ext cx="68737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2</a:t>
              </a:r>
            </a:p>
          </p:txBody>
        </p:sp>
        <p:sp>
          <p:nvSpPr>
            <p:cNvPr id="248" name="TextBox 14"/>
            <p:cNvSpPr txBox="1"/>
            <p:nvPr/>
          </p:nvSpPr>
          <p:spPr>
            <a:xfrm>
              <a:off x="5286069" y="1216223"/>
              <a:ext cx="687373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3</a:t>
              </a:r>
            </a:p>
          </p:txBody>
        </p:sp>
      </p:grpSp>
      <p:sp>
        <p:nvSpPr>
          <p:cNvPr id="250" name="TextBox 20"/>
          <p:cNvSpPr txBox="1"/>
          <p:nvPr/>
        </p:nvSpPr>
        <p:spPr>
          <a:xfrm>
            <a:off x="1791266" y="5331023"/>
            <a:ext cx="68702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Carrots</a:t>
            </a:r>
          </a:p>
        </p:txBody>
      </p:sp>
      <p:sp>
        <p:nvSpPr>
          <p:cNvPr id="251" name="TextBox 21"/>
          <p:cNvSpPr txBox="1"/>
          <p:nvPr/>
        </p:nvSpPr>
        <p:spPr>
          <a:xfrm>
            <a:off x="3520459" y="5329297"/>
            <a:ext cx="5094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Peas</a:t>
            </a:r>
          </a:p>
        </p:txBody>
      </p:sp>
      <p:sp>
        <p:nvSpPr>
          <p:cNvPr id="252" name="TextBox 22"/>
          <p:cNvSpPr txBox="1"/>
          <p:nvPr/>
        </p:nvSpPr>
        <p:spPr>
          <a:xfrm>
            <a:off x="5019835" y="5329297"/>
            <a:ext cx="68737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Lettuce</a:t>
            </a:r>
          </a:p>
        </p:txBody>
      </p:sp>
      <p:sp>
        <p:nvSpPr>
          <p:cNvPr id="253" name="TextBox 23"/>
          <p:cNvSpPr txBox="1"/>
          <p:nvPr/>
        </p:nvSpPr>
        <p:spPr>
          <a:xfrm>
            <a:off x="6552248" y="5329297"/>
            <a:ext cx="87498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Tomatoes</a:t>
            </a:r>
          </a:p>
        </p:txBody>
      </p:sp>
      <p:sp>
        <p:nvSpPr>
          <p:cNvPr id="254" name="Title 1"/>
          <p:cNvSpPr txBox="1"/>
          <p:nvPr/>
        </p:nvSpPr>
        <p:spPr>
          <a:xfrm>
            <a:off x="304800" y="3345429"/>
            <a:ext cx="6477000" cy="524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defTabSz="685800">
              <a:defRPr sz="24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When i = 2 … console.log(“I love Lettuce”)</a:t>
            </a:r>
          </a:p>
        </p:txBody>
      </p:sp>
      <p:sp>
        <p:nvSpPr>
          <p:cNvPr id="255" name="Down Arrow 1"/>
          <p:cNvSpPr/>
          <p:nvPr/>
        </p:nvSpPr>
        <p:spPr>
          <a:xfrm>
            <a:off x="5078040" y="4114800"/>
            <a:ext cx="713160" cy="660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4" y="914400"/>
            <a:ext cx="8800736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4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Run That Loop</a:t>
            </a:r>
          </a:p>
        </p:txBody>
      </p:sp>
      <p:grpSp>
        <p:nvGrpSpPr>
          <p:cNvPr id="268" name="Group 19"/>
          <p:cNvGrpSpPr/>
          <p:nvPr/>
        </p:nvGrpSpPr>
        <p:grpSpPr>
          <a:xfrm>
            <a:off x="1335370" y="4876799"/>
            <a:ext cx="6483627" cy="1505048"/>
            <a:chOff x="0" y="0"/>
            <a:chExt cx="6483625" cy="1505046"/>
          </a:xfrm>
        </p:grpSpPr>
        <p:sp>
          <p:nvSpPr>
            <p:cNvPr id="259" name="Rectangle 6"/>
            <p:cNvSpPr/>
            <p:nvPr/>
          </p:nvSpPr>
          <p:spPr>
            <a:xfrm>
              <a:off x="0" y="0"/>
              <a:ext cx="6483626" cy="1208573"/>
            </a:xfrm>
            <a:prstGeom prst="rect">
              <a:avLst/>
            </a:prstGeom>
            <a:solidFill>
              <a:srgbClr val="262626">
                <a:alpha val="9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0" name="Rectangle 7"/>
            <p:cNvSpPr/>
            <p:nvPr/>
          </p:nvSpPr>
          <p:spPr>
            <a:xfrm>
              <a:off x="194485" y="145029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1" name="Rectangle 8"/>
            <p:cNvSpPr/>
            <p:nvPr/>
          </p:nvSpPr>
          <p:spPr>
            <a:xfrm>
              <a:off x="1764128" y="145028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2" name="Rectangle 9"/>
            <p:cNvSpPr/>
            <p:nvPr/>
          </p:nvSpPr>
          <p:spPr>
            <a:xfrm>
              <a:off x="3353094" y="145028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3" name="Rectangle 10"/>
            <p:cNvSpPr/>
            <p:nvPr/>
          </p:nvSpPr>
          <p:spPr>
            <a:xfrm>
              <a:off x="4942061" y="128914"/>
              <a:ext cx="1404144" cy="962512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4" name="TextBox 11"/>
            <p:cNvSpPr txBox="1"/>
            <p:nvPr/>
          </p:nvSpPr>
          <p:spPr>
            <a:xfrm>
              <a:off x="514102" y="1216223"/>
              <a:ext cx="73677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0 </a:t>
              </a:r>
            </a:p>
          </p:txBody>
        </p:sp>
        <p:sp>
          <p:nvSpPr>
            <p:cNvPr id="265" name="TextBox 12"/>
            <p:cNvSpPr txBox="1"/>
            <p:nvPr/>
          </p:nvSpPr>
          <p:spPr>
            <a:xfrm>
              <a:off x="2083744" y="1216223"/>
              <a:ext cx="68737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1</a:t>
              </a:r>
            </a:p>
          </p:txBody>
        </p:sp>
        <p:sp>
          <p:nvSpPr>
            <p:cNvPr id="266" name="TextBox 13"/>
            <p:cNvSpPr txBox="1"/>
            <p:nvPr/>
          </p:nvSpPr>
          <p:spPr>
            <a:xfrm>
              <a:off x="3604604" y="1216223"/>
              <a:ext cx="68737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2</a:t>
              </a:r>
            </a:p>
          </p:txBody>
        </p:sp>
        <p:sp>
          <p:nvSpPr>
            <p:cNvPr id="267" name="TextBox 14"/>
            <p:cNvSpPr txBox="1"/>
            <p:nvPr/>
          </p:nvSpPr>
          <p:spPr>
            <a:xfrm>
              <a:off x="5286069" y="1216223"/>
              <a:ext cx="687373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 3</a:t>
              </a:r>
            </a:p>
          </p:txBody>
        </p:sp>
      </p:grpSp>
      <p:sp>
        <p:nvSpPr>
          <p:cNvPr id="269" name="TextBox 20"/>
          <p:cNvSpPr txBox="1"/>
          <p:nvPr/>
        </p:nvSpPr>
        <p:spPr>
          <a:xfrm>
            <a:off x="1791266" y="5331023"/>
            <a:ext cx="68702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Carrots</a:t>
            </a:r>
          </a:p>
        </p:txBody>
      </p:sp>
      <p:sp>
        <p:nvSpPr>
          <p:cNvPr id="270" name="TextBox 21"/>
          <p:cNvSpPr txBox="1"/>
          <p:nvPr/>
        </p:nvSpPr>
        <p:spPr>
          <a:xfrm>
            <a:off x="3520459" y="5329297"/>
            <a:ext cx="5094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Peas</a:t>
            </a:r>
          </a:p>
        </p:txBody>
      </p:sp>
      <p:sp>
        <p:nvSpPr>
          <p:cNvPr id="271" name="TextBox 22"/>
          <p:cNvSpPr txBox="1"/>
          <p:nvPr/>
        </p:nvSpPr>
        <p:spPr>
          <a:xfrm>
            <a:off x="5019835" y="5329297"/>
            <a:ext cx="68737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Lettuce</a:t>
            </a:r>
          </a:p>
        </p:txBody>
      </p:sp>
      <p:sp>
        <p:nvSpPr>
          <p:cNvPr id="272" name="TextBox 23"/>
          <p:cNvSpPr txBox="1"/>
          <p:nvPr/>
        </p:nvSpPr>
        <p:spPr>
          <a:xfrm>
            <a:off x="6552248" y="5329297"/>
            <a:ext cx="87498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Tomatoes</a:t>
            </a:r>
          </a:p>
        </p:txBody>
      </p:sp>
      <p:sp>
        <p:nvSpPr>
          <p:cNvPr id="273" name="Title 1"/>
          <p:cNvSpPr txBox="1"/>
          <p:nvPr/>
        </p:nvSpPr>
        <p:spPr>
          <a:xfrm>
            <a:off x="304800" y="3345429"/>
            <a:ext cx="6934200" cy="524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defTabSz="685800">
              <a:defRPr sz="24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When i = 3 … console.log(“I love Tomatoes”)</a:t>
            </a:r>
          </a:p>
        </p:txBody>
      </p:sp>
      <p:sp>
        <p:nvSpPr>
          <p:cNvPr id="274" name="Down Arrow 1"/>
          <p:cNvSpPr/>
          <p:nvPr/>
        </p:nvSpPr>
        <p:spPr>
          <a:xfrm>
            <a:off x="6646839" y="4114800"/>
            <a:ext cx="713160" cy="660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4" y="914400"/>
            <a:ext cx="8800736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8" name="Rectangle 8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279" name="TextBox 9"/>
          <p:cNvSpPr txBox="1"/>
          <p:nvPr/>
        </p:nvSpPr>
        <p:spPr>
          <a:xfrm>
            <a:off x="304800" y="762000"/>
            <a:ext cx="8686800" cy="3993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Code Creation: For-Loop Zoo</a:t>
            </a:r>
          </a:p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Spend a few moments, re-writing the code below using a for-loop.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If you need help, use the code from the previous example as a guide.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Then try to explain to the person next to you how your code works.  </a:t>
            </a:r>
          </a:p>
        </p:txBody>
      </p:sp>
      <p:sp>
        <p:nvSpPr>
          <p:cNvPr id="280" name="TextBox 5"/>
          <p:cNvSpPr txBox="1"/>
          <p:nvPr/>
        </p:nvSpPr>
        <p:spPr>
          <a:xfrm>
            <a:off x="3581400" y="124824"/>
            <a:ext cx="54102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 </a:t>
            </a:r>
            <a:r>
              <a:rPr b="0" dirty="0"/>
              <a:t>18-ZooLoop</a:t>
            </a:r>
          </a:p>
        </p:txBody>
      </p:sp>
      <p:pic>
        <p:nvPicPr>
          <p:cNvPr id="28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0800" y="4267200"/>
            <a:ext cx="6094947" cy="1854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4" name="Rectangle 8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285" name="TextBox 9"/>
          <p:cNvSpPr txBox="1"/>
          <p:nvPr/>
        </p:nvSpPr>
        <p:spPr>
          <a:xfrm>
            <a:off x="304800" y="761999"/>
            <a:ext cx="8686800" cy="4704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Code Creation: Another Loop (Time Permitting)</a:t>
            </a:r>
          </a:p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Starting from scratch, create a for loop that prints the following lines: </a:t>
            </a:r>
            <a:br/>
            <a:br/>
            <a:r>
              <a:t>I am 0</a:t>
            </a:r>
            <a:br/>
            <a:r>
              <a:t>I am 1 </a:t>
            </a:r>
            <a:br/>
            <a:r>
              <a:t>I am 2</a:t>
            </a:r>
            <a:br/>
            <a:r>
              <a:t>I am 3</a:t>
            </a:r>
            <a:br/>
            <a:r>
              <a:t>I am 4</a:t>
            </a:r>
            <a:br/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This time, don’t use an array!</a:t>
            </a:r>
          </a:p>
        </p:txBody>
      </p:sp>
      <p:sp>
        <p:nvSpPr>
          <p:cNvPr id="286" name="TextBox 5"/>
          <p:cNvSpPr txBox="1"/>
          <p:nvPr/>
        </p:nvSpPr>
        <p:spPr>
          <a:xfrm>
            <a:off x="3048000" y="124824"/>
            <a:ext cx="5943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 </a:t>
            </a:r>
            <a:r>
              <a:rPr b="0" dirty="0"/>
              <a:t>19-AnotherLoo</a:t>
            </a:r>
            <a:r>
              <a:rPr lang="en-US" b="0" dirty="0"/>
              <a:t>p</a:t>
            </a:r>
            <a:endParaRPr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9" name="Rectangle 8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290" name="TextBox 9"/>
          <p:cNvSpPr txBox="1"/>
          <p:nvPr/>
        </p:nvSpPr>
        <p:spPr>
          <a:xfrm>
            <a:off x="304800" y="761999"/>
            <a:ext cx="8686800" cy="4704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Code Creation: Hard Loop (Time Permitting)</a:t>
            </a:r>
          </a:p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Starting from scratch, write code that loops through the following array: 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And console.logs the name of each animal on the farm.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Then using the .charAt() method (research it) check if the first letter in the animal’s name begins with a “c” or “o”. If it does, create an alert saying: “Starts with c or an o!”</a:t>
            </a:r>
          </a:p>
        </p:txBody>
      </p:sp>
      <p:sp>
        <p:nvSpPr>
          <p:cNvPr id="291" name="TextBox 5"/>
          <p:cNvSpPr txBox="1"/>
          <p:nvPr/>
        </p:nvSpPr>
        <p:spPr>
          <a:xfrm>
            <a:off x="3048000" y="124824"/>
            <a:ext cx="5943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/>
              <a:t>: </a:t>
            </a:r>
            <a:r>
              <a:rPr b="0"/>
              <a:t>20-HardLoo</a:t>
            </a:r>
            <a:endParaRPr b="0" dirty="0"/>
          </a:p>
        </p:txBody>
      </p:sp>
      <p:pic>
        <p:nvPicPr>
          <p:cNvPr id="29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203" y="2688893"/>
            <a:ext cx="8197851" cy="804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Rock Paper Scissors</a:t>
            </a:r>
          </a:p>
        </p:txBody>
      </p:sp>
      <p:sp>
        <p:nvSpPr>
          <p:cNvPr id="298" name="Title 1"/>
          <p:cNvSpPr txBox="1"/>
          <p:nvPr/>
        </p:nvSpPr>
        <p:spPr>
          <a:xfrm>
            <a:off x="390606" y="378730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defTabSz="685800">
              <a:defRPr sz="24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Rest of Class!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01" name="Title 1"/>
          <p:cNvSpPr txBox="1"/>
          <p:nvPr/>
        </p:nvSpPr>
        <p:spPr>
          <a:xfrm>
            <a:off x="304799" y="1219199"/>
            <a:ext cx="8534400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Play Rock Paper Scissors with the Person Next to You!</a:t>
            </a:r>
            <a:br>
              <a:rPr dirty="0"/>
            </a:br>
            <a:br>
              <a:rPr dirty="0"/>
            </a:br>
            <a:r>
              <a:rPr sz="2400" b="0" dirty="0"/>
              <a:t>Play 5 Rounds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Basics Recap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 7"/>
          <p:cNvSpPr/>
          <p:nvPr/>
        </p:nvSpPr>
        <p:spPr>
          <a:xfrm>
            <a:off x="-11742" y="609600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5" name="Rectangle 8"/>
          <p:cNvSpPr txBox="1"/>
          <p:nvPr/>
        </p:nvSpPr>
        <p:spPr>
          <a:xfrm>
            <a:off x="304800" y="98052"/>
            <a:ext cx="525780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&gt; YOUR TURN!!</a:t>
            </a:r>
            <a:r>
              <a:rPr lang="en-US" dirty="0"/>
              <a:t>!</a:t>
            </a:r>
            <a:endParaRPr dirty="0"/>
          </a:p>
        </p:txBody>
      </p:sp>
      <p:sp>
        <p:nvSpPr>
          <p:cNvPr id="306" name="TextBox 9"/>
          <p:cNvSpPr txBox="1"/>
          <p:nvPr/>
        </p:nvSpPr>
        <p:spPr>
          <a:xfrm>
            <a:off x="304800" y="762000"/>
            <a:ext cx="8686800" cy="4348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Code Creation: Pseudocode</a:t>
            </a:r>
          </a:p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With a partner, spend a few moments outlining all the steps and conditions that go into a single game of rock paper scissors. 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Try to break it down into steps that you could “code out”.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Think of basic elements like loops, if-then statements, arrays, alerts, etc.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Be prepared to share your outlined approach.</a:t>
            </a:r>
          </a:p>
        </p:txBody>
      </p:sp>
      <p:sp>
        <p:nvSpPr>
          <p:cNvPr id="307" name="TextBox 5"/>
          <p:cNvSpPr txBox="1"/>
          <p:nvPr/>
        </p:nvSpPr>
        <p:spPr>
          <a:xfrm>
            <a:off x="3200400" y="124824"/>
            <a:ext cx="57912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</a:t>
            </a:r>
            <a:r>
              <a:rPr b="0" dirty="0"/>
              <a:t> 22-PseudoCod</a:t>
            </a:r>
            <a:r>
              <a:rPr lang="en-US" b="0" dirty="0"/>
              <a:t>e</a:t>
            </a:r>
            <a:endParaRPr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Hackerperson</a:t>
            </a:r>
            <a:endParaRPr dirty="0"/>
          </a:p>
        </p:txBody>
      </p:sp>
      <p:sp>
        <p:nvSpPr>
          <p:cNvPr id="310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i="0" dirty="0"/>
              <a:t>You just </a:t>
            </a:r>
            <a:r>
              <a:rPr i="0" dirty="0" err="1"/>
              <a:t>pseudocoded</a:t>
            </a:r>
            <a:r>
              <a:rPr i="0" dirty="0"/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Hackerperson</a:t>
            </a:r>
            <a:endParaRPr dirty="0"/>
          </a:p>
        </p:txBody>
      </p:sp>
      <p:sp>
        <p:nvSpPr>
          <p:cNvPr id="313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Now… for the rest of the class YOU will be </a:t>
            </a:r>
            <a:r>
              <a:rPr lang="en-US" dirty="0"/>
              <a:t>turning your pseudocode into real code.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Hackerperson</a:t>
            </a:r>
            <a:endParaRPr dirty="0"/>
          </a:p>
        </p:txBody>
      </p:sp>
      <p:sp>
        <p:nvSpPr>
          <p:cNvPr id="316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Don’t worry. We’ll be here to help you along the way.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2" name="Rectangle 8"/>
          <p:cNvSpPr txBox="1"/>
          <p:nvPr/>
        </p:nvSpPr>
        <p:spPr>
          <a:xfrm>
            <a:off x="304800" y="98052"/>
            <a:ext cx="525780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&gt; YOUR TURN!!</a:t>
            </a:r>
            <a:r>
              <a:rPr lang="en-US" dirty="0"/>
              <a:t>!!</a:t>
            </a:r>
            <a:endParaRPr dirty="0"/>
          </a:p>
        </p:txBody>
      </p:sp>
      <p:sp>
        <p:nvSpPr>
          <p:cNvPr id="323" name="TextBox 9"/>
          <p:cNvSpPr txBox="1"/>
          <p:nvPr/>
        </p:nvSpPr>
        <p:spPr>
          <a:xfrm>
            <a:off x="304800" y="689615"/>
            <a:ext cx="8686800" cy="5355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Code Creation: Coding out RPS</a:t>
            </a: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457200" indent="-4572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</a:t>
            </a:r>
            <a:r>
              <a:rPr lang="en-US" dirty="0"/>
              <a:t>your table teams</a:t>
            </a:r>
            <a:r>
              <a:rPr dirty="0"/>
              <a:t>, begin the process of coding out the Rock-Paper-Scissors Game. </a:t>
            </a:r>
          </a:p>
          <a:p>
            <a:pPr marL="457200" indent="-4572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457200" indent="-4572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Do as much as you can on your own, but don't be afraid to ask for help if you feel your team is struggling.</a:t>
            </a:r>
          </a:p>
          <a:p>
            <a:pPr marL="457200" indent="-4572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457200" indent="-4572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Note:</a:t>
            </a:r>
            <a:r>
              <a:rPr b="0" dirty="0"/>
              <a:t> Don’t use “</a:t>
            </a:r>
            <a:r>
              <a:rPr b="0" dirty="0" err="1"/>
              <a:t>document.write</a:t>
            </a:r>
            <a:r>
              <a:rPr b="0" dirty="0"/>
              <a:t>” as it will delete the contents of your page including your </a:t>
            </a:r>
            <a:r>
              <a:rPr b="0" dirty="0" err="1"/>
              <a:t>Javascript</a:t>
            </a:r>
            <a:r>
              <a:rPr b="0" dirty="0"/>
              <a:t>. Use “</a:t>
            </a:r>
            <a:r>
              <a:rPr b="0" dirty="0" err="1"/>
              <a:t>document.querySelector</a:t>
            </a:r>
            <a:r>
              <a:rPr b="0" dirty="0"/>
              <a:t>” or “</a:t>
            </a:r>
            <a:r>
              <a:rPr b="0" dirty="0" err="1"/>
              <a:t>document.getElementById</a:t>
            </a:r>
            <a:r>
              <a:rPr b="0" dirty="0"/>
              <a:t>”, alongside either “</a:t>
            </a:r>
            <a:r>
              <a:rPr b="0" dirty="0" err="1"/>
              <a:t>innerHTML</a:t>
            </a:r>
            <a:r>
              <a:rPr b="0" dirty="0"/>
              <a:t>” or “</a:t>
            </a:r>
            <a:r>
              <a:rPr b="0" dirty="0" err="1"/>
              <a:t>textcontent</a:t>
            </a:r>
            <a:r>
              <a:rPr b="0" dirty="0"/>
              <a:t>”, to write to the DOM.</a:t>
            </a:r>
          </a:p>
          <a:p>
            <a:pPr marL="457200" indent="-4572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457200" indent="-4572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b="0" dirty="0"/>
              <a:t>We know this will be very challenging. </a:t>
            </a:r>
            <a:br>
              <a:rPr lang="en-US" b="0" dirty="0"/>
            </a:br>
            <a:endParaRPr lang="en-US" b="0" dirty="0"/>
          </a:p>
          <a:p>
            <a:pPr marL="457200" indent="-4572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b="0" dirty="0"/>
              <a:t>You haven’t been given </a:t>
            </a:r>
            <a:r>
              <a:rPr b="0" dirty="0"/>
              <a:t>EVERYTHING you need yet. </a:t>
            </a:r>
            <a:br>
              <a:rPr lang="en-US" b="0" dirty="0"/>
            </a:br>
            <a:endParaRPr lang="en-US" b="0" dirty="0"/>
          </a:p>
          <a:p>
            <a:pPr marL="457200" indent="-4572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b="0" dirty="0"/>
              <a:t>Accepting the confusion is a HUGE first step in becoming a coder.</a:t>
            </a:r>
          </a:p>
          <a:p>
            <a:pPr>
              <a:buSzPct val="100000"/>
              <a:defRPr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</p:txBody>
      </p:sp>
      <p:sp>
        <p:nvSpPr>
          <p:cNvPr id="324" name="TextBox 5"/>
          <p:cNvSpPr txBox="1"/>
          <p:nvPr/>
        </p:nvSpPr>
        <p:spPr>
          <a:xfrm>
            <a:off x="2667000" y="124824"/>
            <a:ext cx="6324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 </a:t>
            </a:r>
            <a:r>
              <a:rPr b="0" dirty="0"/>
              <a:t>23-RPS-Code</a:t>
            </a:r>
            <a:r>
              <a:rPr lang="en-US" b="0" dirty="0"/>
              <a:t>d</a:t>
            </a:r>
            <a:endParaRPr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Recap Activity</a:t>
            </a:r>
          </a:p>
        </p:txBody>
      </p:sp>
      <p:sp>
        <p:nvSpPr>
          <p:cNvPr id="327" name="Title 1"/>
          <p:cNvSpPr txBox="1"/>
          <p:nvPr/>
        </p:nvSpPr>
        <p:spPr>
          <a:xfrm>
            <a:off x="390606" y="378730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defTabSz="685800">
              <a:defRPr sz="24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Time Permitting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Deep Philosophy</a:t>
            </a:r>
          </a:p>
        </p:txBody>
      </p:sp>
      <p:sp>
        <p:nvSpPr>
          <p:cNvPr id="56" name="Title 1"/>
          <p:cNvSpPr txBox="1"/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lnSpc>
                <a:spcPct val="90000"/>
              </a:lnSpc>
              <a:defRPr sz="5500" b="1" i="1">
                <a:latin typeface="Arial"/>
                <a:ea typeface="Arial"/>
                <a:cs typeface="Arial"/>
                <a:sym typeface="Arial"/>
              </a:defRPr>
            </a:pPr>
            <a:r>
              <a:t>What is JavaScript?</a:t>
            </a:r>
            <a:endParaRPr sz="30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lnSpc>
                <a:spcPct val="90000"/>
              </a:lnSpc>
              <a:defRPr sz="4300" i="1">
                <a:latin typeface="Arial"/>
                <a:ea typeface="Arial"/>
                <a:cs typeface="Arial"/>
                <a:sym typeface="Arial"/>
              </a:defRPr>
            </a:pPr>
            <a:r>
              <a:t>(And what is it used for?)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JavaScript Definitions</a:t>
            </a:r>
          </a:p>
        </p:txBody>
      </p:sp>
      <p:sp>
        <p:nvSpPr>
          <p:cNvPr id="59" name="Content Placeholder 2"/>
          <p:cNvSpPr txBox="1"/>
          <p:nvPr/>
        </p:nvSpPr>
        <p:spPr>
          <a:xfrm>
            <a:off x="331585" y="838200"/>
            <a:ext cx="8736216" cy="29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JavaScript</a:t>
            </a:r>
            <a:r>
              <a:rPr b="0"/>
              <a:t> is the third of the three fundamental programming languages of the modern web (along with HTML, CSS)</a:t>
            </a:r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JavaScript allows developers to create </a:t>
            </a:r>
            <a:r>
              <a:rPr b="1"/>
              <a:t>dynamic </a:t>
            </a:r>
            <a:r>
              <a:t>web applications capable of taking in user inputs, changing what’s displayed to users, animating elements, and much more.</a:t>
            </a:r>
          </a:p>
        </p:txBody>
      </p:sp>
      <p:pic>
        <p:nvPicPr>
          <p:cNvPr id="6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0" y="3800671"/>
            <a:ext cx="2098675" cy="2098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63" name="Title 1"/>
          <p:cNvSpPr txBox="1"/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lnSpc>
                <a:spcPct val="90000"/>
              </a:lnSpc>
              <a:defRPr sz="5500" b="1" i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What is a Variable?</a:t>
            </a:r>
            <a:endParaRPr sz="3000" dirty="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lnSpc>
                <a:spcPct val="90000"/>
              </a:lnSpc>
              <a:defRPr sz="4300" i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(And how do we declare one?)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Basic Variables</a:t>
            </a:r>
          </a:p>
        </p:txBody>
      </p:sp>
      <p:sp>
        <p:nvSpPr>
          <p:cNvPr id="66" name="Content Placeholder 2"/>
          <p:cNvSpPr txBox="1"/>
          <p:nvPr/>
        </p:nvSpPr>
        <p:spPr>
          <a:xfrm>
            <a:off x="451328" y="1066800"/>
            <a:ext cx="8583816" cy="18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Variables are the </a:t>
            </a:r>
            <a:r>
              <a:rPr u="sng"/>
              <a:t>nouns</a:t>
            </a:r>
            <a:r>
              <a:t> of programming.</a:t>
            </a:r>
            <a:endParaRPr u="sng"/>
          </a:p>
          <a:p>
            <a:pPr marL="685800" indent="-457200" defTabSz="685800">
              <a:buSzPct val="100000"/>
              <a:buFont typeface="Arial"/>
              <a:buChar char="•"/>
              <a:defRPr sz="2400" u="sng">
                <a:latin typeface="Arial"/>
                <a:ea typeface="Arial"/>
                <a:cs typeface="Arial"/>
                <a:sym typeface="Arial"/>
              </a:defRPr>
            </a:pPr>
            <a:endParaRPr u="sng"/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They are “things” (Numbers, Strings, Booleans, etc.)</a:t>
            </a:r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685800" indent="-457200" defTabSz="6858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They are composed of </a:t>
            </a:r>
            <a:r>
              <a:rPr u="sng"/>
              <a:t>variable names</a:t>
            </a:r>
            <a:r>
              <a:t> and </a:t>
            </a:r>
            <a:r>
              <a:rPr u="sng"/>
              <a:t>values</a:t>
            </a:r>
          </a:p>
        </p:txBody>
      </p:sp>
      <p:pic>
        <p:nvPicPr>
          <p:cNvPr id="6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586" y="3505201"/>
            <a:ext cx="7861301" cy="2216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Please… Don’t Pick Me.</a:t>
            </a:r>
          </a:p>
        </p:txBody>
      </p:sp>
      <p:sp>
        <p:nvSpPr>
          <p:cNvPr id="70" name="Title 1"/>
          <p:cNvSpPr txBox="1"/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lnSpc>
                <a:spcPct val="80000"/>
              </a:lnSpc>
              <a:defRPr sz="4200" b="1" i="1">
                <a:latin typeface="Arial"/>
                <a:ea typeface="Arial"/>
                <a:cs typeface="Arial"/>
                <a:sym typeface="Arial"/>
              </a:defRPr>
            </a:pPr>
            <a:r>
              <a:t>What is meant by console.log?</a:t>
            </a:r>
            <a:endParaRPr sz="2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lnSpc>
                <a:spcPct val="80000"/>
              </a:lnSpc>
              <a:defRPr sz="2300" i="1">
                <a:latin typeface="Arial"/>
                <a:ea typeface="Arial"/>
                <a:cs typeface="Arial"/>
                <a:sym typeface="Arial"/>
              </a:defRPr>
            </a:pPr>
            <a:r>
              <a:t>(And how does it differ from an alert, prompt, or confirm?)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Unbranded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Unbrande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nbranded">
  <a:themeElements>
    <a:clrScheme name="Unbrand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Unbrande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1361</Words>
  <Application>Microsoft Office PowerPoint</Application>
  <PresentationFormat>On-screen Show (4:3)</PresentationFormat>
  <Paragraphs>247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Unbranded</vt:lpstr>
      <vt:lpstr>Jumping for JS</vt:lpstr>
      <vt:lpstr>Today’s Class</vt:lpstr>
      <vt:lpstr>Objectives</vt:lpstr>
      <vt:lpstr>Basics Recap</vt:lpstr>
      <vt:lpstr>Deep Philosophy</vt:lpstr>
      <vt:lpstr>JavaScript Definitions</vt:lpstr>
      <vt:lpstr>PowerPoint Presentation</vt:lpstr>
      <vt:lpstr>Basic Variables</vt:lpstr>
      <vt:lpstr>Please… Don’t Pick Me.</vt:lpstr>
      <vt:lpstr>Basic Variables</vt:lpstr>
      <vt:lpstr>Basic Variables</vt:lpstr>
      <vt:lpstr>PowerPoint Presentation</vt:lpstr>
      <vt:lpstr>Writing to HTML</vt:lpstr>
      <vt:lpstr>PowerPoint Presentation</vt:lpstr>
      <vt:lpstr>If/Else Statements</vt:lpstr>
      <vt:lpstr>PowerPoint Presentation</vt:lpstr>
      <vt:lpstr>Basic Arrays </vt:lpstr>
      <vt:lpstr>PowerPoint Presentation</vt:lpstr>
      <vt:lpstr>PowerPoint Presentation</vt:lpstr>
      <vt:lpstr>PowerPoint Presentation</vt:lpstr>
      <vt:lpstr>For Loops</vt:lpstr>
      <vt:lpstr>Back to The Zoo Pen</vt:lpstr>
      <vt:lpstr>Back to The Zoo Pen (Logging)</vt:lpstr>
      <vt:lpstr>Please… Don’t Pick Me.</vt:lpstr>
      <vt:lpstr>Don’t Repeat Yourself (DRY)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Rock Paper Scissors</vt:lpstr>
      <vt:lpstr>PowerPoint Presentation</vt:lpstr>
      <vt:lpstr>PowerPoint Presentation</vt:lpstr>
      <vt:lpstr>Hackerperson</vt:lpstr>
      <vt:lpstr>Hackerperson</vt:lpstr>
      <vt:lpstr>Hackerperson</vt:lpstr>
      <vt:lpstr>PowerPoint Presentation</vt:lpstr>
      <vt:lpstr>Recap Activity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Jumping for JS</dc:title>
  <cp:lastModifiedBy>Daniel Clevenger</cp:lastModifiedBy>
  <cp:revision>4</cp:revision>
  <dcterms:modified xsi:type="dcterms:W3CDTF">2019-04-19T00:08:12Z</dcterms:modified>
</cp:coreProperties>
</file>