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86" r:id="rId6"/>
    <p:sldId id="301" r:id="rId7"/>
    <p:sldId id="287" r:id="rId8"/>
    <p:sldId id="288" r:id="rId9"/>
    <p:sldId id="258" r:id="rId10"/>
    <p:sldId id="292" r:id="rId11"/>
    <p:sldId id="289" r:id="rId12"/>
    <p:sldId id="290" r:id="rId13"/>
    <p:sldId id="291" r:id="rId14"/>
    <p:sldId id="293" r:id="rId15"/>
    <p:sldId id="294" r:id="rId16"/>
    <p:sldId id="295" r:id="rId17"/>
    <p:sldId id="296" r:id="rId18"/>
    <p:sldId id="298" r:id="rId19"/>
    <p:sldId id="299" r:id="rId20"/>
    <p:sldId id="300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2/27/2023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ARCHETYPE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Security Engineering</a:t>
            </a:r>
          </a:p>
          <a:p>
            <a:pPr marL="0" indent="0">
              <a:buNone/>
            </a:pPr>
            <a:r>
              <a:rPr lang="en-US" dirty="0"/>
              <a:t>Attack, Defense, and Analysis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Exploit: Privilege Escalation with </a:t>
            </a:r>
            <a:r>
              <a:rPr lang="en-US" dirty="0" err="1"/>
              <a:t>winPEAS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Upload </a:t>
            </a:r>
            <a:r>
              <a:rPr lang="en-US" dirty="0" err="1"/>
              <a:t>winPEAS</a:t>
            </a:r>
            <a:r>
              <a:rPr lang="en-US" dirty="0"/>
              <a:t> on target utilizing same method w/ NCAT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Utilize </a:t>
            </a:r>
            <a:r>
              <a:rPr lang="en-US" dirty="0" err="1"/>
              <a:t>winPEAS</a:t>
            </a:r>
            <a:r>
              <a:rPr lang="en-US" dirty="0"/>
              <a:t> to locate possible paths of privilege escalation to access admin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Locate and acquire administrative credentials from </a:t>
            </a:r>
            <a:r>
              <a:rPr lang="en-US" dirty="0" err="1"/>
              <a:t>winPEAS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00F8BA8-3A3E-0441-268F-3BCF0BF03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009" y="1444649"/>
            <a:ext cx="7182871" cy="4579079"/>
          </a:xfrm>
          <a:prstGeom prst="rect">
            <a:avLst/>
          </a:prstGeom>
          <a:noFill/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6293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Exploit: Accessing Administrative Account &amp; Rooting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/>
          <a:p>
            <a:r>
              <a:rPr lang="en-US" dirty="0"/>
              <a:t>Login with discovered credentials</a:t>
            </a:r>
          </a:p>
          <a:p>
            <a:r>
              <a:rPr lang="en-US" dirty="0"/>
              <a:t>Root target</a:t>
            </a:r>
          </a:p>
          <a:p>
            <a:r>
              <a:rPr lang="en-US" dirty="0"/>
              <a:t>Mission accomplished</a:t>
            </a:r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70EFDC9-276E-DA8D-4386-46952E936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92" y="3218792"/>
            <a:ext cx="5221510" cy="235824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91BDE50-2BB3-1F91-3499-150272FB8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787" y="1620152"/>
            <a:ext cx="5618727" cy="399104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1143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14D85-24CD-9475-DB1F-F331830B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Detection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47DABF-4298-CFE8-4B75-BBDEEAB2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323D9-2078-7C15-1A21-CD4DEAE3A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Stealth scans</a:t>
            </a:r>
          </a:p>
          <a:p>
            <a:pPr lvl="1"/>
            <a:r>
              <a:rPr lang="en-US" dirty="0"/>
              <a:t>Enumerating is noisy</a:t>
            </a:r>
          </a:p>
          <a:p>
            <a:pPr lvl="1"/>
            <a:r>
              <a:rPr lang="en-US" dirty="0"/>
              <a:t>SYN scan &amp; decoy scan</a:t>
            </a:r>
          </a:p>
          <a:p>
            <a:r>
              <a:rPr lang="en-US" dirty="0"/>
              <a:t>Move laterally with SMB &amp; </a:t>
            </a:r>
            <a:r>
              <a:rPr lang="en-US" dirty="0" err="1"/>
              <a:t>Impackets</a:t>
            </a:r>
            <a:endParaRPr lang="en-US" dirty="0"/>
          </a:p>
          <a:p>
            <a:pPr lvl="1"/>
            <a:r>
              <a:rPr lang="en-US" dirty="0"/>
              <a:t>Port 445 – SMB</a:t>
            </a:r>
          </a:p>
          <a:p>
            <a:r>
              <a:rPr lang="en-US" dirty="0"/>
              <a:t>Avoid using intrusive tools (</a:t>
            </a:r>
            <a:r>
              <a:rPr lang="en-US" i="1" dirty="0"/>
              <a:t>can be detected by security tools</a:t>
            </a:r>
            <a:r>
              <a:rPr lang="en-US" dirty="0"/>
              <a:t>)</a:t>
            </a:r>
          </a:p>
          <a:p>
            <a:r>
              <a:rPr lang="en-US" dirty="0"/>
              <a:t>False positives</a:t>
            </a:r>
          </a:p>
          <a:p>
            <a:r>
              <a:rPr lang="en-US" dirty="0"/>
              <a:t>Stagger attempts</a:t>
            </a:r>
          </a:p>
          <a:p>
            <a:r>
              <a:rPr lang="en-US" dirty="0"/>
              <a:t>Fileless malware &amp; refactoring</a:t>
            </a:r>
          </a:p>
        </p:txBody>
      </p:sp>
    </p:spTree>
    <p:extLst>
      <p:ext uri="{BB962C8B-B14F-4D97-AF65-F5344CB8AC3E}">
        <p14:creationId xmlns:p14="http://schemas.microsoft.com/office/powerpoint/2010/main" val="32879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14D85-24CD-9475-DB1F-F331830B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Alerts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47DABF-4298-CFE8-4B75-BBDEEAB2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323D9-2078-7C15-1A21-CD4DEAE3A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CPU Usage Alert</a:t>
            </a:r>
          </a:p>
          <a:p>
            <a:r>
              <a:rPr lang="en-US" dirty="0"/>
              <a:t>Set alerts for ports 1433, 443, 445, and 80</a:t>
            </a:r>
          </a:p>
          <a:p>
            <a:r>
              <a:rPr lang="en-US" dirty="0"/>
              <a:t>Set WAF rules (inbound &amp; outbound traffic)</a:t>
            </a:r>
          </a:p>
          <a:p>
            <a:r>
              <a:rPr lang="en-US" dirty="0"/>
              <a:t>Properly configure and implement tools (SIEM, SOAR, IDS, IPS, EDR, Firewalls, AV, etc.)</a:t>
            </a:r>
          </a:p>
          <a:p>
            <a:r>
              <a:rPr lang="en-US" dirty="0"/>
              <a:t>Utilize threat hunting, intelligence, research, security testing, incident response, OSINT, and additional tools and methods to create custom detections and alerts</a:t>
            </a:r>
          </a:p>
          <a:p>
            <a:pPr lvl="1"/>
            <a:r>
              <a:rPr lang="en-US" dirty="0"/>
              <a:t>Tailor alerts to environment</a:t>
            </a:r>
          </a:p>
          <a:p>
            <a:pPr lvl="1"/>
            <a:r>
              <a:rPr lang="en-US" dirty="0"/>
              <a:t>Less detections that are highly effective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8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14D85-24CD-9475-DB1F-F331830B3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Hardening – Port Scans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47DABF-4298-CFE8-4B75-BBDEEAB2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14</a:t>
            </a:fld>
            <a:endParaRPr lang="en-US" noProof="0"/>
          </a:p>
        </p:txBody>
      </p:sp>
      <p:pic>
        <p:nvPicPr>
          <p:cNvPr id="5" name="Google Shape;1246;p73">
            <a:extLst>
              <a:ext uri="{FF2B5EF4-FFF2-40B4-BE49-F238E27FC236}">
                <a16:creationId xmlns:a16="http://schemas.microsoft.com/office/drawing/2014/main" id="{8D01F49A-41A9-1A1A-C87A-A3C67BE24EA9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110087" y="2120694"/>
            <a:ext cx="7548513" cy="3226989"/>
          </a:xfrm>
          <a:prstGeom prst="rect">
            <a:avLst/>
          </a:prstGeom>
          <a:noFill/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323D9-2078-7C15-1A21-CD4DEAE3A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Properly configure firewalls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 and block unauthorized scans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Assessments, audits, and threat hunting </a:t>
            </a:r>
          </a:p>
        </p:txBody>
      </p:sp>
    </p:spTree>
    <p:extLst>
      <p:ext uri="{BB962C8B-B14F-4D97-AF65-F5344CB8AC3E}">
        <p14:creationId xmlns:p14="http://schemas.microsoft.com/office/powerpoint/2010/main" val="101981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14D85-24CD-9475-DB1F-F331830B3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Hardening - SSH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47DABF-4298-CFE8-4B75-BBDEEAB2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15</a:t>
            </a:fld>
            <a:endParaRPr lang="en-US" noProof="0"/>
          </a:p>
        </p:txBody>
      </p:sp>
      <p:pic>
        <p:nvPicPr>
          <p:cNvPr id="6" name="Picture 2" descr="System Hardening Services | Secure Builds Services">
            <a:extLst>
              <a:ext uri="{FF2B5EF4-FFF2-40B4-BE49-F238E27FC236}">
                <a16:creationId xmlns:a16="http://schemas.microsoft.com/office/drawing/2014/main" id="{A8DB6BFF-2BF3-8976-9B4D-5B41BD2F7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0087" y="1596426"/>
            <a:ext cx="7548513" cy="42755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323D9-2078-7C15-1A21-CD4DEAE3A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 public and private key encryption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 enhanced Linux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Disable root privileges for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 IP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Defense in depth</a:t>
            </a:r>
          </a:p>
        </p:txBody>
      </p:sp>
    </p:spTree>
    <p:extLst>
      <p:ext uri="{BB962C8B-B14F-4D97-AF65-F5344CB8AC3E}">
        <p14:creationId xmlns:p14="http://schemas.microsoft.com/office/powerpoint/2010/main" val="245718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14D85-24CD-9475-DB1F-F331830B3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Hardening – Malicious Payloads &amp; Malware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47DABF-4298-CFE8-4B75-BBDEEAB2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16</a:t>
            </a:fld>
            <a:endParaRPr lang="en-US" noProof="0"/>
          </a:p>
        </p:txBody>
      </p:sp>
      <p:pic>
        <p:nvPicPr>
          <p:cNvPr id="5" name="Picture 2" descr="System Hardening Services | Secure Builds Services">
            <a:extLst>
              <a:ext uri="{FF2B5EF4-FFF2-40B4-BE49-F238E27FC236}">
                <a16:creationId xmlns:a16="http://schemas.microsoft.com/office/drawing/2014/main" id="{C01E6066-4C2E-D8E5-6989-040971BDC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0087" y="1596426"/>
            <a:ext cx="7548513" cy="42755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323D9-2078-7C15-1A21-CD4DEAE3A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IP addresses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proper controls, techniques, and procedures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 passwords with administrative (sudo)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Monitoring &amp; alerts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Infrastructure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Security analytics</a:t>
            </a:r>
          </a:p>
        </p:txBody>
      </p:sp>
    </p:spTree>
    <p:extLst>
      <p:ext uri="{BB962C8B-B14F-4D97-AF65-F5344CB8AC3E}">
        <p14:creationId xmlns:p14="http://schemas.microsoft.com/office/powerpoint/2010/main" val="413274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14D85-24CD-9475-DB1F-F331830B3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Hardening – SQL &amp; LAN Manager Server Hardening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47DABF-4298-CFE8-4B75-BBDEEAB2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17</a:t>
            </a:fld>
            <a:endParaRPr lang="en-US" noProof="0"/>
          </a:p>
        </p:txBody>
      </p:sp>
      <p:pic>
        <p:nvPicPr>
          <p:cNvPr id="5" name="Picture 2" descr="System Hardening Services | Secure Builds Services">
            <a:extLst>
              <a:ext uri="{FF2B5EF4-FFF2-40B4-BE49-F238E27FC236}">
                <a16:creationId xmlns:a16="http://schemas.microsoft.com/office/drawing/2014/main" id="{C01E6066-4C2E-D8E5-6989-040971BDC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0087" y="1596426"/>
            <a:ext cx="7548513" cy="42755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323D9-2078-7C15-1A21-CD4DEAE3A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Update 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Disable features not in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XP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Protect against SQL injection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Implement Web Application Firewall (WAF)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Input validation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Query parameterization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sanitization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 and protect port 445, SMB</a:t>
            </a:r>
            <a:r>
              <a:rPr lang="en-US"/>
              <a:t>, and LAN </a:t>
            </a:r>
            <a:r>
              <a:rPr lang="en-US" dirty="0"/>
              <a:t>Manager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0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3467" y="3143250"/>
            <a:ext cx="9091173" cy="2286000"/>
          </a:xfrm>
        </p:spPr>
        <p:txBody>
          <a:bodyPr/>
          <a:lstStyle/>
          <a:p>
            <a:pPr algn="ctr"/>
            <a:r>
              <a:rPr lang="en-US" sz="10000" dirty="0"/>
              <a:t>Thank You!</a:t>
            </a:r>
            <a:endParaRPr lang="en-GB" sz="10000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Network Topology</a:t>
            </a:r>
          </a:p>
          <a:p>
            <a:r>
              <a:rPr lang="en-US" sz="2000" dirty="0"/>
              <a:t>Exploits</a:t>
            </a:r>
          </a:p>
          <a:p>
            <a:r>
              <a:rPr lang="en-US" sz="2000" dirty="0"/>
              <a:t>Detection Avoidance</a:t>
            </a:r>
          </a:p>
          <a:p>
            <a:r>
              <a:rPr lang="en-US" sz="2000" dirty="0"/>
              <a:t>Alert Implementation</a:t>
            </a:r>
          </a:p>
          <a:p>
            <a:r>
              <a:rPr lang="en-US" sz="2000" dirty="0"/>
              <a:t>Hardening</a:t>
            </a:r>
          </a:p>
          <a:p>
            <a:r>
              <a:rPr lang="en-US" sz="2000" dirty="0"/>
              <a:t>Questions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9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Network Topology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877E8A-A156-CE6B-1BBE-C85CF908A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626" y="1825625"/>
            <a:ext cx="9160713" cy="4351338"/>
          </a:xfrm>
          <a:prstGeom prst="rect">
            <a:avLst/>
          </a:prstGeom>
          <a:noFill/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544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Exploit: Enumeration (Nmap)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76319BF-EF0C-114F-7065-724732E94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323" y="1444649"/>
            <a:ext cx="3274040" cy="4579079"/>
          </a:xfrm>
          <a:prstGeom prst="rect">
            <a:avLst/>
          </a:prstGeom>
          <a:noFill/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5501312" cy="457907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Nmap scan fingerprint &amp;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 IP, OS, version, and port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Ports 22, 135, 139, </a:t>
            </a:r>
            <a:r>
              <a:rPr lang="en-US" dirty="0"/>
              <a:t>445, and 1433 exposed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TCP port hosting database is 1433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SMB client exploitation to move laterally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10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Exploit: SMB Shares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SMB Client to view shares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Administrative shares marked with </a:t>
            </a:r>
            <a:r>
              <a:rPr lang="en-US" i="1" dirty="0"/>
              <a:t>“$”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Administrative shares include: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ADMIN$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C$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IPC$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Non-administrative share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chemeClr val="bg1"/>
                </a:solidFill>
              </a:rPr>
              <a:t>Backups</a:t>
            </a:r>
            <a:endParaRPr lang="en-US" sz="1400" i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4E7DAD08-649A-039E-9561-CDD0DB5A9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290" y="2065647"/>
            <a:ext cx="7694310" cy="3337083"/>
          </a:xfrm>
          <a:prstGeom prst="rect">
            <a:avLst/>
          </a:prstGeom>
          <a:noFill/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6045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Exploit: Accessing SMB Share </a:t>
            </a:r>
            <a:r>
              <a:rPr lang="en-US" i="1" dirty="0"/>
              <a:t>“backups”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9574394" cy="12680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 </a:t>
            </a:r>
            <a:r>
              <a:rPr lang="en-US" i="1" dirty="0"/>
              <a:t>“backups”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Acquire credentials for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Echo credentials to Kali Machine for easy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F8093BEC-E699-5AEF-7F0D-CFA698AC7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9" y="2907049"/>
            <a:ext cx="11129211" cy="2392779"/>
          </a:xfrm>
          <a:prstGeom prst="rect">
            <a:avLst/>
          </a:prstGeom>
          <a:noFill/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Exploit: Accessing SQL Database (</a:t>
            </a:r>
            <a:r>
              <a:rPr lang="en-US" dirty="0" err="1"/>
              <a:t>lmpacket</a:t>
            </a:r>
            <a:r>
              <a:rPr lang="en-US" dirty="0"/>
              <a:t>)</a:t>
            </a:r>
            <a:endParaRPr lang="en-US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 Microsoft SQL client with </a:t>
            </a:r>
            <a:r>
              <a:rPr lang="en-US" dirty="0" err="1"/>
              <a:t>impacket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Utilize </a:t>
            </a:r>
            <a:r>
              <a:rPr lang="en-US" dirty="0" err="1"/>
              <a:t>xp</a:t>
            </a:r>
            <a:r>
              <a:rPr lang="en-US" dirty="0"/>
              <a:t> command shell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Feature of SQL that spawns a Windows command 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F120704F-2C6C-2D94-7F36-094407675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290" y="1541311"/>
            <a:ext cx="7694310" cy="4385754"/>
          </a:xfrm>
          <a:prstGeom prst="rect">
            <a:avLst/>
          </a:prstGeom>
          <a:noFill/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280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Exploit: XP Command Shell</a:t>
            </a:r>
            <a:endParaRPr lang="en-US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 and reconfigure 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Upload </a:t>
            </a:r>
            <a:r>
              <a:rPr lang="en-US" dirty="0" err="1"/>
              <a:t>Netcat</a:t>
            </a:r>
            <a:r>
              <a:rPr lang="en-US" dirty="0"/>
              <a:t> to target</a:t>
            </a:r>
          </a:p>
        </p:txBody>
      </p:sp>
      <p:pic>
        <p:nvPicPr>
          <p:cNvPr id="8" name="Picture 7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2902590B-C421-ED29-872F-DC042E114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290" y="1916408"/>
            <a:ext cx="7694310" cy="3635561"/>
          </a:xfrm>
          <a:prstGeom prst="rect">
            <a:avLst/>
          </a:prstGeom>
          <a:noFill/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8742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Exploit: </a:t>
            </a:r>
            <a:r>
              <a:rPr lang="en-US" dirty="0" err="1"/>
              <a:t>Netcat</a:t>
            </a:r>
            <a:endParaRPr lang="en-US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</a:t>
            </a:r>
            <a:r>
              <a:rPr lang="en-US" dirty="0" err="1"/>
              <a:t>Netcat</a:t>
            </a:r>
            <a:r>
              <a:rPr lang="en-US" dirty="0"/>
              <a:t> on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Establish direct command line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Navigate to Admin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Unable to access administrator account due to privileges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8EFC4F8-58AC-D2D5-1737-3FC4AC873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936" y="1926027"/>
            <a:ext cx="7677664" cy="3608499"/>
          </a:xfrm>
          <a:prstGeom prst="rect">
            <a:avLst/>
          </a:prstGeom>
          <a:noFill/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9369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204</TotalTime>
  <Words>503</Words>
  <Application>Microsoft Office PowerPoint</Application>
  <PresentationFormat>Widescreen</PresentationFormat>
  <Paragraphs>115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Trade Gothic LT Pro</vt:lpstr>
      <vt:lpstr>Trebuchet MS</vt:lpstr>
      <vt:lpstr>Office Theme</vt:lpstr>
      <vt:lpstr>ARCHETYPE</vt:lpstr>
      <vt:lpstr>Table of Contents</vt:lpstr>
      <vt:lpstr>Network Topology</vt:lpstr>
      <vt:lpstr>Exploit: Enumeration (Nmap)</vt:lpstr>
      <vt:lpstr>Exploit: SMB Shares</vt:lpstr>
      <vt:lpstr>Exploit: Accessing SMB Share “backups”</vt:lpstr>
      <vt:lpstr>Exploit: Accessing SQL Database (lmpacket)</vt:lpstr>
      <vt:lpstr>Exploit: XP Command Shell</vt:lpstr>
      <vt:lpstr>Exploit: Netcat</vt:lpstr>
      <vt:lpstr>Exploit: Privilege Escalation with winPEAS</vt:lpstr>
      <vt:lpstr>Exploit: Accessing Administrative Account &amp; Rooting</vt:lpstr>
      <vt:lpstr>Avoiding Detection</vt:lpstr>
      <vt:lpstr>Implementing Alerts</vt:lpstr>
      <vt:lpstr>Hardening – Port Scans </vt:lpstr>
      <vt:lpstr>Hardening - SSH </vt:lpstr>
      <vt:lpstr>Hardening – Malicious Payloads &amp; Malware </vt:lpstr>
      <vt:lpstr>Hardening – SQL &amp; LAN Manager Server Hardening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ARCHETYPE</dc:title>
  <dc:creator>Abdi Eleie</dc:creator>
  <cp:lastModifiedBy>Abdi Eleie</cp:lastModifiedBy>
  <cp:revision>42</cp:revision>
  <dcterms:created xsi:type="dcterms:W3CDTF">2022-12-14T21:05:42Z</dcterms:created>
  <dcterms:modified xsi:type="dcterms:W3CDTF">2023-02-28T02:20:27Z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