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04"/>
    <p:restoredTop sz="94745"/>
  </p:normalViewPr>
  <p:slideViewPr>
    <p:cSldViewPr snapToGrid="0">
      <p:cViewPr>
        <p:scale>
          <a:sx n="25" d="100"/>
          <a:sy n="25" d="100"/>
        </p:scale>
        <p:origin x="10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5B614-563D-D34D-83D3-D4A6116CD9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0D983-3CE5-0D42-9EF6-65EB2047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0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0D983-3CE5-0D42-9EF6-65EB20472B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35AC-8B02-864C-B9CF-AE3111B817B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F84D-5642-8F42-ADF7-18B35EF2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9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35AC-8B02-864C-B9CF-AE3111B817B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F84D-5642-8F42-ADF7-18B35EF2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4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35AC-8B02-864C-B9CF-AE3111B817B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F84D-5642-8F42-ADF7-18B35EF2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2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35AC-8B02-864C-B9CF-AE3111B817B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F84D-5642-8F42-ADF7-18B35EF2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35AC-8B02-864C-B9CF-AE3111B817B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F84D-5642-8F42-ADF7-18B35EF2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35AC-8B02-864C-B9CF-AE3111B817B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F84D-5642-8F42-ADF7-18B35EF2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35AC-8B02-864C-B9CF-AE3111B817B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F84D-5642-8F42-ADF7-18B35EF2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3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35AC-8B02-864C-B9CF-AE3111B817B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F84D-5642-8F42-ADF7-18B35EF2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35AC-8B02-864C-B9CF-AE3111B817B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F84D-5642-8F42-ADF7-18B35EF2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8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35AC-8B02-864C-B9CF-AE3111B817B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F84D-5642-8F42-ADF7-18B35EF2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1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35AC-8B02-864C-B9CF-AE3111B817B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F84D-5642-8F42-ADF7-18B35EF2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5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835AC-8B02-864C-B9CF-AE3111B817B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EF84D-5642-8F42-ADF7-18B35EF2B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0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1250C7-7190-4DB1-974F-D7D99D1A7BC4}"/>
              </a:ext>
            </a:extLst>
          </p:cNvPr>
          <p:cNvSpPr txBox="1"/>
          <p:nvPr/>
        </p:nvSpPr>
        <p:spPr>
          <a:xfrm>
            <a:off x="7011862" y="539442"/>
            <a:ext cx="29867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Georgia" panose="02040502050405020303" pitchFamily="18" charset="0"/>
              </a:rPr>
              <a:t>The Effect of E-Invoicing on Tax Revenue and Compliance in El Salvador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195FE-8211-3E5E-154F-85FF82E238AD}"/>
              </a:ext>
            </a:extLst>
          </p:cNvPr>
          <p:cNvSpPr txBox="1"/>
          <p:nvPr/>
        </p:nvSpPr>
        <p:spPr>
          <a:xfrm>
            <a:off x="19207835" y="1668296"/>
            <a:ext cx="5463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Georgia" panose="02040502050405020303" pitchFamily="18" charset="0"/>
              </a:rPr>
              <a:t>Adam E. Lederman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E83DB-2AAF-D284-F12F-99F087E507C5}"/>
              </a:ext>
            </a:extLst>
          </p:cNvPr>
          <p:cNvSpPr txBox="1"/>
          <p:nvPr/>
        </p:nvSpPr>
        <p:spPr>
          <a:xfrm>
            <a:off x="17916604" y="2514682"/>
            <a:ext cx="8031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Advisor: Professor Andrew Dustan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241A1-7FD6-73B7-3216-67408211FC41}"/>
              </a:ext>
            </a:extLst>
          </p:cNvPr>
          <p:cNvSpPr txBox="1"/>
          <p:nvPr/>
        </p:nvSpPr>
        <p:spPr>
          <a:xfrm>
            <a:off x="16947600" y="3203676"/>
            <a:ext cx="9983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Department of Economics, William &amp; Mary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26F2C79-85FD-1BA4-BE9A-C95196DFF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01339"/>
              </p:ext>
            </p:extLst>
          </p:nvPr>
        </p:nvGraphicFramePr>
        <p:xfrm>
          <a:off x="1251284" y="3963199"/>
          <a:ext cx="41484885" cy="28955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28295">
                  <a:extLst>
                    <a:ext uri="{9D8B030D-6E8A-4147-A177-3AD203B41FA5}">
                      <a16:colId xmlns:a16="http://schemas.microsoft.com/office/drawing/2014/main" val="334005007"/>
                    </a:ext>
                  </a:extLst>
                </a:gridCol>
                <a:gridCol w="13828295">
                  <a:extLst>
                    <a:ext uri="{9D8B030D-6E8A-4147-A177-3AD203B41FA5}">
                      <a16:colId xmlns:a16="http://schemas.microsoft.com/office/drawing/2014/main" val="293706468"/>
                    </a:ext>
                  </a:extLst>
                </a:gridCol>
                <a:gridCol w="13828295">
                  <a:extLst>
                    <a:ext uri="{9D8B030D-6E8A-4147-A177-3AD203B41FA5}">
                      <a16:colId xmlns:a16="http://schemas.microsoft.com/office/drawing/2014/main" val="4056195856"/>
                    </a:ext>
                  </a:extLst>
                </a:gridCol>
              </a:tblGrid>
              <a:tr h="2895520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4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Motivation &amp; Context</a:t>
                      </a:r>
                    </a:p>
                    <a:p>
                      <a:pPr marL="457200" indent="-45720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Developing countries like El Salvador must raise more revenue to address poverty</a:t>
                      </a:r>
                    </a:p>
                    <a:p>
                      <a:pPr marL="457200" indent="-45720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Most firms operate informally and do not pay taxes</a:t>
                      </a:r>
                    </a:p>
                    <a:p>
                      <a:pPr marL="457200" indent="-45720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 debt has soared in recent years (from 66.5% of GDP in 2021 to 102.2% in 2023)</a:t>
                      </a:r>
                    </a:p>
                    <a:p>
                      <a:pPr marL="457200" indent="-45720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2023, the e-invoicing mandate began phasing in smaller cohorts of larger firms, allowing the tax authority to learn and adjust its implementation process</a:t>
                      </a: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sz="4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4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How E-Invoicing Works in El Salvador</a:t>
                      </a:r>
                    </a:p>
                    <a:p>
                      <a:pPr marL="0" indent="0" algn="l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sz="4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sz="4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sz="4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sz="4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sz="4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sz="4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sz="4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sz="4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sz="4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sz="4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sz="4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Main References</a:t>
                      </a:r>
                    </a:p>
                    <a:p>
                      <a:pPr marL="514350" marR="0" lvl="0" indent="-514350" algn="l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Callaway, B., &amp; Sant’Anna, P. H. C. (2021). Difference-in-Differences with multiple time periods. </a:t>
                      </a:r>
                      <a:r>
                        <a:rPr lang="en-US" sz="3200" i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Journal of Econometrics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3200" i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225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(2), 200–230. https://doi.org/10.1016/j.jeconom.2020.12.001</a:t>
                      </a:r>
                    </a:p>
                    <a:p>
                      <a:pPr marL="514350" marR="0" lvl="0" indent="-514350" algn="l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320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Ministerio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de Hacienda, El Salvador. (2025, June). </a:t>
                      </a:r>
                      <a:r>
                        <a:rPr lang="en-US" sz="3200" i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Datos </a:t>
                      </a:r>
                      <a:r>
                        <a:rPr lang="en-US" sz="3200" i="1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Abiertos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Portal de </a:t>
                      </a:r>
                      <a:r>
                        <a:rPr lang="en-US" sz="320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Transparencia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Fiscal de El Salvador. https://</a:t>
                      </a:r>
                      <a:r>
                        <a:rPr lang="en-US" sz="320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www.transparenciafiscal.gob.sv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320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ptf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/es/PTF2-Datos_Abiertos.html</a:t>
                      </a:r>
                    </a:p>
                    <a:p>
                      <a:pPr marL="514350" marR="0" lvl="0" indent="-514350" algn="l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320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Okunogbe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O., &amp; Tourek, G. (2024). How Can Lower-Income Countries Collect More Taxes? The Role of Technology, Tax Agents, and Politics. </a:t>
                      </a:r>
                      <a:r>
                        <a:rPr lang="en-US" sz="3200" i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Journal of Economic Perspectives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3200" i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38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(1), 81–106. JSTOR.</a:t>
                      </a:r>
                    </a:p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sz="4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endParaRPr lang="en-US" sz="3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endParaRPr lang="en-US" sz="3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endParaRPr lang="en-US" sz="3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endParaRPr lang="en-US" sz="3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endParaRPr lang="en-US" sz="3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endParaRPr lang="en-US" sz="3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endParaRPr lang="en-US" sz="3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endParaRPr lang="en-US" sz="3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endParaRPr lang="en-US" sz="3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457200" marR="0" lvl="0" indent="-457200" algn="l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Tax data from </a:t>
                      </a:r>
                      <a:r>
                        <a:rPr lang="en-US" sz="4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 Salvador’s </a:t>
                      </a:r>
                      <a:r>
                        <a:rPr lang="en-US" sz="40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Fiscal Transparency Portal</a:t>
                      </a:r>
                      <a:endParaRPr lang="en-US" sz="400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457200" indent="-45720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400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Rollout dates confirmed via Ministry of Finance communication</a:t>
                      </a:r>
                    </a:p>
                    <a:p>
                      <a:pPr marL="457200" marR="0" lvl="0" indent="-457200" algn="l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Firm classifiers unavailable; firms grouped by VAT paid within municipality-sector cells</a:t>
                      </a:r>
                    </a:p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sz="360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4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Treatment Timeline</a:t>
                      </a:r>
                      <a:endParaRPr lang="en-US" sz="44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sz="44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sz="44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sz="360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sz="360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sz="360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endParaRPr lang="en-US" sz="4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571500" marR="0" lvl="0" indent="-571500" algn="l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Treatment cohorts ordered by decreasing pre-period VAT revenue, equal in size to official counts</a:t>
                      </a:r>
                    </a:p>
                    <a:p>
                      <a:pPr algn="ctr">
                        <a:lnSpc>
                          <a:spcPct val="125000"/>
                        </a:lnSpc>
                      </a:pPr>
                      <a:endParaRPr lang="en-US" sz="4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4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  <a:p>
                      <a:pPr marL="457200" marR="0" lvl="0" indent="-457200" algn="l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compare firms before and after their mandate to firms not yet mandated, then compare averages across cohorts using the Callaway &amp; Sant’Anna (2021) difference-in-differences model</a:t>
                      </a:r>
                    </a:p>
                    <a:p>
                      <a:pPr marL="457200" marR="0" lvl="0" indent="-457200" algn="l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approach accounts for staggered rollout and variation in treatment timing</a:t>
                      </a:r>
                    </a:p>
                    <a:p>
                      <a:pPr marL="457200" marR="0" lvl="0" indent="-457200" algn="l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457200" marR="0" lvl="0" indent="-457200" algn="l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457200" marR="0" lvl="0" indent="-457200" algn="l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457200" indent="-45720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Results</a:t>
                      </a: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457200" indent="-45720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457200" indent="-45720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Larger firms show no significant gains—likely already compliant</a:t>
                      </a:r>
                    </a:p>
                    <a:p>
                      <a:pPr marL="457200" indent="-45720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Aggregate-level studies confirm results from firm-level studies</a:t>
                      </a:r>
                      <a:endParaRPr lang="en-US" sz="4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Conclusion</a:t>
                      </a:r>
                    </a:p>
                    <a:p>
                      <a:pPr marL="457200" marR="0" lvl="0" indent="-457200" algn="l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Short-run results are limited, suggesting the mandate’s early impact was administrative, not behavioral</a:t>
                      </a:r>
                    </a:p>
                    <a:p>
                      <a:pPr marL="457200" marR="0" lvl="0" indent="-457200" algn="l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Greater gains may come as smaller firms are mandated or if coverage extends to informal firms</a:t>
                      </a:r>
                    </a:p>
                    <a:p>
                      <a:pPr marL="457200" marR="0" lvl="0" indent="-457200" algn="l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Technology alone may be insufficient without human enforcement or support; El Salvador’s help centers likely had limited impact on already-compliant large firms</a:t>
                      </a:r>
                    </a:p>
                    <a:p>
                      <a:pPr marL="457200" marR="0" lvl="0" indent="-457200" algn="l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4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438912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QR Code: Full Paper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888374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D1F6F97C-6830-8131-15EA-A3C55F255B01}"/>
              </a:ext>
            </a:extLst>
          </p:cNvPr>
          <p:cNvGrpSpPr>
            <a:grpSpLocks noChangeAspect="1"/>
          </p:cNvGrpSpPr>
          <p:nvPr/>
        </p:nvGrpSpPr>
        <p:grpSpPr>
          <a:xfrm>
            <a:off x="2499230" y="13170189"/>
            <a:ext cx="12095482" cy="3788868"/>
            <a:chOff x="2968623" y="23925105"/>
            <a:chExt cx="11804637" cy="3821673"/>
          </a:xfrm>
        </p:grpSpPr>
        <p:pic>
          <p:nvPicPr>
            <p:cNvPr id="13" name="Picture 12" descr="A red building with a black background&#10;&#10;AI-generated content may be incorrect.">
              <a:extLst>
                <a:ext uri="{FF2B5EF4-FFF2-40B4-BE49-F238E27FC236}">
                  <a16:creationId xmlns:a16="http://schemas.microsoft.com/office/drawing/2014/main" id="{304866E1-63A7-0ADC-D7B0-0F1066739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8623" y="24942800"/>
              <a:ext cx="2803978" cy="2803978"/>
            </a:xfrm>
            <a:prstGeom prst="rect">
              <a:avLst/>
            </a:prstGeom>
          </p:spPr>
        </p:pic>
        <p:pic>
          <p:nvPicPr>
            <p:cNvPr id="15" name="Picture 14" descr="A blue and grey building with windows&#10;&#10;AI-generated content may be incorrect.">
              <a:extLst>
                <a:ext uri="{FF2B5EF4-FFF2-40B4-BE49-F238E27FC236}">
                  <a16:creationId xmlns:a16="http://schemas.microsoft.com/office/drawing/2014/main" id="{84B14000-8B5A-B5C5-C773-79200D2AE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8952" y="24942800"/>
              <a:ext cx="2803978" cy="2803978"/>
            </a:xfrm>
            <a:prstGeom prst="rect">
              <a:avLst/>
            </a:prstGeom>
          </p:spPr>
        </p:pic>
        <p:pic>
          <p:nvPicPr>
            <p:cNvPr id="17" name="Picture 16" descr="A yellow face with black background&#10;&#10;AI-generated content may be incorrect.">
              <a:extLst>
                <a:ext uri="{FF2B5EF4-FFF2-40B4-BE49-F238E27FC236}">
                  <a16:creationId xmlns:a16="http://schemas.microsoft.com/office/drawing/2014/main" id="{8E188C69-9338-6B30-2840-83B75BBD9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69282" y="24942800"/>
              <a:ext cx="2803978" cy="2803978"/>
            </a:xfrm>
            <a:prstGeom prst="rect">
              <a:avLst/>
            </a:prstGeom>
          </p:spPr>
        </p:pic>
        <p:pic>
          <p:nvPicPr>
            <p:cNvPr id="23" name="Picture 22" descr="A dollar sign on a black background&#10;&#10;AI-generated content may be incorrect.">
              <a:extLst>
                <a:ext uri="{FF2B5EF4-FFF2-40B4-BE49-F238E27FC236}">
                  <a16:creationId xmlns:a16="http://schemas.microsoft.com/office/drawing/2014/main" id="{F73CBC4E-53C1-EEBB-BB78-2EFA2FD9C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84363" y="24026882"/>
              <a:ext cx="1884589" cy="1884589"/>
            </a:xfrm>
            <a:prstGeom prst="rect">
              <a:avLst/>
            </a:prstGeom>
          </p:spPr>
        </p:pic>
        <p:pic>
          <p:nvPicPr>
            <p:cNvPr id="25" name="Picture 24" descr="A black arrow pointing to the right&#10;&#10;AI-generated content may be incorrect.">
              <a:extLst>
                <a:ext uri="{FF2B5EF4-FFF2-40B4-BE49-F238E27FC236}">
                  <a16:creationId xmlns:a16="http://schemas.microsoft.com/office/drawing/2014/main" id="{729ED4E4-B414-032E-037D-5C90BFB7C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76626" y="25325358"/>
              <a:ext cx="2038862" cy="2038862"/>
            </a:xfrm>
            <a:prstGeom prst="rect">
              <a:avLst/>
            </a:prstGeom>
          </p:spPr>
        </p:pic>
        <p:pic>
          <p:nvPicPr>
            <p:cNvPr id="26" name="Picture 25" descr="A black arrow pointing to the right&#10;&#10;AI-generated content may be incorrect.">
              <a:extLst>
                <a:ext uri="{FF2B5EF4-FFF2-40B4-BE49-F238E27FC236}">
                  <a16:creationId xmlns:a16="http://schemas.microsoft.com/office/drawing/2014/main" id="{E12E9EA5-F20F-7643-C09F-77A8E7AB3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01675" y="25325358"/>
              <a:ext cx="2038862" cy="2038862"/>
            </a:xfrm>
            <a:prstGeom prst="rect">
              <a:avLst/>
            </a:prstGeom>
          </p:spPr>
        </p:pic>
        <p:pic>
          <p:nvPicPr>
            <p:cNvPr id="27" name="Picture 26" descr="A dollar sign on a black background&#10;&#10;AI-generated content may be incorrect.">
              <a:extLst>
                <a:ext uri="{FF2B5EF4-FFF2-40B4-BE49-F238E27FC236}">
                  <a16:creationId xmlns:a16="http://schemas.microsoft.com/office/drawing/2014/main" id="{9D0577E2-1B95-B56B-48FD-6C18AFE6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84692" y="23925105"/>
              <a:ext cx="1884589" cy="1884589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C91457B-63B6-F5D2-A593-0002DF6132DF}"/>
              </a:ext>
            </a:extLst>
          </p:cNvPr>
          <p:cNvGrpSpPr/>
          <p:nvPr/>
        </p:nvGrpSpPr>
        <p:grpSpPr>
          <a:xfrm>
            <a:off x="1256400" y="19059010"/>
            <a:ext cx="13881008" cy="3787622"/>
            <a:chOff x="-2372818" y="24536628"/>
            <a:chExt cx="25602452" cy="478445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C98A7F2-BAE1-E299-F1A8-9B664B71168E}"/>
                </a:ext>
              </a:extLst>
            </p:cNvPr>
            <p:cNvSpPr txBox="1"/>
            <p:nvPr/>
          </p:nvSpPr>
          <p:spPr>
            <a:xfrm>
              <a:off x="14952530" y="26878505"/>
              <a:ext cx="3959152" cy="244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Georgia" panose="02040502050405020303" pitchFamily="18" charset="0"/>
                </a:rPr>
                <a:t>Certified invoice sent to buyer and retained by seller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3577148-619F-87BE-5B87-8DD1BDE3C6A4}"/>
                </a:ext>
              </a:extLst>
            </p:cNvPr>
            <p:cNvGrpSpPr/>
            <p:nvPr/>
          </p:nvGrpSpPr>
          <p:grpSpPr>
            <a:xfrm>
              <a:off x="-2372818" y="24536628"/>
              <a:ext cx="25602452" cy="4752504"/>
              <a:chOff x="-2839888" y="24523076"/>
              <a:chExt cx="25602452" cy="4752504"/>
            </a:xfrm>
          </p:grpSpPr>
          <p:pic>
            <p:nvPicPr>
              <p:cNvPr id="31" name="Picture 30" descr="A red building with a black background&#10;&#10;AI-generated content may be incorrect.">
                <a:extLst>
                  <a:ext uri="{FF2B5EF4-FFF2-40B4-BE49-F238E27FC236}">
                    <a16:creationId xmlns:a16="http://schemas.microsoft.com/office/drawing/2014/main" id="{AAD91E29-D723-7470-DEAC-DBAFEE852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1856" y="24621054"/>
                <a:ext cx="2346453" cy="2346453"/>
              </a:xfrm>
              <a:prstGeom prst="rect">
                <a:avLst/>
              </a:prstGeom>
            </p:spPr>
          </p:pic>
          <p:pic>
            <p:nvPicPr>
              <p:cNvPr id="33" name="Picture 32" descr="A black arrow pointing to the right&#10;&#10;AI-generated content may be incorrect.">
                <a:extLst>
                  <a:ext uri="{FF2B5EF4-FFF2-40B4-BE49-F238E27FC236}">
                    <a16:creationId xmlns:a16="http://schemas.microsoft.com/office/drawing/2014/main" id="{E6575DE3-C8EB-FA9F-59C9-1D2D0AC783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9655" y="24915432"/>
                <a:ext cx="1763354" cy="1763354"/>
              </a:xfrm>
              <a:prstGeom prst="rect">
                <a:avLst/>
              </a:prstGeom>
            </p:spPr>
          </p:pic>
          <p:pic>
            <p:nvPicPr>
              <p:cNvPr id="35" name="Picture 34" descr="A computer screen with a white stripe&#10;&#10;AI-generated content may be incorrect.">
                <a:extLst>
                  <a:ext uri="{FF2B5EF4-FFF2-40B4-BE49-F238E27FC236}">
                    <a16:creationId xmlns:a16="http://schemas.microsoft.com/office/drawing/2014/main" id="{54983169-1C44-D33F-F13D-A45152C6C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83427" y="25022484"/>
                <a:ext cx="1989567" cy="1642420"/>
              </a:xfrm>
              <a:prstGeom prst="rect">
                <a:avLst/>
              </a:prstGeom>
            </p:spPr>
          </p:pic>
          <p:pic>
            <p:nvPicPr>
              <p:cNvPr id="39" name="Picture 38" descr="A white flag on top of a building&#10;&#10;AI-generated content may be incorrect.">
                <a:extLst>
                  <a:ext uri="{FF2B5EF4-FFF2-40B4-BE49-F238E27FC236}">
                    <a16:creationId xmlns:a16="http://schemas.microsoft.com/office/drawing/2014/main" id="{58765D42-5A27-4532-7767-1A7A8D2307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62917" y="24870441"/>
                <a:ext cx="2605860" cy="1981112"/>
              </a:xfrm>
              <a:prstGeom prst="rect">
                <a:avLst/>
              </a:prstGeom>
            </p:spPr>
          </p:pic>
          <p:pic>
            <p:nvPicPr>
              <p:cNvPr id="42" name="Picture 41" descr="A black arrow pointing to the right&#10;&#10;AI-generated content may be incorrect.">
                <a:extLst>
                  <a:ext uri="{FF2B5EF4-FFF2-40B4-BE49-F238E27FC236}">
                    <a16:creationId xmlns:a16="http://schemas.microsoft.com/office/drawing/2014/main" id="{D8B32D6F-A1DF-7786-417E-FE97BBCEFC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49135" y="24915433"/>
                <a:ext cx="1763354" cy="1763354"/>
              </a:xfrm>
              <a:prstGeom prst="rect">
                <a:avLst/>
              </a:prstGeom>
            </p:spPr>
          </p:pic>
          <p:pic>
            <p:nvPicPr>
              <p:cNvPr id="43" name="Picture 42" descr="A black arrow pointing to the right&#10;&#10;AI-generated content may be incorrect.">
                <a:extLst>
                  <a:ext uri="{FF2B5EF4-FFF2-40B4-BE49-F238E27FC236}">
                    <a16:creationId xmlns:a16="http://schemas.microsoft.com/office/drawing/2014/main" id="{0178AFE0-488C-E65B-E926-864C8EE70C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17478" y="24915432"/>
                <a:ext cx="1763354" cy="1763354"/>
              </a:xfrm>
              <a:prstGeom prst="rect">
                <a:avLst/>
              </a:prstGeom>
            </p:spPr>
          </p:pic>
          <p:pic>
            <p:nvPicPr>
              <p:cNvPr id="45" name="Picture 44" descr="A grey folder with black border&#10;&#10;AI-generated content may be incorrect.">
                <a:extLst>
                  <a:ext uri="{FF2B5EF4-FFF2-40B4-BE49-F238E27FC236}">
                    <a16:creationId xmlns:a16="http://schemas.microsoft.com/office/drawing/2014/main" id="{F7B2FE5A-5BF5-E782-E31A-2C462EF4E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222994" y="25239111"/>
                <a:ext cx="2526251" cy="1763354"/>
              </a:xfrm>
              <a:prstGeom prst="rect">
                <a:avLst/>
              </a:prstGeom>
            </p:spPr>
          </p:pic>
          <p:pic>
            <p:nvPicPr>
              <p:cNvPr id="52" name="Picture 51" descr="A black arrow pointing to the right&#10;&#10;AI-generated content may be incorrect.">
                <a:extLst>
                  <a:ext uri="{FF2B5EF4-FFF2-40B4-BE49-F238E27FC236}">
                    <a16:creationId xmlns:a16="http://schemas.microsoft.com/office/drawing/2014/main" id="{4B3D7D3B-98C2-CEEE-D3DA-35A30BB53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774141" y="24915432"/>
                <a:ext cx="1763354" cy="1763354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7D0FBC-2652-B202-F1C2-704AE7E525C0}"/>
                  </a:ext>
                </a:extLst>
              </p:cNvPr>
              <p:cNvSpPr txBox="1"/>
              <p:nvPr/>
            </p:nvSpPr>
            <p:spPr>
              <a:xfrm>
                <a:off x="1408099" y="26787153"/>
                <a:ext cx="4938410" cy="589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latin typeface="Georgia" panose="02040502050405020303" pitchFamily="18" charset="0"/>
                  </a:rPr>
                  <a:t>Firm makes a sale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7BA920D-2985-763A-3B9A-B12A11BC6530}"/>
                  </a:ext>
                </a:extLst>
              </p:cNvPr>
              <p:cNvSpPr txBox="1"/>
              <p:nvPr/>
            </p:nvSpPr>
            <p:spPr>
              <a:xfrm>
                <a:off x="5895853" y="26799408"/>
                <a:ext cx="4008013" cy="1979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latin typeface="Georgia" panose="02040502050405020303" pitchFamily="18" charset="0"/>
                  </a:rPr>
                  <a:t>Invoice uploaded to the Ministry of Finance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539BA1-6203-E4FD-145D-82956CF035F0}"/>
                  </a:ext>
                </a:extLst>
              </p:cNvPr>
              <p:cNvSpPr txBox="1"/>
              <p:nvPr/>
            </p:nvSpPr>
            <p:spPr>
              <a:xfrm>
                <a:off x="9853195" y="26833007"/>
                <a:ext cx="4425301" cy="244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latin typeface="Georgia" panose="02040502050405020303" pitchFamily="18" charset="0"/>
                  </a:rPr>
                  <a:t>Invoice validated and timestamped by Ministry of Finance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F7D2BE7-6518-0D5D-6B8F-B8A131FCABD7}"/>
                  </a:ext>
                </a:extLst>
              </p:cNvPr>
              <p:cNvSpPr txBox="1"/>
              <p:nvPr/>
            </p:nvSpPr>
            <p:spPr>
              <a:xfrm>
                <a:off x="18633248" y="26609897"/>
                <a:ext cx="3663600" cy="1979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latin typeface="Georgia" panose="02040502050405020303" pitchFamily="18" charset="0"/>
                  </a:rPr>
                  <a:t>VAT return is pre-filled based on invoice trail</a:t>
                </a:r>
              </a:p>
            </p:txBody>
          </p:sp>
          <p:pic>
            <p:nvPicPr>
              <p:cNvPr id="59" name="Picture 58" descr="A close up of a card&#10;&#10;AI-generated content may be incorrect.">
                <a:extLst>
                  <a:ext uri="{FF2B5EF4-FFF2-40B4-BE49-F238E27FC236}">
                    <a16:creationId xmlns:a16="http://schemas.microsoft.com/office/drawing/2014/main" id="{0FF33556-1062-9783-6785-05647971F5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816154" y="24821063"/>
                <a:ext cx="2259743" cy="1921555"/>
              </a:xfrm>
              <a:prstGeom prst="rect">
                <a:avLst/>
              </a:prstGeom>
            </p:spPr>
          </p:pic>
          <p:pic>
            <p:nvPicPr>
              <p:cNvPr id="60" name="Picture 59" descr="A black arrow pointing to the right&#10;&#10;AI-generated content may be incorrect.">
                <a:extLst>
                  <a:ext uri="{FF2B5EF4-FFF2-40B4-BE49-F238E27FC236}">
                    <a16:creationId xmlns:a16="http://schemas.microsoft.com/office/drawing/2014/main" id="{6E8FE6D8-D146-FD44-943D-01057994F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730" y="24950409"/>
                <a:ext cx="1763354" cy="1763354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0C2BE18-5CF2-5D9E-EB7B-4FEC1F7F0C32}"/>
                  </a:ext>
                </a:extLst>
              </p:cNvPr>
              <p:cNvSpPr txBox="1"/>
              <p:nvPr/>
            </p:nvSpPr>
            <p:spPr>
              <a:xfrm>
                <a:off x="-2839888" y="26635379"/>
                <a:ext cx="4499092" cy="1516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latin typeface="Georgia" panose="02040502050405020303" pitchFamily="18" charset="0"/>
                  </a:rPr>
                  <a:t>Firm registers with tax authority</a:t>
                </a:r>
              </a:p>
            </p:txBody>
          </p:sp>
          <p:pic>
            <p:nvPicPr>
              <p:cNvPr id="63" name="Picture 62" descr="A grey paper with black lines&#10;&#10;AI-generated content may be incorrect.">
                <a:extLst>
                  <a:ext uri="{FF2B5EF4-FFF2-40B4-BE49-F238E27FC236}">
                    <a16:creationId xmlns:a16="http://schemas.microsoft.com/office/drawing/2014/main" id="{7EF4E085-A4EE-CA6D-20AA-109D17322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48224" y="24568860"/>
                <a:ext cx="2346452" cy="1662321"/>
              </a:xfrm>
              <a:prstGeom prst="rect">
                <a:avLst/>
              </a:prstGeom>
            </p:spPr>
          </p:pic>
          <p:pic>
            <p:nvPicPr>
              <p:cNvPr id="65" name="Picture 64" descr="A knife opening a lock&#10;&#10;AI-generated content may be incorrect.">
                <a:extLst>
                  <a:ext uri="{FF2B5EF4-FFF2-40B4-BE49-F238E27FC236}">
                    <a16:creationId xmlns:a16="http://schemas.microsoft.com/office/drawing/2014/main" id="{5F22A3E0-EFDE-CEFC-D763-3004A0F97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384827" y="24523076"/>
                <a:ext cx="3377737" cy="2542407"/>
              </a:xfrm>
              <a:prstGeom prst="rect">
                <a:avLst/>
              </a:prstGeom>
            </p:spPr>
          </p:pic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54FD8B9-9C9C-91C2-5F39-62750DC61616}"/>
              </a:ext>
            </a:extLst>
          </p:cNvPr>
          <p:cNvSpPr txBox="1"/>
          <p:nvPr/>
        </p:nvSpPr>
        <p:spPr>
          <a:xfrm>
            <a:off x="6013020" y="17540966"/>
            <a:ext cx="48395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For each sale in the supply chain…</a:t>
            </a:r>
          </a:p>
        </p:txBody>
      </p:sp>
      <p:pic>
        <p:nvPicPr>
          <p:cNvPr id="72" name="Picture 71" descr="A graph with blue line&#10;&#10;AI-generated content may be incorrect.">
            <a:extLst>
              <a:ext uri="{FF2B5EF4-FFF2-40B4-BE49-F238E27FC236}">
                <a16:creationId xmlns:a16="http://schemas.microsoft.com/office/drawing/2014/main" id="{61626DBF-CE70-D322-F6C6-AA2FDAD8C52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958234" y="4837211"/>
            <a:ext cx="12074579" cy="6037290"/>
          </a:xfrm>
          <a:prstGeom prst="rect">
            <a:avLst/>
          </a:prstGeom>
        </p:spPr>
      </p:pic>
      <p:pic>
        <p:nvPicPr>
          <p:cNvPr id="77" name="Picture 76" descr="A green and black logo&#10;&#10;AI-generated content may be incorrect.">
            <a:extLst>
              <a:ext uri="{FF2B5EF4-FFF2-40B4-BE49-F238E27FC236}">
                <a16:creationId xmlns:a16="http://schemas.microsoft.com/office/drawing/2014/main" id="{1399B31D-1FD9-4D56-AF11-E19B940C41B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786486" y="531089"/>
            <a:ext cx="6431613" cy="1200329"/>
          </a:xfrm>
          <a:prstGeom prst="rect">
            <a:avLst/>
          </a:prstGeom>
        </p:spPr>
      </p:pic>
      <p:pic>
        <p:nvPicPr>
          <p:cNvPr id="83" name="Picture 82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908F69F6-7516-1794-2741-6A5791398EC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597684" y="4834888"/>
            <a:ext cx="12537170" cy="6268585"/>
          </a:xfrm>
          <a:prstGeom prst="rect">
            <a:avLst/>
          </a:prstGeom>
        </p:spPr>
      </p:pic>
      <p:pic>
        <p:nvPicPr>
          <p:cNvPr id="87" name="Picture 86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9DB1ED5A-2533-7F9D-8E22-610864A5AD9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549557" y="11200458"/>
            <a:ext cx="12537170" cy="6268586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E4C3C05-B13A-9228-6DF9-95A7D5FE0D84}"/>
              </a:ext>
            </a:extLst>
          </p:cNvPr>
          <p:cNvGrpSpPr/>
          <p:nvPr/>
        </p:nvGrpSpPr>
        <p:grpSpPr>
          <a:xfrm>
            <a:off x="15087164" y="16987767"/>
            <a:ext cx="13636113" cy="4042148"/>
            <a:chOff x="15091525" y="12756201"/>
            <a:chExt cx="13636113" cy="2314989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841AE43-D32F-0947-CC87-599B351D4026}"/>
                </a:ext>
              </a:extLst>
            </p:cNvPr>
            <p:cNvCxnSpPr>
              <a:cxnSpLocks/>
            </p:cNvCxnSpPr>
            <p:nvPr/>
          </p:nvCxnSpPr>
          <p:spPr>
            <a:xfrm>
              <a:off x="15846213" y="12756201"/>
              <a:ext cx="12186600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5922D54-7661-9EE5-59CA-D9E70E170513}"/>
                </a:ext>
              </a:extLst>
            </p:cNvPr>
            <p:cNvGrpSpPr/>
            <p:nvPr/>
          </p:nvGrpSpPr>
          <p:grpSpPr>
            <a:xfrm>
              <a:off x="15091525" y="12913073"/>
              <a:ext cx="13636113" cy="2158117"/>
              <a:chOff x="15150300" y="17696264"/>
              <a:chExt cx="10221394" cy="1955710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C43D828-D462-54F1-346B-C98B4A0A381F}"/>
                  </a:ext>
                </a:extLst>
              </p:cNvPr>
              <p:cNvSpPr txBox="1"/>
              <p:nvPr/>
            </p:nvSpPr>
            <p:spPr>
              <a:xfrm>
                <a:off x="15326258" y="17706982"/>
                <a:ext cx="1751323" cy="559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Georgia" panose="02040502050405020303" pitchFamily="18" charset="0"/>
                  </a:rPr>
                  <a:t>July 2023 </a:t>
                </a:r>
              </a:p>
              <a:p>
                <a:pPr algn="ctr"/>
                <a:r>
                  <a:rPr lang="en-US" sz="3200" b="1" dirty="0">
                    <a:latin typeface="Georgia" panose="02040502050405020303" pitchFamily="18" charset="0"/>
                  </a:rPr>
                  <a:t>233</a:t>
                </a:r>
                <a:r>
                  <a:rPr lang="en-US" sz="3200" dirty="0">
                    <a:latin typeface="Georgia" panose="02040502050405020303" pitchFamily="18" charset="0"/>
                  </a:rPr>
                  <a:t> firms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4D33C2F-55F2-E2C4-899C-688215D46759}"/>
                  </a:ext>
                </a:extLst>
              </p:cNvPr>
              <p:cNvSpPr txBox="1"/>
              <p:nvPr/>
            </p:nvSpPr>
            <p:spPr>
              <a:xfrm>
                <a:off x="16904357" y="17706981"/>
                <a:ext cx="2393780" cy="559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Georgia" panose="02040502050405020303" pitchFamily="18" charset="0"/>
                  </a:rPr>
                  <a:t>October 2023</a:t>
                </a:r>
              </a:p>
              <a:p>
                <a:pPr algn="ctr"/>
                <a:r>
                  <a:rPr lang="en-US" sz="3200" b="1" dirty="0">
                    <a:latin typeface="Georgia" panose="02040502050405020303" pitchFamily="18" charset="0"/>
                  </a:rPr>
                  <a:t>239</a:t>
                </a:r>
                <a:r>
                  <a:rPr lang="en-US" sz="3200" dirty="0">
                    <a:latin typeface="Georgia" panose="02040502050405020303" pitchFamily="18" charset="0"/>
                  </a:rPr>
                  <a:t> firms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829853-824C-7134-F2F6-06EEF9B4CD66}"/>
                  </a:ext>
                </a:extLst>
              </p:cNvPr>
              <p:cNvSpPr txBox="1"/>
              <p:nvPr/>
            </p:nvSpPr>
            <p:spPr>
              <a:xfrm>
                <a:off x="19084399" y="17706981"/>
                <a:ext cx="2393780" cy="559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Georgia" panose="02040502050405020303" pitchFamily="18" charset="0"/>
                  </a:rPr>
                  <a:t>January 2024</a:t>
                </a:r>
              </a:p>
              <a:p>
                <a:pPr algn="ctr"/>
                <a:r>
                  <a:rPr lang="en-US" sz="3200" b="1" dirty="0">
                    <a:latin typeface="Georgia" panose="02040502050405020303" pitchFamily="18" charset="0"/>
                  </a:rPr>
                  <a:t>249</a:t>
                </a:r>
                <a:r>
                  <a:rPr lang="en-US" sz="3200" dirty="0">
                    <a:latin typeface="Georgia" panose="02040502050405020303" pitchFamily="18" charset="0"/>
                  </a:rPr>
                  <a:t> firms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95916C5-DA00-D135-2EB6-44076C923F8A}"/>
                  </a:ext>
                </a:extLst>
              </p:cNvPr>
              <p:cNvSpPr txBox="1"/>
              <p:nvPr/>
            </p:nvSpPr>
            <p:spPr>
              <a:xfrm>
                <a:off x="21093649" y="17696264"/>
                <a:ext cx="2393780" cy="559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Georgia" panose="02040502050405020303" pitchFamily="18" charset="0"/>
                  </a:rPr>
                  <a:t>April 2024</a:t>
                </a:r>
              </a:p>
              <a:p>
                <a:pPr algn="ctr"/>
                <a:r>
                  <a:rPr lang="en-US" sz="3200" b="1" dirty="0">
                    <a:latin typeface="Georgia" panose="02040502050405020303" pitchFamily="18" charset="0"/>
                  </a:rPr>
                  <a:t>345</a:t>
                </a:r>
                <a:r>
                  <a:rPr lang="en-US" sz="3200" dirty="0">
                    <a:latin typeface="Georgia" panose="02040502050405020303" pitchFamily="18" charset="0"/>
                  </a:rPr>
                  <a:t> firms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1B79BA-ED81-ACA4-9438-AB9E9CA1731B}"/>
                  </a:ext>
                </a:extLst>
              </p:cNvPr>
              <p:cNvSpPr txBox="1"/>
              <p:nvPr/>
            </p:nvSpPr>
            <p:spPr>
              <a:xfrm>
                <a:off x="22831665" y="17706981"/>
                <a:ext cx="2393780" cy="559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Georgia" panose="02040502050405020303" pitchFamily="18" charset="0"/>
                  </a:rPr>
                  <a:t>July 2024</a:t>
                </a:r>
              </a:p>
              <a:p>
                <a:pPr algn="ctr"/>
                <a:r>
                  <a:rPr lang="en-US" sz="3200" b="1" dirty="0">
                    <a:latin typeface="Georgia" panose="02040502050405020303" pitchFamily="18" charset="0"/>
                  </a:rPr>
                  <a:t>657</a:t>
                </a:r>
                <a:r>
                  <a:rPr lang="en-US" sz="3200" dirty="0">
                    <a:latin typeface="Georgia" panose="02040502050405020303" pitchFamily="18" charset="0"/>
                  </a:rPr>
                  <a:t> firms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35940CE-29AE-521A-C442-A50428347946}"/>
                  </a:ext>
                </a:extLst>
              </p:cNvPr>
              <p:cNvSpPr txBox="1"/>
              <p:nvPr/>
            </p:nvSpPr>
            <p:spPr>
              <a:xfrm>
                <a:off x="15150300" y="19089806"/>
                <a:ext cx="2393780" cy="559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Georgia" panose="02040502050405020303" pitchFamily="18" charset="0"/>
                  </a:rPr>
                  <a:t>October 2024</a:t>
                </a:r>
              </a:p>
              <a:p>
                <a:pPr algn="ctr"/>
                <a:r>
                  <a:rPr lang="en-US" sz="3200" b="1" dirty="0">
                    <a:latin typeface="Georgia" panose="02040502050405020303" pitchFamily="18" charset="0"/>
                  </a:rPr>
                  <a:t>701</a:t>
                </a:r>
                <a:r>
                  <a:rPr lang="en-US" sz="3200" dirty="0">
                    <a:latin typeface="Georgia" panose="02040502050405020303" pitchFamily="18" charset="0"/>
                  </a:rPr>
                  <a:t> firms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45709D2-3051-B64E-2BD1-B0EAFED559C8}"/>
                  </a:ext>
                </a:extLst>
              </p:cNvPr>
              <p:cNvSpPr txBox="1"/>
              <p:nvPr/>
            </p:nvSpPr>
            <p:spPr>
              <a:xfrm>
                <a:off x="17153008" y="19089806"/>
                <a:ext cx="2393780" cy="559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Georgia" panose="02040502050405020303" pitchFamily="18" charset="0"/>
                  </a:rPr>
                  <a:t>January 2025</a:t>
                </a:r>
              </a:p>
              <a:p>
                <a:pPr algn="ctr"/>
                <a:r>
                  <a:rPr lang="en-US" sz="3200" b="1" dirty="0">
                    <a:latin typeface="Georgia" panose="02040502050405020303" pitchFamily="18" charset="0"/>
                  </a:rPr>
                  <a:t>704</a:t>
                </a:r>
                <a:r>
                  <a:rPr lang="en-US" sz="3200" dirty="0">
                    <a:latin typeface="Georgia" panose="02040502050405020303" pitchFamily="18" charset="0"/>
                  </a:rPr>
                  <a:t> firms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1CA0F49-C46C-40FE-1EAB-276C6A800843}"/>
                  </a:ext>
                </a:extLst>
              </p:cNvPr>
              <p:cNvSpPr txBox="1"/>
              <p:nvPr/>
            </p:nvSpPr>
            <p:spPr>
              <a:xfrm>
                <a:off x="19094640" y="19089806"/>
                <a:ext cx="2393780" cy="559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Georgia" panose="02040502050405020303" pitchFamily="18" charset="0"/>
                  </a:rPr>
                  <a:t>April 2025</a:t>
                </a:r>
              </a:p>
              <a:p>
                <a:pPr algn="ctr"/>
                <a:r>
                  <a:rPr lang="en-US" sz="3200" b="1" dirty="0">
                    <a:latin typeface="Georgia" panose="02040502050405020303" pitchFamily="18" charset="0"/>
                  </a:rPr>
                  <a:t>4982</a:t>
                </a:r>
                <a:r>
                  <a:rPr lang="en-US" sz="3200" dirty="0">
                    <a:latin typeface="Georgia" panose="02040502050405020303" pitchFamily="18" charset="0"/>
                  </a:rPr>
                  <a:t> firms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B6B99FF-A584-6B53-7F53-46A222D32BB0}"/>
                  </a:ext>
                </a:extLst>
              </p:cNvPr>
              <p:cNvSpPr txBox="1"/>
              <p:nvPr/>
            </p:nvSpPr>
            <p:spPr>
              <a:xfrm>
                <a:off x="21052547" y="19092899"/>
                <a:ext cx="2393780" cy="559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Georgia" panose="02040502050405020303" pitchFamily="18" charset="0"/>
                  </a:rPr>
                  <a:t>July 2025</a:t>
                </a:r>
              </a:p>
              <a:p>
                <a:pPr algn="ctr"/>
                <a:r>
                  <a:rPr lang="en-US" sz="3200" b="1" dirty="0">
                    <a:latin typeface="Georgia" panose="02040502050405020303" pitchFamily="18" charset="0"/>
                  </a:rPr>
                  <a:t>14286</a:t>
                </a:r>
                <a:r>
                  <a:rPr lang="en-US" sz="3200" dirty="0">
                    <a:latin typeface="Georgia" panose="02040502050405020303" pitchFamily="18" charset="0"/>
                  </a:rPr>
                  <a:t> firms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96B5F92-3678-772B-D868-395E5CCF1924}"/>
                  </a:ext>
                </a:extLst>
              </p:cNvPr>
              <p:cNvSpPr txBox="1"/>
              <p:nvPr/>
            </p:nvSpPr>
            <p:spPr>
              <a:xfrm>
                <a:off x="22977914" y="19089807"/>
                <a:ext cx="2393780" cy="559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Georgia" panose="02040502050405020303" pitchFamily="18" charset="0"/>
                  </a:rPr>
                  <a:t>October 2025</a:t>
                </a:r>
              </a:p>
              <a:p>
                <a:pPr algn="ctr"/>
                <a:r>
                  <a:rPr lang="en-US" sz="3200" b="1" dirty="0">
                    <a:latin typeface="Georgia" panose="02040502050405020303" pitchFamily="18" charset="0"/>
                  </a:rPr>
                  <a:t>14286</a:t>
                </a:r>
                <a:r>
                  <a:rPr lang="en-US" sz="3200" dirty="0">
                    <a:latin typeface="Georgia" panose="02040502050405020303" pitchFamily="18" charset="0"/>
                  </a:rPr>
                  <a:t> firms</a:t>
                </a:r>
              </a:p>
            </p:txBody>
          </p:sp>
        </p:grp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781636B2-9A32-5B9E-2AFE-971957B40B54}"/>
                </a:ext>
              </a:extLst>
            </p:cNvPr>
            <p:cNvCxnSpPr>
              <a:cxnSpLocks/>
            </p:cNvCxnSpPr>
            <p:nvPr/>
          </p:nvCxnSpPr>
          <p:spPr>
            <a:xfrm>
              <a:off x="15843348" y="14324435"/>
              <a:ext cx="12186600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39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8627</TotalTime>
  <Words>490</Words>
  <Application>Microsoft Macintosh PowerPoint</Application>
  <PresentationFormat>Custom</PresentationFormat>
  <Paragraphs>117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Lederman, Adam</dc:creator>
  <cp:lastModifiedBy>Lederman, Adam</cp:lastModifiedBy>
  <cp:revision>36</cp:revision>
  <dcterms:created xsi:type="dcterms:W3CDTF">2025-07-30T14:20:20Z</dcterms:created>
  <dcterms:modified xsi:type="dcterms:W3CDTF">2025-08-05T14:07:40Z</dcterms:modified>
</cp:coreProperties>
</file>