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Roboto"/>
      <p:regular r:id="rId27"/>
      <p:bold r:id="rId28"/>
      <p:italic r:id="rId29"/>
      <p:boldItalic r:id="rId30"/>
    </p:embeddedFont>
    <p:embeddedFont>
      <p:font typeface="Merriweather"/>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01D5481-F782-406A-B64A-0E7188E00AEC}">
  <a:tblStyle styleId="{301D5481-F782-406A-B64A-0E7188E00AEC}"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erriweather-regular.fntdata"/><Relationship Id="rId30" Type="http://schemas.openxmlformats.org/officeDocument/2006/relationships/font" Target="fonts/Roboto-boldItalic.fntdata"/><Relationship Id="rId11" Type="http://schemas.openxmlformats.org/officeDocument/2006/relationships/slide" Target="slides/slide5.xml"/><Relationship Id="rId33" Type="http://schemas.openxmlformats.org/officeDocument/2006/relationships/font" Target="fonts/Merriweather-italic.fntdata"/><Relationship Id="rId10" Type="http://schemas.openxmlformats.org/officeDocument/2006/relationships/slide" Target="slides/slide4.xml"/><Relationship Id="rId32" Type="http://schemas.openxmlformats.org/officeDocument/2006/relationships/font" Target="fonts/Merriweather-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Merriweather-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06f52bfe3f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06f52bfe3f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06f52bfe3f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06f52bfe3f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06f52bfe3f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06f52bfe3f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06f52bfe3f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06f52bfe3f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06f52bfe3f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06f52bfe3f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06f52bfe3f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06f52bfe3f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06f52bfe3f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06f52bfe3f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06f52bfe3f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06f52bfe3f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06f52bfe3f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06f52bfe3f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06f52bfe3f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06f52bfe3f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06f52bfe3f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06f52bfe3f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306f52bfe3f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306f52bfe3f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06f52bfe3f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06f52bfe3f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06f52bfe3f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06f52bfe3f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06f52bfe3f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06f52bfe3f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06f52bfe3f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06f52bfe3f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06f52bfe3f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06f52bfe3f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06f52bfe3f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06f52bfe3f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06f52bfe3f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06f52bfe3f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Time Estimation App (TEA)</a:t>
            </a:r>
            <a:endParaRPr/>
          </a:p>
          <a:p>
            <a:pPr indent="0" lvl="0" marL="0" rtl="0" algn="l">
              <a:spcBef>
                <a:spcPts val="0"/>
              </a:spcBef>
              <a:spcAft>
                <a:spcPts val="0"/>
              </a:spcAft>
              <a:buNone/>
            </a:pPr>
            <a:r>
              <a:rPr lang="en"/>
              <a:t>Milestone 1</a:t>
            </a:r>
            <a:endParaRPr/>
          </a:p>
        </p:txBody>
      </p:sp>
      <p:sp>
        <p:nvSpPr>
          <p:cNvPr id="65" name="Google Shape;65;p13"/>
          <p:cNvSpPr txBox="1"/>
          <p:nvPr>
            <p:ph idx="1" type="subTitle"/>
          </p:nvPr>
        </p:nvSpPr>
        <p:spPr>
          <a:xfrm>
            <a:off x="311700" y="1994321"/>
            <a:ext cx="4242600" cy="104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Audrey Eley, Artur Quarra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Advisor/Client: Dr. David Luginbuhl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Task 4:</a:t>
            </a:r>
            <a:endParaRPr/>
          </a:p>
          <a:p>
            <a:pPr indent="0" lvl="0" marL="0" rtl="0" algn="l">
              <a:spcBef>
                <a:spcPts val="0"/>
              </a:spcBef>
              <a:spcAft>
                <a:spcPts val="0"/>
              </a:spcAft>
              <a:buNone/>
            </a:pPr>
            <a:r>
              <a:rPr lang="en"/>
              <a:t>Design Document</a:t>
            </a:r>
            <a:endParaRPr/>
          </a:p>
        </p:txBody>
      </p:sp>
      <p:sp>
        <p:nvSpPr>
          <p:cNvPr id="119" name="Google Shape;119;p22"/>
          <p:cNvSpPr txBox="1"/>
          <p:nvPr>
            <p:ph idx="1" type="body"/>
          </p:nvPr>
        </p:nvSpPr>
        <p:spPr>
          <a:xfrm>
            <a:off x="4644675" y="230625"/>
            <a:ext cx="4166400" cy="463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Contributions: </a:t>
            </a:r>
            <a:endParaRPr sz="1700"/>
          </a:p>
          <a:p>
            <a:pPr indent="0" lvl="0" marL="0" rtl="0" algn="l">
              <a:spcBef>
                <a:spcPts val="1200"/>
              </a:spcBef>
              <a:spcAft>
                <a:spcPts val="0"/>
              </a:spcAft>
              <a:buNone/>
            </a:pPr>
            <a:r>
              <a:rPr lang="en" sz="1700"/>
              <a:t>This task was completed in its entirety. Team member Audrey was responsible for the completion of this task. She wrote the Software Design Document in accordance with the IEEE STD 1016 recommend practices. Team member Artur contributed images from the demo of the React Native user interface.</a:t>
            </a:r>
            <a:endParaRPr sz="1700"/>
          </a:p>
          <a:p>
            <a:pPr indent="0" lvl="0" marL="0" rtl="0" algn="l">
              <a:spcBef>
                <a:spcPts val="1200"/>
              </a:spcBef>
              <a:spcAft>
                <a:spcPts val="0"/>
              </a:spcAft>
              <a:buNone/>
            </a:pPr>
            <a:r>
              <a:rPr lang="en" sz="1700"/>
              <a:t>Client/Advisor Feedback:</a:t>
            </a:r>
            <a:endParaRPr sz="1700"/>
          </a:p>
          <a:p>
            <a:pPr indent="0" lvl="0" marL="0" rtl="0" algn="l">
              <a:spcBef>
                <a:spcPts val="1200"/>
              </a:spcBef>
              <a:spcAft>
                <a:spcPts val="1200"/>
              </a:spcAft>
              <a:buNone/>
            </a:pPr>
            <a:r>
              <a:rPr lang="en" sz="1700"/>
              <a:t>Include the functionality that the timing mechanism should be capable of pausing.</a:t>
            </a:r>
            <a:endParaRPr sz="17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Task 5:</a:t>
            </a:r>
            <a:endParaRPr/>
          </a:p>
          <a:p>
            <a:pPr indent="0" lvl="0" marL="0" rtl="0" algn="l">
              <a:spcBef>
                <a:spcPts val="0"/>
              </a:spcBef>
              <a:spcAft>
                <a:spcPts val="0"/>
              </a:spcAft>
              <a:buNone/>
            </a:pPr>
            <a:r>
              <a:rPr lang="en"/>
              <a:t>Test Plan</a:t>
            </a:r>
            <a:endParaRPr/>
          </a:p>
        </p:txBody>
      </p:sp>
      <p:sp>
        <p:nvSpPr>
          <p:cNvPr id="125" name="Google Shape;125;p23"/>
          <p:cNvSpPr txBox="1"/>
          <p:nvPr>
            <p:ph idx="1" type="body"/>
          </p:nvPr>
        </p:nvSpPr>
        <p:spPr>
          <a:xfrm>
            <a:off x="4644675" y="500925"/>
            <a:ext cx="4166400" cy="4098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700"/>
              <a:t>Challenges:  </a:t>
            </a:r>
            <a:endParaRPr sz="1700"/>
          </a:p>
          <a:p>
            <a:pPr indent="0" lvl="0" marL="0" rtl="0" algn="l">
              <a:spcBef>
                <a:spcPts val="1200"/>
              </a:spcBef>
              <a:spcAft>
                <a:spcPts val="0"/>
              </a:spcAft>
              <a:buNone/>
            </a:pPr>
            <a:r>
              <a:rPr lang="en" sz="1700"/>
              <a:t>The test plan was challenging to complete, as the team was not experienced in the writing of such documents. It was difficult to choose a testing approach, when very little implementation had been cemented. Furthermore, this document necessitated research into the testing tools associated with React Native and Firebase. Much like the previous 2 tasks, special care was taken to adhere to IEEE standards.</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7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Task 5:</a:t>
            </a:r>
            <a:endParaRPr/>
          </a:p>
          <a:p>
            <a:pPr indent="0" lvl="0" marL="0" rtl="0" algn="l">
              <a:spcBef>
                <a:spcPts val="0"/>
              </a:spcBef>
              <a:spcAft>
                <a:spcPts val="0"/>
              </a:spcAft>
              <a:buNone/>
            </a:pPr>
            <a:r>
              <a:rPr lang="en"/>
              <a:t>Test Plan</a:t>
            </a:r>
            <a:endParaRPr/>
          </a:p>
        </p:txBody>
      </p:sp>
      <p:sp>
        <p:nvSpPr>
          <p:cNvPr id="131" name="Google Shape;131;p2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Contributions: </a:t>
            </a:r>
            <a:endParaRPr sz="1700"/>
          </a:p>
          <a:p>
            <a:pPr indent="0" lvl="0" marL="0" rtl="0" algn="l">
              <a:spcBef>
                <a:spcPts val="1200"/>
              </a:spcBef>
              <a:spcAft>
                <a:spcPts val="0"/>
              </a:spcAft>
              <a:buNone/>
            </a:pPr>
            <a:r>
              <a:rPr lang="en" sz="1700"/>
              <a:t>This task was completed in its entirety. Team member Audrey was responsible for the completion of this task. She wrote the Test Plan in accordance with the IEEE 829 template.</a:t>
            </a:r>
            <a:endParaRPr sz="1700"/>
          </a:p>
          <a:p>
            <a:pPr indent="0" lvl="0" marL="0" rtl="0" algn="l">
              <a:spcBef>
                <a:spcPts val="1200"/>
              </a:spcBef>
              <a:spcAft>
                <a:spcPts val="0"/>
              </a:spcAft>
              <a:buNone/>
            </a:pPr>
            <a:r>
              <a:rPr lang="en" sz="1700"/>
              <a:t>Client/Advisor Feedback:</a:t>
            </a:r>
            <a:endParaRPr sz="1700"/>
          </a:p>
          <a:p>
            <a:pPr indent="0" lvl="0" marL="0" rtl="0" algn="l">
              <a:spcBef>
                <a:spcPts val="1200"/>
              </a:spcBef>
              <a:spcAft>
                <a:spcPts val="1200"/>
              </a:spcAft>
              <a:buNone/>
            </a:pPr>
            <a:r>
              <a:rPr lang="en" sz="1700"/>
              <a:t>None.</a:t>
            </a:r>
            <a:endParaRPr sz="17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Task 6:</a:t>
            </a:r>
            <a:endParaRPr/>
          </a:p>
          <a:p>
            <a:pPr indent="0" lvl="0" marL="0" rtl="0" algn="l">
              <a:spcBef>
                <a:spcPts val="0"/>
              </a:spcBef>
              <a:spcAft>
                <a:spcPts val="0"/>
              </a:spcAft>
              <a:buNone/>
            </a:pPr>
            <a:r>
              <a:rPr lang="en"/>
              <a:t>Implement, test &amp; demo task input</a:t>
            </a:r>
            <a:endParaRPr/>
          </a:p>
        </p:txBody>
      </p:sp>
      <p:sp>
        <p:nvSpPr>
          <p:cNvPr id="137" name="Google Shape;137;p2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Challenges:  </a:t>
            </a:r>
            <a:endParaRPr sz="1700"/>
          </a:p>
          <a:p>
            <a:pPr indent="0" lvl="0" marL="0" rtl="0" algn="l">
              <a:spcBef>
                <a:spcPts val="1200"/>
              </a:spcBef>
              <a:spcAft>
                <a:spcPts val="1200"/>
              </a:spcAft>
              <a:buNone/>
            </a:pPr>
            <a:r>
              <a:rPr lang="en" sz="1700"/>
              <a:t>The demo of the task input feature was challenging, again, because of the limited experience of the team with regard to app development. This required time and effort to become familiar with the React Native framework. Unfortunately, there was not enough time to integrate elements that would be present in the final product, and there was only time for limited testing.</a:t>
            </a:r>
            <a:endParaRPr sz="17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Task 6:</a:t>
            </a:r>
            <a:endParaRPr/>
          </a:p>
          <a:p>
            <a:pPr indent="0" lvl="0" marL="0" rtl="0" algn="l">
              <a:spcBef>
                <a:spcPts val="0"/>
              </a:spcBef>
              <a:spcAft>
                <a:spcPts val="0"/>
              </a:spcAft>
              <a:buNone/>
            </a:pPr>
            <a:r>
              <a:rPr lang="en"/>
              <a:t>Implement, test &amp; demo task input</a:t>
            </a:r>
            <a:endParaRPr/>
          </a:p>
          <a:p>
            <a:pPr indent="0" lvl="0" marL="0" rtl="0" algn="l">
              <a:spcBef>
                <a:spcPts val="0"/>
              </a:spcBef>
              <a:spcAft>
                <a:spcPts val="0"/>
              </a:spcAft>
              <a:buNone/>
            </a:pPr>
            <a:r>
              <a:t/>
            </a:r>
            <a:endParaRPr/>
          </a:p>
        </p:txBody>
      </p:sp>
      <p:sp>
        <p:nvSpPr>
          <p:cNvPr id="143" name="Google Shape;143;p2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Contributions: </a:t>
            </a:r>
            <a:endParaRPr sz="1700"/>
          </a:p>
          <a:p>
            <a:pPr indent="0" lvl="0" marL="0" rtl="0" algn="l">
              <a:spcBef>
                <a:spcPts val="1200"/>
              </a:spcBef>
              <a:spcAft>
                <a:spcPts val="0"/>
              </a:spcAft>
              <a:buNone/>
            </a:pPr>
            <a:r>
              <a:rPr lang="en" sz="1700"/>
              <a:t>This task was partially completed. Team member Artur created and demonstrated a preliminary version of this feature. Further integration and testing is necessary.</a:t>
            </a:r>
            <a:endParaRPr sz="1700"/>
          </a:p>
          <a:p>
            <a:pPr indent="0" lvl="0" marL="0" rtl="0" algn="l">
              <a:spcBef>
                <a:spcPts val="1200"/>
              </a:spcBef>
              <a:spcAft>
                <a:spcPts val="0"/>
              </a:spcAft>
              <a:buNone/>
            </a:pPr>
            <a:r>
              <a:rPr lang="en" sz="1700"/>
              <a:t>Client/Advisor Feedback:</a:t>
            </a:r>
            <a:endParaRPr sz="1700"/>
          </a:p>
          <a:p>
            <a:pPr indent="0" lvl="0" marL="0" rtl="0" algn="l">
              <a:spcBef>
                <a:spcPts val="1200"/>
              </a:spcBef>
              <a:spcAft>
                <a:spcPts val="1200"/>
              </a:spcAft>
              <a:buNone/>
            </a:pPr>
            <a:r>
              <a:rPr lang="en" sz="1700"/>
              <a:t>None.</a:t>
            </a:r>
            <a:endParaRPr sz="17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Task 7:</a:t>
            </a:r>
            <a:endParaRPr/>
          </a:p>
          <a:p>
            <a:pPr indent="0" lvl="0" marL="0" rtl="0" algn="l">
              <a:spcBef>
                <a:spcPts val="0"/>
              </a:spcBef>
              <a:spcAft>
                <a:spcPts val="0"/>
              </a:spcAft>
              <a:buNone/>
            </a:pPr>
            <a:r>
              <a:rPr lang="en"/>
              <a:t>Implement, test &amp; demo timer</a:t>
            </a:r>
            <a:endParaRPr/>
          </a:p>
          <a:p>
            <a:pPr indent="0" lvl="0" marL="0" rtl="0" algn="l">
              <a:spcBef>
                <a:spcPts val="0"/>
              </a:spcBef>
              <a:spcAft>
                <a:spcPts val="0"/>
              </a:spcAft>
              <a:buNone/>
            </a:pPr>
            <a:r>
              <a:t/>
            </a:r>
            <a:endParaRPr/>
          </a:p>
        </p:txBody>
      </p:sp>
      <p:sp>
        <p:nvSpPr>
          <p:cNvPr id="149" name="Google Shape;149;p27"/>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Challenges:  </a:t>
            </a:r>
            <a:endParaRPr sz="1700"/>
          </a:p>
          <a:p>
            <a:pPr indent="0" lvl="0" marL="0" rtl="0" algn="l">
              <a:spcBef>
                <a:spcPts val="1200"/>
              </a:spcBef>
              <a:spcAft>
                <a:spcPts val="1200"/>
              </a:spcAft>
              <a:buNone/>
            </a:pPr>
            <a:r>
              <a:rPr lang="en" sz="1700"/>
              <a:t>The issues faced with the demo timer were similar to that of the previous task. The implementation of this feature is more complete than others. However, in the work done on this feature, there have already been bugs that needed to be addressed.</a:t>
            </a:r>
            <a:endParaRPr sz="17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Task 7:</a:t>
            </a:r>
            <a:endParaRPr/>
          </a:p>
          <a:p>
            <a:pPr indent="0" lvl="0" marL="0" rtl="0" algn="l">
              <a:spcBef>
                <a:spcPts val="0"/>
              </a:spcBef>
              <a:spcAft>
                <a:spcPts val="0"/>
              </a:spcAft>
              <a:buNone/>
            </a:pPr>
            <a:r>
              <a:rPr lang="en"/>
              <a:t>Implement, test &amp; demo timer</a:t>
            </a:r>
            <a:endParaRPr/>
          </a:p>
        </p:txBody>
      </p:sp>
      <p:sp>
        <p:nvSpPr>
          <p:cNvPr id="155" name="Google Shape;155;p28"/>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Contributions: </a:t>
            </a:r>
            <a:endParaRPr sz="1700"/>
          </a:p>
          <a:p>
            <a:pPr indent="0" lvl="0" marL="0" rtl="0" algn="l">
              <a:spcBef>
                <a:spcPts val="1200"/>
              </a:spcBef>
              <a:spcAft>
                <a:spcPts val="0"/>
              </a:spcAft>
              <a:buNone/>
            </a:pPr>
            <a:r>
              <a:rPr lang="en" sz="1700"/>
              <a:t>This task was partially completed. Team member Artur created and demonstrated a preliminary version of this feature. Further testing and refinement of this feature is necessary.</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rPr lang="en" sz="1700"/>
              <a:t>Client/Advisor Feedback:</a:t>
            </a:r>
            <a:endParaRPr sz="1700"/>
          </a:p>
          <a:p>
            <a:pPr indent="0" lvl="0" marL="0" rtl="0" algn="l">
              <a:spcBef>
                <a:spcPts val="1200"/>
              </a:spcBef>
              <a:spcAft>
                <a:spcPts val="1200"/>
              </a:spcAft>
              <a:buNone/>
            </a:pPr>
            <a:r>
              <a:rPr lang="en" sz="1700"/>
              <a:t>Modify to support pausing of the timing feature.</a:t>
            </a:r>
            <a:endParaRPr sz="17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9"/>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Task 8:</a:t>
            </a:r>
            <a:endParaRPr/>
          </a:p>
          <a:p>
            <a:pPr indent="0" lvl="0" marL="0" rtl="0" algn="l">
              <a:spcBef>
                <a:spcPts val="0"/>
              </a:spcBef>
              <a:spcAft>
                <a:spcPts val="0"/>
              </a:spcAft>
              <a:buNone/>
            </a:pPr>
            <a:r>
              <a:rPr lang="en"/>
              <a:t>Implement, test &amp; demo dashboard</a:t>
            </a:r>
            <a:endParaRPr/>
          </a:p>
        </p:txBody>
      </p:sp>
      <p:sp>
        <p:nvSpPr>
          <p:cNvPr id="161" name="Google Shape;161;p29"/>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Challenges:  </a:t>
            </a:r>
            <a:endParaRPr sz="1700"/>
          </a:p>
          <a:p>
            <a:pPr indent="0" lvl="0" marL="0" rtl="0" algn="l">
              <a:spcBef>
                <a:spcPts val="1200"/>
              </a:spcBef>
              <a:spcAft>
                <a:spcPts val="1200"/>
              </a:spcAft>
              <a:buNone/>
            </a:pPr>
            <a:r>
              <a:rPr lang="en" sz="1700"/>
              <a:t>The dashboard implementation is not complete, as there was not enough time to implement a card view of the tasks, as is the ultimate goal. Furthermore, this demo does not have all of the intended features for the final version. There was only time for limited testing.</a:t>
            </a:r>
            <a:endParaRPr sz="17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0"/>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Task 8:</a:t>
            </a:r>
            <a:endParaRPr/>
          </a:p>
          <a:p>
            <a:pPr indent="0" lvl="0" marL="0" rtl="0" algn="l">
              <a:spcBef>
                <a:spcPts val="0"/>
              </a:spcBef>
              <a:spcAft>
                <a:spcPts val="0"/>
              </a:spcAft>
              <a:buNone/>
            </a:pPr>
            <a:r>
              <a:rPr lang="en"/>
              <a:t>Implement, test and demo dashboard</a:t>
            </a:r>
            <a:endParaRPr/>
          </a:p>
        </p:txBody>
      </p:sp>
      <p:sp>
        <p:nvSpPr>
          <p:cNvPr id="167" name="Google Shape;167;p30"/>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Contributions: </a:t>
            </a:r>
            <a:endParaRPr sz="1700"/>
          </a:p>
          <a:p>
            <a:pPr indent="0" lvl="0" marL="0" rtl="0" algn="l">
              <a:spcBef>
                <a:spcPts val="1200"/>
              </a:spcBef>
              <a:spcAft>
                <a:spcPts val="0"/>
              </a:spcAft>
              <a:buNone/>
            </a:pPr>
            <a:r>
              <a:rPr lang="en" sz="1700"/>
              <a:t>This task was partially completed. Team member Artur created and demonstrated a preliminary version of this feature. Further integration, implementations, and testing is necessary.</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rPr lang="en" sz="1700"/>
              <a:t>Client/Advisor Feedback:</a:t>
            </a:r>
            <a:endParaRPr sz="1700"/>
          </a:p>
          <a:p>
            <a:pPr indent="0" lvl="0" marL="0" rtl="0" algn="l">
              <a:spcBef>
                <a:spcPts val="1200"/>
              </a:spcBef>
              <a:spcAft>
                <a:spcPts val="1200"/>
              </a:spcAft>
              <a:buNone/>
            </a:pPr>
            <a:r>
              <a:rPr lang="en" sz="1700"/>
              <a:t>None.</a:t>
            </a:r>
            <a:endParaRPr sz="17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Progress of Current Milestone</a:t>
            </a:r>
            <a:endParaRPr/>
          </a:p>
        </p:txBody>
      </p:sp>
      <p:graphicFrame>
        <p:nvGraphicFramePr>
          <p:cNvPr id="173" name="Google Shape;173;p31"/>
          <p:cNvGraphicFramePr/>
          <p:nvPr/>
        </p:nvGraphicFramePr>
        <p:xfrm>
          <a:off x="76200" y="1280075"/>
          <a:ext cx="3000000" cy="3000000"/>
        </p:xfrm>
        <a:graphic>
          <a:graphicData uri="http://schemas.openxmlformats.org/drawingml/2006/table">
            <a:tbl>
              <a:tblPr>
                <a:noFill/>
                <a:tableStyleId>{301D5481-F782-406A-B64A-0E7188E00AEC}</a:tableStyleId>
              </a:tblPr>
              <a:tblGrid>
                <a:gridCol w="2157975"/>
                <a:gridCol w="1359525"/>
                <a:gridCol w="902100"/>
                <a:gridCol w="1060400"/>
                <a:gridCol w="3511625"/>
              </a:tblGrid>
              <a:tr h="33955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Task</a:t>
                      </a:r>
                      <a:endParaRPr b="1"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Completion %</a:t>
                      </a:r>
                      <a:endParaRPr b="1"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Audrey</a:t>
                      </a:r>
                      <a:endParaRPr b="1"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Artur</a:t>
                      </a:r>
                      <a:endParaRPr b="1"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To do</a:t>
                      </a:r>
                      <a:endParaRPr b="1" sz="1200">
                        <a:latin typeface="Times New Roman"/>
                        <a:ea typeface="Times New Roman"/>
                        <a:cs typeface="Times New Roman"/>
                        <a:sym typeface="Times New Roman"/>
                      </a:endParaRPr>
                    </a:p>
                  </a:txBody>
                  <a:tcPr marT="63500" marB="63500" marR="63500" marL="63500"/>
                </a:tc>
              </a:tr>
              <a:tr h="300125">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 Investigate Tools</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100%</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10%</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90%</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None</a:t>
                      </a:r>
                      <a:endParaRPr sz="1200">
                        <a:latin typeface="Times New Roman"/>
                        <a:ea typeface="Times New Roman"/>
                        <a:cs typeface="Times New Roman"/>
                        <a:sym typeface="Times New Roman"/>
                      </a:endParaRPr>
                    </a:p>
                  </a:txBody>
                  <a:tcPr marT="63500" marB="63500" marR="63500" marL="63500"/>
                </a:tc>
              </a:tr>
              <a:tr h="361725">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2. Hello World Demos</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33%</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0%</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100%</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Demo Firebase and Chart.js</a:t>
                      </a:r>
                      <a:endParaRPr sz="1200">
                        <a:latin typeface="Times New Roman"/>
                        <a:ea typeface="Times New Roman"/>
                        <a:cs typeface="Times New Roman"/>
                        <a:sym typeface="Times New Roman"/>
                      </a:endParaRPr>
                    </a:p>
                  </a:txBody>
                  <a:tcPr marT="63500" marB="63500" marR="63500" marL="63500"/>
                </a:tc>
              </a:tr>
              <a:tr h="3223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3. Requirement Document</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100%</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100%</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0%</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None</a:t>
                      </a:r>
                      <a:endParaRPr sz="1200">
                        <a:latin typeface="Times New Roman"/>
                        <a:ea typeface="Times New Roman"/>
                        <a:cs typeface="Times New Roman"/>
                        <a:sym typeface="Times New Roman"/>
                      </a:endParaRPr>
                    </a:p>
                  </a:txBody>
                  <a:tcPr marT="63500" marB="63500" marR="63500" marL="63500"/>
                </a:tc>
              </a:tr>
              <a:tr h="300125">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4. Design Document</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100%</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95%</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5%</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None</a:t>
                      </a:r>
                      <a:endParaRPr sz="1200">
                        <a:latin typeface="Times New Roman"/>
                        <a:ea typeface="Times New Roman"/>
                        <a:cs typeface="Times New Roman"/>
                        <a:sym typeface="Times New Roman"/>
                      </a:endParaRPr>
                    </a:p>
                  </a:txBody>
                  <a:tcPr marT="63500" marB="63500" marR="63500" marL="63500"/>
                </a:tc>
              </a:tr>
              <a:tr h="300125">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5. Test Plan</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100%</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100%</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0%</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None</a:t>
                      </a:r>
                      <a:endParaRPr sz="1200">
                        <a:latin typeface="Times New Roman"/>
                        <a:ea typeface="Times New Roman"/>
                        <a:cs typeface="Times New Roman"/>
                        <a:sym typeface="Times New Roman"/>
                      </a:endParaRPr>
                    </a:p>
                  </a:txBody>
                  <a:tcPr marT="63500" marB="63500" marR="63500" marL="63500"/>
                </a:tc>
              </a:tr>
              <a:tr h="629525">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6. Implement, test &amp; demo task input</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20%</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0%</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100%</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Complete UI design, complete Firebase integration, add fields, debug, formal testing  </a:t>
                      </a:r>
                      <a:endParaRPr sz="1200">
                        <a:latin typeface="Times New Roman"/>
                        <a:ea typeface="Times New Roman"/>
                        <a:cs typeface="Times New Roman"/>
                        <a:sym typeface="Times New Roman"/>
                      </a:endParaRPr>
                    </a:p>
                  </a:txBody>
                  <a:tcPr marT="63500" marB="63500" marR="63500" marL="63500"/>
                </a:tc>
              </a:tr>
              <a:tr h="629525">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7. Implement, test &amp; demo timer</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35%</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0%</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100%</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Complete UI design, complete Firebase Integration, fix known bugs, formal testing</a:t>
                      </a:r>
                      <a:endParaRPr sz="1200">
                        <a:latin typeface="Times New Roman"/>
                        <a:ea typeface="Times New Roman"/>
                        <a:cs typeface="Times New Roman"/>
                        <a:sym typeface="Times New Roman"/>
                      </a:endParaRPr>
                    </a:p>
                  </a:txBody>
                  <a:tcPr marT="63500" marB="63500" marR="63500" marL="63500"/>
                </a:tc>
              </a:tr>
              <a:tr h="680425">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8. Implement, test &amp; demo dashboard</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10%</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0%</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100%</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Complete UI design, complete Firebase integration, implement task cards, implement task organization options, formal testing</a:t>
                      </a:r>
                      <a:endParaRPr sz="1200">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000"/>
              <a:t>Tasks</a:t>
            </a:r>
            <a:endParaRPr sz="4000"/>
          </a:p>
        </p:txBody>
      </p:sp>
      <p:sp>
        <p:nvSpPr>
          <p:cNvPr id="71" name="Google Shape;71;p1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AutoNum type="arabicPeriod"/>
            </a:pPr>
            <a:r>
              <a:rPr lang="en" sz="2000"/>
              <a:t>Investigate Tools</a:t>
            </a:r>
            <a:endParaRPr sz="2000"/>
          </a:p>
          <a:p>
            <a:pPr indent="-355600" lvl="0" marL="457200" rtl="0" algn="l">
              <a:spcBef>
                <a:spcPts val="0"/>
              </a:spcBef>
              <a:spcAft>
                <a:spcPts val="0"/>
              </a:spcAft>
              <a:buSzPts val="2000"/>
              <a:buAutoNum type="arabicPeriod"/>
            </a:pPr>
            <a:r>
              <a:rPr lang="en" sz="2000"/>
              <a:t>Hello World Demos</a:t>
            </a:r>
            <a:endParaRPr sz="2000"/>
          </a:p>
          <a:p>
            <a:pPr indent="-355600" lvl="0" marL="457200" rtl="0" algn="l">
              <a:spcBef>
                <a:spcPts val="0"/>
              </a:spcBef>
              <a:spcAft>
                <a:spcPts val="0"/>
              </a:spcAft>
              <a:buSzPts val="2000"/>
              <a:buAutoNum type="arabicPeriod"/>
            </a:pPr>
            <a:r>
              <a:rPr lang="en" sz="2000"/>
              <a:t>Requirement Document</a:t>
            </a:r>
            <a:endParaRPr sz="2000"/>
          </a:p>
          <a:p>
            <a:pPr indent="-355600" lvl="0" marL="457200" rtl="0" algn="l">
              <a:spcBef>
                <a:spcPts val="0"/>
              </a:spcBef>
              <a:spcAft>
                <a:spcPts val="0"/>
              </a:spcAft>
              <a:buSzPts val="2000"/>
              <a:buAutoNum type="arabicPeriod"/>
            </a:pPr>
            <a:r>
              <a:rPr lang="en" sz="2000"/>
              <a:t>Design Document</a:t>
            </a:r>
            <a:endParaRPr sz="2000"/>
          </a:p>
          <a:p>
            <a:pPr indent="-355600" lvl="0" marL="457200" rtl="0" algn="l">
              <a:spcBef>
                <a:spcPts val="0"/>
              </a:spcBef>
              <a:spcAft>
                <a:spcPts val="0"/>
              </a:spcAft>
              <a:buSzPts val="2000"/>
              <a:buAutoNum type="arabicPeriod"/>
            </a:pPr>
            <a:r>
              <a:rPr lang="en" sz="2000"/>
              <a:t>Test Plan</a:t>
            </a:r>
            <a:endParaRPr sz="2000"/>
          </a:p>
          <a:p>
            <a:pPr indent="-355600" lvl="0" marL="457200" rtl="0" algn="l">
              <a:spcBef>
                <a:spcPts val="0"/>
              </a:spcBef>
              <a:spcAft>
                <a:spcPts val="0"/>
              </a:spcAft>
              <a:buSzPts val="2000"/>
              <a:buAutoNum type="arabicPeriod"/>
            </a:pPr>
            <a:r>
              <a:rPr lang="en" sz="2000"/>
              <a:t>Implement, test &amp; demo task input</a:t>
            </a:r>
            <a:endParaRPr sz="2000"/>
          </a:p>
          <a:p>
            <a:pPr indent="-355600" lvl="0" marL="457200" rtl="0" algn="l">
              <a:spcBef>
                <a:spcPts val="0"/>
              </a:spcBef>
              <a:spcAft>
                <a:spcPts val="0"/>
              </a:spcAft>
              <a:buSzPts val="2000"/>
              <a:buAutoNum type="arabicPeriod"/>
            </a:pPr>
            <a:r>
              <a:rPr lang="en" sz="2000"/>
              <a:t>Implement, test &amp; demo timer</a:t>
            </a:r>
            <a:endParaRPr sz="2000"/>
          </a:p>
          <a:p>
            <a:pPr indent="-355600" lvl="0" marL="457200" rtl="0" algn="l">
              <a:spcBef>
                <a:spcPts val="0"/>
              </a:spcBef>
              <a:spcAft>
                <a:spcPts val="0"/>
              </a:spcAft>
              <a:buSzPts val="2000"/>
              <a:buAutoNum type="arabicPeriod"/>
            </a:pPr>
            <a:r>
              <a:rPr lang="en" sz="2000"/>
              <a:t>Implement, test &amp; demo dashboard</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2"/>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Task 1:</a:t>
            </a:r>
            <a:endParaRPr/>
          </a:p>
          <a:p>
            <a:pPr indent="0" lvl="0" marL="0" rtl="0" algn="l">
              <a:spcBef>
                <a:spcPts val="0"/>
              </a:spcBef>
              <a:spcAft>
                <a:spcPts val="0"/>
              </a:spcAft>
              <a:buNone/>
            </a:pPr>
            <a:r>
              <a:rPr lang="en"/>
              <a:t>Investigate Tools</a:t>
            </a:r>
            <a:endParaRPr/>
          </a:p>
        </p:txBody>
      </p:sp>
      <p:sp>
        <p:nvSpPr>
          <p:cNvPr id="77" name="Google Shape;77;p1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2000"/>
              <a:t>Challenges: </a:t>
            </a:r>
            <a:endParaRPr sz="2000"/>
          </a:p>
          <a:p>
            <a:pPr indent="0" lvl="0" marL="0" rtl="0" algn="l">
              <a:spcBef>
                <a:spcPts val="1200"/>
              </a:spcBef>
              <a:spcAft>
                <a:spcPts val="0"/>
              </a:spcAft>
              <a:buNone/>
            </a:pPr>
            <a:r>
              <a:rPr lang="en" sz="2000"/>
              <a:t>The team has very little experience with the tools used (React Native, Firebase, Chart.js), so we needed to research these and their capabilities. This included both the implementation and testing aspects of the project. In research, we needed to keep in mind that the app should be compatible with iOS, Android, and Windows.</a:t>
            </a:r>
            <a:endParaRPr sz="2000"/>
          </a:p>
          <a:p>
            <a:pPr indent="0" lvl="0" marL="0" rtl="0" algn="l">
              <a:spcBef>
                <a:spcPts val="1200"/>
              </a:spcBef>
              <a:spcAft>
                <a:spcPts val="0"/>
              </a:spcAft>
              <a:buNone/>
            </a:pPr>
            <a:r>
              <a:t/>
            </a:r>
            <a:endParaRPr sz="2000"/>
          </a:p>
          <a:p>
            <a:pPr indent="0" lvl="0" marL="0" rtl="0" algn="l">
              <a:spcBef>
                <a:spcPts val="1200"/>
              </a:spcBef>
              <a:spcAft>
                <a:spcPts val="0"/>
              </a:spcAft>
              <a:buNone/>
            </a:pPr>
            <a:r>
              <a:t/>
            </a:r>
            <a:endParaRPr sz="2000"/>
          </a:p>
          <a:p>
            <a:pPr indent="0" lvl="0" marL="0" rtl="0" algn="l">
              <a:spcBef>
                <a:spcPts val="1200"/>
              </a:spcBef>
              <a:spcAft>
                <a:spcPts val="1200"/>
              </a:spcAft>
              <a:buNone/>
            </a:pPr>
            <a:r>
              <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Task 1:</a:t>
            </a:r>
            <a:endParaRPr/>
          </a:p>
          <a:p>
            <a:pPr indent="0" lvl="0" marL="0" rtl="0" algn="l">
              <a:spcBef>
                <a:spcPts val="0"/>
              </a:spcBef>
              <a:spcAft>
                <a:spcPts val="0"/>
              </a:spcAft>
              <a:buNone/>
            </a:pPr>
            <a:r>
              <a:rPr lang="en"/>
              <a:t>Investigate Tools</a:t>
            </a:r>
            <a:endParaRPr/>
          </a:p>
        </p:txBody>
      </p:sp>
      <p:sp>
        <p:nvSpPr>
          <p:cNvPr id="83" name="Google Shape;83;p16"/>
          <p:cNvSpPr txBox="1"/>
          <p:nvPr>
            <p:ph idx="1" type="body"/>
          </p:nvPr>
        </p:nvSpPr>
        <p:spPr>
          <a:xfrm>
            <a:off x="4644675" y="500925"/>
            <a:ext cx="4166400" cy="51435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2000"/>
              <a:t>Contributions: </a:t>
            </a:r>
            <a:endParaRPr sz="2000"/>
          </a:p>
          <a:p>
            <a:pPr indent="0" lvl="0" marL="0" rtl="0" algn="l">
              <a:spcBef>
                <a:spcPts val="1200"/>
              </a:spcBef>
              <a:spcAft>
                <a:spcPts val="0"/>
              </a:spcAft>
              <a:buNone/>
            </a:pPr>
            <a:r>
              <a:rPr lang="en" sz="2000"/>
              <a:t>This task was completed in its entirety. Team member Artur was responsible for investigating tools for demo purposes, and explored them in a hands-on manner. Audrey was responsible for investigating tools for testing, but only at a high level.</a:t>
            </a:r>
            <a:endParaRPr sz="2000"/>
          </a:p>
          <a:p>
            <a:pPr indent="0" lvl="0" marL="0" rtl="0" algn="l">
              <a:spcBef>
                <a:spcPts val="1200"/>
              </a:spcBef>
              <a:spcAft>
                <a:spcPts val="0"/>
              </a:spcAft>
              <a:buNone/>
            </a:pPr>
            <a:r>
              <a:t/>
            </a:r>
            <a:endParaRPr sz="2000"/>
          </a:p>
          <a:p>
            <a:pPr indent="0" lvl="0" marL="0" rtl="0" algn="l">
              <a:spcBef>
                <a:spcPts val="1200"/>
              </a:spcBef>
              <a:spcAft>
                <a:spcPts val="0"/>
              </a:spcAft>
              <a:buNone/>
            </a:pPr>
            <a:r>
              <a:rPr lang="en" sz="2000"/>
              <a:t>Client/Advisor feedback:</a:t>
            </a:r>
            <a:endParaRPr sz="2000"/>
          </a:p>
          <a:p>
            <a:pPr indent="0" lvl="0" marL="0" rtl="0" algn="l">
              <a:spcBef>
                <a:spcPts val="1200"/>
              </a:spcBef>
              <a:spcAft>
                <a:spcPts val="0"/>
              </a:spcAft>
              <a:buNone/>
            </a:pPr>
            <a:r>
              <a:rPr lang="en" sz="2000"/>
              <a:t>None</a:t>
            </a:r>
            <a:endParaRPr sz="2000"/>
          </a:p>
          <a:p>
            <a:pPr indent="0" lvl="0" marL="0" rtl="0" algn="l">
              <a:spcBef>
                <a:spcPts val="1200"/>
              </a:spcBef>
              <a:spcAft>
                <a:spcPts val="0"/>
              </a:spcAft>
              <a:buNone/>
            </a:pPr>
            <a:r>
              <a:t/>
            </a:r>
            <a:endParaRPr sz="2000"/>
          </a:p>
          <a:p>
            <a:pPr indent="0" lvl="0" marL="0" rtl="0" algn="l">
              <a:spcBef>
                <a:spcPts val="1200"/>
              </a:spcBef>
              <a:spcAft>
                <a:spcPts val="0"/>
              </a:spcAft>
              <a:buNone/>
            </a:pPr>
            <a:r>
              <a:t/>
            </a:r>
            <a:endParaRPr sz="2000"/>
          </a:p>
          <a:p>
            <a:pPr indent="0" lvl="0" marL="0" rtl="0" algn="l">
              <a:spcBef>
                <a:spcPts val="1200"/>
              </a:spcBef>
              <a:spcAft>
                <a:spcPts val="1200"/>
              </a:spcAft>
              <a:buNone/>
            </a:pPr>
            <a:r>
              <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Task 2:</a:t>
            </a:r>
            <a:endParaRPr/>
          </a:p>
          <a:p>
            <a:pPr indent="0" lvl="0" marL="0" rtl="0" algn="l">
              <a:spcBef>
                <a:spcPts val="0"/>
              </a:spcBef>
              <a:spcAft>
                <a:spcPts val="0"/>
              </a:spcAft>
              <a:buNone/>
            </a:pPr>
            <a:r>
              <a:rPr lang="en"/>
              <a:t>Hello World Demos</a:t>
            </a:r>
            <a:endParaRPr/>
          </a:p>
        </p:txBody>
      </p:sp>
      <p:sp>
        <p:nvSpPr>
          <p:cNvPr id="89" name="Google Shape;89;p17"/>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Challenges: </a:t>
            </a:r>
            <a:endParaRPr sz="1700"/>
          </a:p>
          <a:p>
            <a:pPr indent="0" lvl="0" marL="0" rtl="0" algn="l">
              <a:spcBef>
                <a:spcPts val="1200"/>
              </a:spcBef>
              <a:spcAft>
                <a:spcPts val="0"/>
              </a:spcAft>
              <a:buNone/>
            </a:pPr>
            <a:r>
              <a:rPr lang="en" sz="1700"/>
              <a:t>Because of limited experience, the only tool that we have done a full demo for is React Native. It was beyond the scope of this milestone to perform demos of Firebase and Chart.js.</a:t>
            </a:r>
            <a:endParaRPr sz="1700"/>
          </a:p>
          <a:p>
            <a:pPr indent="0" lvl="0" marL="0" rtl="0" algn="l">
              <a:spcBef>
                <a:spcPts val="1200"/>
              </a:spcBef>
              <a:spcAft>
                <a:spcPts val="1200"/>
              </a:spcAft>
              <a:buNone/>
            </a:pPr>
            <a:r>
              <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Task 2:</a:t>
            </a:r>
            <a:endParaRPr/>
          </a:p>
          <a:p>
            <a:pPr indent="0" lvl="0" marL="0" rtl="0" algn="l">
              <a:spcBef>
                <a:spcPts val="0"/>
              </a:spcBef>
              <a:spcAft>
                <a:spcPts val="0"/>
              </a:spcAft>
              <a:buNone/>
            </a:pPr>
            <a:r>
              <a:rPr lang="en"/>
              <a:t>Hello World Demos</a:t>
            </a:r>
            <a:endParaRPr/>
          </a:p>
        </p:txBody>
      </p:sp>
      <p:sp>
        <p:nvSpPr>
          <p:cNvPr id="95" name="Google Shape;95;p18"/>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Contributions: </a:t>
            </a:r>
            <a:endParaRPr sz="1700"/>
          </a:p>
          <a:p>
            <a:pPr indent="0" lvl="0" marL="0" rtl="0" algn="l">
              <a:spcBef>
                <a:spcPts val="1200"/>
              </a:spcBef>
              <a:spcAft>
                <a:spcPts val="0"/>
              </a:spcAft>
              <a:buNone/>
            </a:pPr>
            <a:r>
              <a:rPr lang="en" sz="1700"/>
              <a:t>One third of this task was completed. Team member Artur performed “hello world” demonstrations for the React Native component of the app. Further components (Firebase, Chart.js) have not been fully demonstrated.</a:t>
            </a:r>
            <a:endParaRPr sz="1700"/>
          </a:p>
          <a:p>
            <a:pPr indent="0" lvl="0" marL="0" rtl="0" algn="l">
              <a:spcBef>
                <a:spcPts val="1200"/>
              </a:spcBef>
              <a:spcAft>
                <a:spcPts val="0"/>
              </a:spcAft>
              <a:buNone/>
            </a:pPr>
            <a:r>
              <a:rPr lang="en" sz="1700"/>
              <a:t>Client/Advisor Feedback:</a:t>
            </a:r>
            <a:endParaRPr sz="1700"/>
          </a:p>
          <a:p>
            <a:pPr indent="0" lvl="0" marL="0" rtl="0" algn="l">
              <a:spcBef>
                <a:spcPts val="1200"/>
              </a:spcBef>
              <a:spcAft>
                <a:spcPts val="1200"/>
              </a:spcAft>
              <a:buNone/>
            </a:pPr>
            <a:r>
              <a:rPr lang="en" sz="1700"/>
              <a:t>None.</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Task 3:</a:t>
            </a:r>
            <a:endParaRPr/>
          </a:p>
          <a:p>
            <a:pPr indent="0" lvl="0" marL="0" rtl="0" algn="l">
              <a:spcBef>
                <a:spcPts val="0"/>
              </a:spcBef>
              <a:spcAft>
                <a:spcPts val="0"/>
              </a:spcAft>
              <a:buNone/>
            </a:pPr>
            <a:r>
              <a:rPr lang="en"/>
              <a:t>Requirement Document</a:t>
            </a:r>
            <a:endParaRPr/>
          </a:p>
        </p:txBody>
      </p:sp>
      <p:sp>
        <p:nvSpPr>
          <p:cNvPr id="101" name="Google Shape;101;p19"/>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Challenges:  </a:t>
            </a:r>
            <a:endParaRPr sz="1700"/>
          </a:p>
          <a:p>
            <a:pPr indent="0" lvl="0" marL="0" rtl="0" algn="l">
              <a:spcBef>
                <a:spcPts val="1200"/>
              </a:spcBef>
              <a:spcAft>
                <a:spcPts val="1200"/>
              </a:spcAft>
              <a:buNone/>
            </a:pPr>
            <a:r>
              <a:rPr lang="en" sz="1700"/>
              <a:t>The requirement document was difficult to write, as it is very comprehensive. Special care had to be taken to adhere to the industry standards. To accomplish this, guidelines from IEEE were heavily studied.</a:t>
            </a:r>
            <a:endParaRPr sz="1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Task 3:</a:t>
            </a:r>
            <a:endParaRPr/>
          </a:p>
          <a:p>
            <a:pPr indent="0" lvl="0" marL="0" rtl="0" algn="l">
              <a:spcBef>
                <a:spcPts val="0"/>
              </a:spcBef>
              <a:spcAft>
                <a:spcPts val="0"/>
              </a:spcAft>
              <a:buNone/>
            </a:pPr>
            <a:r>
              <a:rPr lang="en"/>
              <a:t>Requirement Document</a:t>
            </a:r>
            <a:endParaRPr/>
          </a:p>
        </p:txBody>
      </p:sp>
      <p:sp>
        <p:nvSpPr>
          <p:cNvPr id="107" name="Google Shape;107;p20"/>
          <p:cNvSpPr txBox="1"/>
          <p:nvPr>
            <p:ph idx="1" type="body"/>
          </p:nvPr>
        </p:nvSpPr>
        <p:spPr>
          <a:xfrm>
            <a:off x="4644675" y="0"/>
            <a:ext cx="4166400" cy="5268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700"/>
              <a:t>Contributions: </a:t>
            </a:r>
            <a:endParaRPr sz="1700"/>
          </a:p>
          <a:p>
            <a:pPr indent="0" lvl="0" marL="0" rtl="0" algn="l">
              <a:spcBef>
                <a:spcPts val="1200"/>
              </a:spcBef>
              <a:spcAft>
                <a:spcPts val="0"/>
              </a:spcAft>
              <a:buNone/>
            </a:pPr>
            <a:r>
              <a:rPr lang="en" sz="1700"/>
              <a:t>This task was completed in its entirety. Team member Audrey was responsible for the completion of this task. She wrote the Software Requirements Specification in accordance with the IEEE 830 template.</a:t>
            </a:r>
            <a:endParaRPr sz="1700"/>
          </a:p>
          <a:p>
            <a:pPr indent="0" lvl="0" marL="0" rtl="0" algn="l">
              <a:spcBef>
                <a:spcPts val="1200"/>
              </a:spcBef>
              <a:spcAft>
                <a:spcPts val="0"/>
              </a:spcAft>
              <a:buNone/>
            </a:pPr>
            <a:r>
              <a:rPr lang="en" sz="1700"/>
              <a:t>Client/Advisor Feedback:</a:t>
            </a:r>
            <a:endParaRPr sz="1700"/>
          </a:p>
          <a:p>
            <a:pPr indent="0" lvl="0" marL="0" rtl="0" algn="l">
              <a:spcBef>
                <a:spcPts val="1200"/>
              </a:spcBef>
              <a:spcAft>
                <a:spcPts val="1200"/>
              </a:spcAft>
              <a:buNone/>
            </a:pPr>
            <a:r>
              <a:rPr lang="en" sz="1700"/>
              <a:t>Clarify that the mechanism for timing the duration of tasks will be functionally equivalent to a stopwatch. Add a requirement specifying that the time tracking function will be capable of pausing and resuming. Include that the app may be expanded in the future to accommodate more user types.</a:t>
            </a:r>
            <a:endParaRPr sz="1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Task 4:</a:t>
            </a:r>
            <a:endParaRPr/>
          </a:p>
          <a:p>
            <a:pPr indent="0" lvl="0" marL="0" rtl="0" algn="l">
              <a:spcBef>
                <a:spcPts val="0"/>
              </a:spcBef>
              <a:spcAft>
                <a:spcPts val="0"/>
              </a:spcAft>
              <a:buNone/>
            </a:pPr>
            <a:r>
              <a:rPr lang="en"/>
              <a:t>Design Document</a:t>
            </a:r>
            <a:endParaRPr/>
          </a:p>
        </p:txBody>
      </p:sp>
      <p:sp>
        <p:nvSpPr>
          <p:cNvPr id="113" name="Google Shape;113;p21"/>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Challenges:  </a:t>
            </a:r>
            <a:endParaRPr sz="1700"/>
          </a:p>
          <a:p>
            <a:pPr indent="0" lvl="0" marL="0" rtl="0" algn="l">
              <a:spcBef>
                <a:spcPts val="1200"/>
              </a:spcBef>
              <a:spcAft>
                <a:spcPts val="1200"/>
              </a:spcAft>
              <a:buNone/>
            </a:pPr>
            <a:r>
              <a:rPr lang="en" sz="1700"/>
              <a:t>The design document did not present many challenges, as the architecture of the application is relatively simple. Much like the requirements document, special care was taken to adhere to guidance from IEEE.</a:t>
            </a:r>
            <a:endParaRPr sz="17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