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7FA6-893F-754A-A65B-FEB8C14C5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92B01-B499-9A47-9C08-EEBF52943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6409-426F-4A4C-9533-367A09C1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425E-D44B-3942-BBB0-30E9104D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605D-6332-E047-819F-37A482F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B95-3422-FE42-8F62-05F0AFBE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75C79-4086-0441-A4D4-A6916083E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E1B2-B605-484F-9E6E-B435E16D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3F0A8-B84D-1046-83E7-5957ED4C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B0BF-C074-434B-A00C-DF9E0BB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BF2C7-D7CC-1649-A68E-74A9AE893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F0B97-D72F-D043-B7C6-1577380F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AE33-B516-124D-B6B0-E1E79817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95FE6-42B3-2246-8C97-7863859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4616-0B28-1D45-9BBA-18B7F15A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BBB1-8AEC-4A4B-B341-1911A187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09A1-8368-D445-8A2C-CB08D892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8579-E3B8-5149-A09C-849077D1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78CD-7319-8C42-8A58-C35E5F5A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D661-AC35-AD48-9155-679BA904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572F-382E-8D4C-83BD-14B72574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96D74-A194-6E4F-8657-CFB29CDB3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5D2C-3AB6-0E49-8FCA-4107392A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2499-9095-0B40-8388-A487F2B6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6AE0-1BA0-4449-990C-4C7844A1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4D2E-1B89-E449-9371-3F25D834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63DD-7374-B142-AFB5-9D0E8ECD4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1F2D1-F27D-8D43-8D14-D06D46C5C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5BE44-6B95-0844-A324-6D2F9E92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4A84C-A2F5-A042-82D1-7AE6A7C1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F4467-FAF2-8D49-B793-ECDCD77A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330-BE0A-6D4A-ABF8-0857C50D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ECD0-4FDF-8049-884D-22A151EC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8517-0F54-CE4F-BDE3-4244D0013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D458-2FCD-B449-A825-0E0967EF2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D6F22-B98F-C740-9A30-08D03CF73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0F00A-3B10-E241-A6F4-A7D81648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6B4EB-C38A-DC48-AA79-BE63224D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BA9BC-85B9-994C-832F-10A7D3BB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5480-DD82-4F4F-BDF7-20257B7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5F3A-2082-CF4F-89E5-9F0DE223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24647-C916-E34D-BA92-8E6F6AC1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5FE5-05DA-4040-BAFA-ACADE6EC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3F8F2-5663-0D46-8F53-E6DB3F0A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172A5-7ACB-4147-B8CC-08ED978F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9AE08-1033-3C4D-94AF-BC9302A5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7BE1-17B4-B44A-8E42-48356770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3920-C24C-2D4C-AFDA-7DD703331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E6A00-012C-0C46-8DBC-C7B6D5717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12B7-FC49-9B4D-B231-38E002A9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A78B7-5F99-E246-8E27-81BE3AF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B88BD-9BE7-8044-AADB-86E5C186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D48A-2FB3-2943-B929-7F3E8A0D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4EAFB-EBE7-124F-B8B8-80A0369D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09FB-2200-C145-9321-A2C373BD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69AF-6F6F-AA44-954E-EF5D43B7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2BF2F-A9A5-7E42-BD8F-C38B7371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99C6E-BFFD-BA4D-96A3-BD1C0D5F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2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FB146-6809-A849-BDEF-7179A867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510A9-E985-3043-8ED8-22B9C383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D1B2-880F-CC43-9B62-DA22B9100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06B9-DD2D-2645-9835-143FFC60481D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AFDB-E088-4D45-9189-8C133A627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4BC3-CD8A-6143-87CE-7FCD06858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E121-757C-4349-B4DA-FF051713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C8890-E393-D74B-AC57-C91E0BB2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9273000" cy="5965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7B7D6-2F7F-6743-84D7-8D685C2B7412}"/>
              </a:ext>
            </a:extLst>
          </p:cNvPr>
          <p:cNvSpPr txBox="1"/>
          <p:nvPr/>
        </p:nvSpPr>
        <p:spPr>
          <a:xfrm>
            <a:off x="6113161" y="6242447"/>
            <a:ext cx="3159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Helvetica" pitchFamily="2" charset="0"/>
              </a:rPr>
              <a:t>Visualization by Alex Elfering; Source: ValuePenguin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C2107-CE73-7548-917E-450145BFA703}"/>
              </a:ext>
            </a:extLst>
          </p:cNvPr>
          <p:cNvSpPr txBox="1"/>
          <p:nvPr/>
        </p:nvSpPr>
        <p:spPr>
          <a:xfrm>
            <a:off x="303648" y="0"/>
            <a:ext cx="866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Michigan’s Full Coverage Car Insurance is the Most Expensive in the Country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6A9CF-7C0B-5440-97A8-4C864DA426D8}"/>
              </a:ext>
            </a:extLst>
          </p:cNvPr>
          <p:cNvSpPr/>
          <p:nvPr/>
        </p:nvSpPr>
        <p:spPr>
          <a:xfrm>
            <a:off x="5279571" y="2416629"/>
            <a:ext cx="544286" cy="5442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797D3-2097-8646-AC28-C9EFBFF39091}"/>
              </a:ext>
            </a:extLst>
          </p:cNvPr>
          <p:cNvSpPr txBox="1"/>
          <p:nvPr/>
        </p:nvSpPr>
        <p:spPr>
          <a:xfrm>
            <a:off x="1262743" y="977482"/>
            <a:ext cx="299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Michigan’s average annual full coverage came out at $8,723 because of the state’s no-fault laws and unlimited personal injury protection coverage.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C3EB536-71D1-9D42-888A-D9D8E6B8FB23}"/>
              </a:ext>
            </a:extLst>
          </p:cNvPr>
          <p:cNvSpPr/>
          <p:nvPr/>
        </p:nvSpPr>
        <p:spPr>
          <a:xfrm>
            <a:off x="4093029" y="1129231"/>
            <a:ext cx="1427657" cy="1189426"/>
          </a:xfrm>
          <a:custGeom>
            <a:avLst/>
            <a:gdLst>
              <a:gd name="connsiteX0" fmla="*/ 0 w 1621583"/>
              <a:gd name="connsiteY0" fmla="*/ 13769 h 1189426"/>
              <a:gd name="connsiteX1" fmla="*/ 1382485 w 1621583"/>
              <a:gd name="connsiteY1" fmla="*/ 166169 h 1189426"/>
              <a:gd name="connsiteX2" fmla="*/ 1611085 w 1621583"/>
              <a:gd name="connsiteY2" fmla="*/ 1189426 h 11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583" h="1189426">
                <a:moveTo>
                  <a:pt x="0" y="13769"/>
                </a:moveTo>
                <a:cubicBezTo>
                  <a:pt x="556985" y="-8003"/>
                  <a:pt x="1113971" y="-29774"/>
                  <a:pt x="1382485" y="166169"/>
                </a:cubicBezTo>
                <a:cubicBezTo>
                  <a:pt x="1650999" y="362112"/>
                  <a:pt x="1631042" y="775769"/>
                  <a:pt x="1611085" y="11894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2020-05-18T13:36:38Z</dcterms:created>
  <dcterms:modified xsi:type="dcterms:W3CDTF">2020-05-18T15:26:22Z</dcterms:modified>
</cp:coreProperties>
</file>