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7"/>
  </p:notesMasterIdLst>
  <p:handoutMasterIdLst>
    <p:handoutMasterId r:id="rId18"/>
  </p:handoutMasterIdLst>
  <p:sldIdLst>
    <p:sldId id="312" r:id="rId5"/>
    <p:sldId id="282" r:id="rId6"/>
    <p:sldId id="314" r:id="rId7"/>
    <p:sldId id="315" r:id="rId8"/>
    <p:sldId id="317" r:id="rId9"/>
    <p:sldId id="323" r:id="rId10"/>
    <p:sldId id="324" r:id="rId11"/>
    <p:sldId id="325" r:id="rId12"/>
    <p:sldId id="326" r:id="rId13"/>
    <p:sldId id="318" r:id="rId14"/>
    <p:sldId id="321" r:id="rId15"/>
    <p:sldId id="297" r:id="rId16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AAC4E9"/>
    <a:srgbClr val="FDFBF6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>
      <p:cViewPr varScale="1">
        <p:scale>
          <a:sx n="74" d="100"/>
          <a:sy n="74" d="100"/>
        </p:scale>
        <p:origin x="1042" y="7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168483-CEAB-3211-15AE-417643CAB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B14362-B784-D15B-2791-A9B988BF5A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A27215-6AFA-B9ED-900B-1028F5FAD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6424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6A6D20-E010-279A-E193-2DECB2894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EBE7B8-1427-8704-7DEF-FB389C9358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D6327C-7DA6-77E0-39AD-99252297E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860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534EE0-5291-3FF0-8D53-A04E1725F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8CD4DE-266E-4961-1AED-0BA9367887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6D5B32-BC80-EB5C-2F37-69E792A1C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032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89673D-3804-9406-7509-1069224E8E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4B3E0F-4B64-D439-F3F5-C62071706E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4FDB44-4C35-C7A4-FF5D-87A78C00D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463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ank-churn-analysis-kx6urd5sufmajswcx6mdvo.streamlit.app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b="0" dirty="0"/>
              <a:t>Bank Customer Churn Analysis</a:t>
            </a:r>
            <a:br>
              <a:rPr lang="en-US" b="0" dirty="0"/>
            </a:br>
            <a:r>
              <a:rPr lang="en-US" sz="2400" b="0" dirty="0"/>
              <a:t>epsilon ai mid-project</a:t>
            </a:r>
            <a:br>
              <a:rPr lang="en-US" dirty="0"/>
            </a:br>
            <a:br>
              <a:rPr lang="en-US" dirty="0"/>
            </a:br>
            <a:r>
              <a:rPr lang="en-US" sz="2000" i="1" dirty="0"/>
              <a:t>By amira </a:t>
            </a:r>
            <a:r>
              <a:rPr lang="en-US" sz="2000" i="1" dirty="0" err="1"/>
              <a:t>el-garem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/>
          <a:lstStyle/>
          <a:p>
            <a:r>
              <a:rPr lang="en-US" dirty="0"/>
              <a:t>Data Preprocessing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399" y="2331791"/>
            <a:ext cx="8582891" cy="3721817"/>
          </a:xfrm>
        </p:spPr>
        <p:txBody>
          <a:bodyPr/>
          <a:lstStyle/>
          <a:p>
            <a:r>
              <a:rPr lang="en-US" i="1" dirty="0"/>
              <a:t>If this project were to continue into machine learning, I prepared the data accordingly:</a:t>
            </a:r>
          </a:p>
          <a:p>
            <a:endParaRPr lang="en-US" i="1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 split the dataset into training and testing sets.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Applied </a:t>
            </a:r>
            <a:r>
              <a:rPr lang="en-US" b="1" dirty="0" err="1"/>
              <a:t>RobustScaler</a:t>
            </a:r>
            <a:r>
              <a:rPr lang="en-US" dirty="0"/>
              <a:t> to numerical features.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Encoded categorical features using </a:t>
            </a:r>
            <a:r>
              <a:rPr lang="en-US" dirty="0" err="1"/>
              <a:t>OneHotEncoding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And to address class imbalance, I used </a:t>
            </a:r>
            <a:r>
              <a:rPr lang="en-US" b="1" dirty="0"/>
              <a:t>SMOTE</a:t>
            </a:r>
            <a:r>
              <a:rPr lang="en-US" dirty="0"/>
              <a:t>, which generates synthetic data for the minority class.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/>
          <a:lstStyle/>
          <a:p>
            <a:r>
              <a:rPr lang="en-US" dirty="0"/>
              <a:t>Recommendations 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2303028"/>
            <a:ext cx="9785918" cy="3380799"/>
          </a:xfrm>
        </p:spPr>
        <p:txBody>
          <a:bodyPr>
            <a:normAutofit/>
          </a:bodyPr>
          <a:lstStyle/>
          <a:p>
            <a:r>
              <a:rPr lang="en-US" dirty="0"/>
              <a:t>Target At-Risk Age Groups: Implement personalized retention campaigns for customers aged 40–70.</a:t>
            </a:r>
          </a:p>
          <a:p>
            <a:r>
              <a:rPr lang="en-US" dirty="0"/>
              <a:t>Boost Engagement for Single-Product Holders: Proactively offer cross-sell opportunities or value bundles to customers with only one product.</a:t>
            </a:r>
          </a:p>
          <a:p>
            <a:r>
              <a:rPr lang="en-US" dirty="0"/>
              <a:t>Simplify communication around product benefits to reduce churn among customers holding more than two products.</a:t>
            </a:r>
          </a:p>
          <a:p>
            <a:r>
              <a:rPr lang="en-US" dirty="0"/>
              <a:t>Don’t Rely on Credit Score or Balance to Predict Churn Since financial indicators like credit score and balance show no strong correlation with churn, use behavioral or engagement metrics instead.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3813606"/>
            <a:ext cx="6764481" cy="2234642"/>
          </a:xfrm>
        </p:spPr>
        <p:txBody>
          <a:bodyPr>
            <a:normAutofit/>
          </a:bodyPr>
          <a:lstStyle/>
          <a:p>
            <a:r>
              <a:rPr lang="en-US" b="1" dirty="0"/>
              <a:t>🔗 Access</a:t>
            </a:r>
            <a:endParaRPr lang="en-US" dirty="0"/>
          </a:p>
          <a:p>
            <a:r>
              <a:rPr lang="en-US" dirty="0"/>
              <a:t>🌐 </a:t>
            </a:r>
            <a:r>
              <a:rPr lang="en-US" dirty="0" err="1"/>
              <a:t>Streamlit</a:t>
            </a:r>
            <a:r>
              <a:rPr lang="en-US" dirty="0"/>
              <a:t> App: </a:t>
            </a:r>
            <a:r>
              <a:rPr lang="en-US" i="1" dirty="0">
                <a:hlinkClick r:id="rId3"/>
              </a:rPr>
              <a:t>https://bank-churn-analysis-kx6urd5sufmajswcx6mdvo.streamlit.app/</a:t>
            </a:r>
            <a:endParaRPr lang="en-US" i="1" dirty="0"/>
          </a:p>
          <a:p>
            <a:r>
              <a:rPr lang="en-US" dirty="0"/>
              <a:t>📁 GitHub Repository: https://github.com/aelgarem1/Bank-Churn-Analysis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/>
          <a:lstStyle/>
          <a:p>
            <a:r>
              <a:rPr lang="en-US" dirty="0"/>
              <a:t>Identify the patterns that contribute to customer churn.</a:t>
            </a:r>
          </a:p>
          <a:p>
            <a:r>
              <a:rPr lang="en-US" dirty="0"/>
              <a:t>Build an interactive dashboard for exploration and insights.</a:t>
            </a:r>
          </a:p>
          <a:p>
            <a:r>
              <a:rPr lang="en-US" dirty="0"/>
              <a:t>Generate actionable recommendations to improve retention.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1057274"/>
            <a:ext cx="7043617" cy="1040467"/>
          </a:xfrm>
        </p:spPr>
        <p:txBody>
          <a:bodyPr/>
          <a:lstStyle/>
          <a:p>
            <a:r>
              <a:rPr lang="en-US" dirty="0"/>
              <a:t>Dataset 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DF88834-2529-19EF-3E27-3B1082DD9A81}"/>
              </a:ext>
            </a:extLst>
          </p:cNvPr>
          <p:cNvSpPr>
            <a:spLocks noGrp="1" noChangeArrowheads="1"/>
          </p:cNvSpPr>
          <p:nvPr>
            <p:ph idx="11"/>
          </p:nvPr>
        </p:nvSpPr>
        <p:spPr bwMode="auto">
          <a:xfrm>
            <a:off x="4364038" y="2371269"/>
            <a:ext cx="6897273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Sabon Next LT (Body)"/>
              </a:rPr>
              <a:t>Contains 10,000 records, 14 columns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Sabon Next LT (Body)"/>
              </a:rPr>
              <a:t>Features include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Sabon Next LT (Body)"/>
              </a:rPr>
              <a:t>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Sabon Next LT (Body)"/>
              </a:rPr>
              <a:t>Demographics: Age, Gender, Geography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Sabon Next LT (Body)"/>
              </a:rPr>
              <a:t>Financials: Balance, Credit Score, Estimated Salary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Sabon Next LT (Body)"/>
              </a:rPr>
              <a:t>Engagement: Tenure, Number of Products, Credit Card status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Sabon Next LT (Body)"/>
              </a:rPr>
              <a:t>Target: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Sabon Next LT (Body)"/>
              </a:rPr>
              <a:t>Exited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Sabon Next LT (Body)"/>
              </a:rPr>
              <a:t> (1 = churned, 0 = stayed)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02C8F"/>
              </a:solidFill>
              <a:effectLst/>
              <a:latin typeface="Sabon Next LT (Bod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/>
          <a:lstStyle/>
          <a:p>
            <a:r>
              <a:rPr lang="en-US" dirty="0"/>
              <a:t>Eda &amp; FEATURE ENG.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33680A80-5C61-DD02-1119-0565C0AD53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159" y="2303028"/>
            <a:ext cx="3284951" cy="3720337"/>
          </a:xfrm>
        </p:spPr>
        <p:txBody>
          <a:bodyPr>
            <a:normAutofit/>
          </a:bodyPr>
          <a:lstStyle/>
          <a:p>
            <a:r>
              <a:rPr lang="en-US" dirty="0"/>
              <a:t>Feature Engineering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/>
              <a:t>TenureGroup</a:t>
            </a:r>
            <a:r>
              <a:rPr lang="en-US" dirty="0"/>
              <a:t>: New, Mid-term, Long-term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/>
              <a:t>BalanceSalaryRatio</a:t>
            </a:r>
            <a:r>
              <a:rPr lang="en-US" dirty="0"/>
              <a:t>: Balance / (Estimated Salary + 1)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/>
              <a:t>AgeGroup</a:t>
            </a:r>
            <a:r>
              <a:rPr lang="en-US" dirty="0"/>
              <a:t>: Young (&lt;30), Adult (30–50), Senior (&gt;50)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E73B2BF-0A47-B156-47B1-ED25ADAB46E8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831272" y="2303028"/>
            <a:ext cx="3418609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solidFill>
                  <a:srgbClr val="202C8F"/>
                </a:solidFill>
                <a:latin typeface="Sabon Next LT (Body)"/>
              </a:rPr>
              <a:t>Data Exploration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202C8F"/>
              </a:solidFill>
              <a:effectLst/>
              <a:latin typeface="Sabon Next LT (Body)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lang="en-US" altLang="en-US" dirty="0">
              <a:solidFill>
                <a:srgbClr val="202C8F"/>
              </a:solidFill>
              <a:latin typeface="Sabon Next LT (Body)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Sabon Next LT (Body)"/>
              </a:rPr>
              <a:t>Wrong data types </a:t>
            </a:r>
            <a:r>
              <a:rPr lang="en-US" altLang="en-US" dirty="0">
                <a:solidFill>
                  <a:srgbClr val="202C8F"/>
                </a:solidFill>
                <a:latin typeface="Sabon Next LT (Body)"/>
              </a:rPr>
              <a:t>for bin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Sabon Next LT (Body)"/>
              </a:rPr>
              <a:t>ary columns and “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202C8F"/>
                </a:solidFill>
                <a:effectLst/>
                <a:latin typeface="Sabon Next LT (Body)"/>
              </a:rPr>
              <a:t>NumOfProducts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Sabon Next LT (Body)"/>
              </a:rPr>
              <a:t>” column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Sabon Next LT (Body)"/>
              </a:rPr>
              <a:t>Verified no missing values and </a:t>
            </a:r>
            <a:r>
              <a:rPr lang="en-US" altLang="en-US" dirty="0">
                <a:solidFill>
                  <a:srgbClr val="202C8F"/>
                </a:solidFill>
                <a:latin typeface="Sabon Next LT (Body)"/>
              </a:rPr>
              <a:t> inconsistent values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202C8F"/>
                </a:solidFill>
                <a:effectLst/>
                <a:latin typeface="Sabon Next LT (Body)"/>
              </a:rPr>
              <a:t>Outliers detected in Balance Column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65393"/>
            <a:ext cx="7631709" cy="1091627"/>
          </a:xfrm>
        </p:spPr>
        <p:txBody>
          <a:bodyPr/>
          <a:lstStyle/>
          <a:p>
            <a:r>
              <a:rPr lang="en-US" dirty="0"/>
              <a:t>Analysis Questions 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749C7CD1-A9AA-49E3-6734-AD9546F2DF5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4399" y="2303463"/>
            <a:ext cx="7990609" cy="824201"/>
          </a:xfrm>
        </p:spPr>
        <p:txBody>
          <a:bodyPr>
            <a:normAutofit/>
          </a:bodyPr>
          <a:lstStyle/>
          <a:p>
            <a:r>
              <a:rPr lang="en-US" b="1" dirty="0"/>
              <a:t>What is the distribution of churned vs non-churned customers?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5CC61E-B46C-130F-EDFA-9491F4C33CA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186" t="15149"/>
          <a:stretch>
            <a:fillRect/>
          </a:stretch>
        </p:blipFill>
        <p:spPr>
          <a:xfrm>
            <a:off x="1693719" y="2715563"/>
            <a:ext cx="5216237" cy="2308274"/>
          </a:xfrm>
          <a:prstGeom prst="rect">
            <a:avLst/>
          </a:prstGeom>
        </p:spPr>
      </p:pic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9DE5C990-65B8-F4D1-F3F9-AE86FF7B8B45}"/>
              </a:ext>
            </a:extLst>
          </p:cNvPr>
          <p:cNvSpPr txBox="1">
            <a:spLocks/>
          </p:cNvSpPr>
          <p:nvPr/>
        </p:nvSpPr>
        <p:spPr>
          <a:xfrm>
            <a:off x="914398" y="5261408"/>
            <a:ext cx="7990609" cy="824201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457200" indent="-4572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745236" indent="-3429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202436" indent="-3429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59636" indent="-3429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With a </a:t>
            </a:r>
            <a:r>
              <a:rPr lang="en-US" b="1" dirty="0"/>
              <a:t>20% churn rate</a:t>
            </a:r>
            <a:r>
              <a:rPr lang="en-US" dirty="0"/>
              <a:t>, the situation is </a:t>
            </a:r>
            <a:r>
              <a:rPr lang="en-US" b="1" dirty="0"/>
              <a:t>manageable</a:t>
            </a:r>
            <a:r>
              <a:rPr lang="en-US" dirty="0"/>
              <a:t> but warrants proactive strategies to retain at-risk customers.</a:t>
            </a:r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895A6B-3EA5-0B58-A69B-57BEFD4B1E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35D46E-1597-EC01-7D1B-DAFE165E9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65393"/>
            <a:ext cx="7631709" cy="1091627"/>
          </a:xfrm>
        </p:spPr>
        <p:txBody>
          <a:bodyPr/>
          <a:lstStyle/>
          <a:p>
            <a:r>
              <a:rPr lang="en-US" dirty="0"/>
              <a:t>Analysis Questions 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DE5C3DC9-5592-BE45-6CC8-16B3605909F6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4399" y="2303463"/>
            <a:ext cx="7990609" cy="8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2. </a:t>
            </a:r>
            <a:r>
              <a:rPr lang="en-US" b="1" dirty="0"/>
              <a:t>What is the relationship between Age and Balance for churned customers?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26161-28FC-5935-3453-1A278B98E0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73F0CDF7-5900-4F7B-4938-9ED8E0935AAC}"/>
              </a:ext>
            </a:extLst>
          </p:cNvPr>
          <p:cNvSpPr txBox="1">
            <a:spLocks/>
          </p:cNvSpPr>
          <p:nvPr/>
        </p:nvSpPr>
        <p:spPr>
          <a:xfrm>
            <a:off x="914398" y="5673508"/>
            <a:ext cx="7990609" cy="824201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457200" indent="-4572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745236" indent="-3429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202436" indent="-3429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59636" indent="-3429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While there is </a:t>
            </a:r>
            <a:r>
              <a:rPr lang="en-US" b="1" dirty="0"/>
              <a:t>no clear relationship between age and balance</a:t>
            </a:r>
            <a:r>
              <a:rPr lang="en-US" dirty="0"/>
              <a:t>, churn rates are </a:t>
            </a:r>
            <a:r>
              <a:rPr lang="en-US" b="1" dirty="0"/>
              <a:t>significantly higher</a:t>
            </a:r>
            <a:r>
              <a:rPr lang="en-US" dirty="0"/>
              <a:t> for customers aged </a:t>
            </a:r>
            <a:r>
              <a:rPr lang="en-US" b="1" dirty="0"/>
              <a:t>40 to 70</a:t>
            </a:r>
            <a:r>
              <a:rPr lang="en-US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DFFE1D-88B8-FEC4-B2FC-E8F78B7C8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518" y="2601739"/>
            <a:ext cx="8546109" cy="288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072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193F07-5E2D-1ED3-0B60-33CBF90210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1625C3A-FEAC-740A-65E2-F2BC863E4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65393"/>
            <a:ext cx="7631709" cy="1091627"/>
          </a:xfrm>
        </p:spPr>
        <p:txBody>
          <a:bodyPr/>
          <a:lstStyle/>
          <a:p>
            <a:r>
              <a:rPr lang="en-US" dirty="0"/>
              <a:t>Analysis Questions 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A0EE0DC4-1D23-ED24-80B0-CA25D1E40F2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4399" y="2303463"/>
            <a:ext cx="7990609" cy="8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3. </a:t>
            </a:r>
            <a:r>
              <a:rPr lang="en-US" b="1" dirty="0"/>
              <a:t>How does customer churn rate vary across different number of products?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295C0-1A4A-9F68-2103-C0574D117E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F407F1F2-20EE-7689-BE67-92C6C48B6377}"/>
              </a:ext>
            </a:extLst>
          </p:cNvPr>
          <p:cNvSpPr txBox="1">
            <a:spLocks/>
          </p:cNvSpPr>
          <p:nvPr/>
        </p:nvSpPr>
        <p:spPr>
          <a:xfrm>
            <a:off x="914398" y="5673508"/>
            <a:ext cx="7990609" cy="824201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457200" indent="-4572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745236" indent="-3429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202436" indent="-3429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59636" indent="-3429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857A5F-F0C7-9740-8B70-5137FA017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612" y="2596214"/>
            <a:ext cx="8478979" cy="2924894"/>
          </a:xfrm>
          <a:prstGeom prst="rect">
            <a:avLst/>
          </a:prstGeom>
        </p:spPr>
      </p:pic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4B14F130-79C0-9A91-BB12-FE96B24F122D}"/>
              </a:ext>
            </a:extLst>
          </p:cNvPr>
          <p:cNvSpPr txBox="1">
            <a:spLocks/>
          </p:cNvSpPr>
          <p:nvPr/>
        </p:nvSpPr>
        <p:spPr>
          <a:xfrm>
            <a:off x="1066798" y="5825908"/>
            <a:ext cx="7990609" cy="824201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457200" indent="-4572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745236" indent="-3429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202436" indent="-3429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59636" indent="-3429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2017D29-5111-47E3-92F6-0436BAE123CE}"/>
              </a:ext>
            </a:extLst>
          </p:cNvPr>
          <p:cNvSpPr txBox="1"/>
          <p:nvPr/>
        </p:nvSpPr>
        <p:spPr>
          <a:xfrm>
            <a:off x="1285875" y="5521108"/>
            <a:ext cx="61046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2C8F"/>
                </a:solidFill>
              </a:rPr>
              <a:t>Churn is high among customers with only one product. It also rises when customers hold more than two products.</a:t>
            </a:r>
          </a:p>
        </p:txBody>
      </p:sp>
    </p:spTree>
    <p:extLst>
      <p:ext uri="{BB962C8B-B14F-4D97-AF65-F5344CB8AC3E}">
        <p14:creationId xmlns:p14="http://schemas.microsoft.com/office/powerpoint/2010/main" val="4003995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2A07E6-FD0C-1732-D84E-A600748FD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FC7A15-01B9-FBD8-854B-DD7701A05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65393"/>
            <a:ext cx="7631709" cy="1091627"/>
          </a:xfrm>
        </p:spPr>
        <p:txBody>
          <a:bodyPr/>
          <a:lstStyle/>
          <a:p>
            <a:r>
              <a:rPr lang="en-US" dirty="0"/>
              <a:t>Analysis Questions 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19190748-9511-36BC-4B3B-83DABBDE91BC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4400" y="2303464"/>
            <a:ext cx="7990608" cy="4293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4. </a:t>
            </a:r>
            <a:r>
              <a:rPr lang="en-US" b="1" dirty="0"/>
              <a:t>How Does Customer Balance Vary Across Regions and Churn Status?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8E3A6A-559E-38AA-7B5E-893872880F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5DF777DB-24EB-25DC-96D8-C0617BF405EF}"/>
              </a:ext>
            </a:extLst>
          </p:cNvPr>
          <p:cNvSpPr txBox="1">
            <a:spLocks/>
          </p:cNvSpPr>
          <p:nvPr/>
        </p:nvSpPr>
        <p:spPr>
          <a:xfrm>
            <a:off x="914398" y="5673508"/>
            <a:ext cx="7990609" cy="824201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457200" indent="-4572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745236" indent="-3429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202436" indent="-3429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59636" indent="-3429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308146CD-0D5A-A81D-802B-0EAF275A65E1}"/>
              </a:ext>
            </a:extLst>
          </p:cNvPr>
          <p:cNvSpPr txBox="1">
            <a:spLocks/>
          </p:cNvSpPr>
          <p:nvPr/>
        </p:nvSpPr>
        <p:spPr>
          <a:xfrm>
            <a:off x="1066798" y="5825908"/>
            <a:ext cx="7990609" cy="824201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457200" indent="-4572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745236" indent="-3429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202436" indent="-3429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59636" indent="-3429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6E4A53-699C-C284-E4F7-31AFA6596266}"/>
              </a:ext>
            </a:extLst>
          </p:cNvPr>
          <p:cNvSpPr txBox="1"/>
          <p:nvPr/>
        </p:nvSpPr>
        <p:spPr>
          <a:xfrm>
            <a:off x="1285875" y="5521108"/>
            <a:ext cx="61046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02C8F"/>
                </a:solidFill>
              </a:rPr>
              <a:t>German customers</a:t>
            </a:r>
            <a:r>
              <a:rPr lang="en-US" dirty="0">
                <a:solidFill>
                  <a:srgbClr val="202C8F"/>
                </a:solidFill>
              </a:rPr>
              <a:t> have the </a:t>
            </a:r>
            <a:r>
              <a:rPr lang="en-US" b="1" dirty="0">
                <a:solidFill>
                  <a:srgbClr val="202C8F"/>
                </a:solidFill>
              </a:rPr>
              <a:t>highest balances</a:t>
            </a:r>
            <a:r>
              <a:rPr lang="en-US" dirty="0">
                <a:solidFill>
                  <a:srgbClr val="202C8F"/>
                </a:solidFill>
              </a:rPr>
              <a:t>, but </a:t>
            </a:r>
            <a:r>
              <a:rPr lang="en-US" b="1" dirty="0">
                <a:solidFill>
                  <a:srgbClr val="202C8F"/>
                </a:solidFill>
              </a:rPr>
              <a:t>balance does not influence churn.</a:t>
            </a:r>
            <a:endParaRPr lang="en-US" dirty="0">
              <a:solidFill>
                <a:srgbClr val="202C8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9739EB-3721-EE81-3AB8-A9F697FA2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115" y="2618996"/>
            <a:ext cx="8717973" cy="297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64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0FAEDD-A670-FF7D-AAB8-477055A17B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A85368-85B8-8E7C-39EF-5030DDAD1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65393"/>
            <a:ext cx="7631709" cy="1091627"/>
          </a:xfrm>
        </p:spPr>
        <p:txBody>
          <a:bodyPr/>
          <a:lstStyle/>
          <a:p>
            <a:r>
              <a:rPr lang="en-US" dirty="0"/>
              <a:t>Analysis Questions 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B5E154DA-FA6C-A389-7745-BFFCD581B43F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4400" y="2303464"/>
            <a:ext cx="8506688" cy="42934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5.  How Does the Number of Products Relate to Mean Customer Balance and Churn?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B25EB2-A570-1BE5-3FC5-E63F7070AC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F6F3DE3B-A1EF-76CC-D278-5539A74A5540}"/>
              </a:ext>
            </a:extLst>
          </p:cNvPr>
          <p:cNvSpPr txBox="1">
            <a:spLocks/>
          </p:cNvSpPr>
          <p:nvPr/>
        </p:nvSpPr>
        <p:spPr>
          <a:xfrm>
            <a:off x="1066798" y="5825908"/>
            <a:ext cx="7990609" cy="824201"/>
          </a:xfrm>
          <a:prstGeom prst="rect">
            <a:avLst/>
          </a:prstGeom>
        </p:spPr>
        <p:txBody>
          <a:bodyPr vert="horz" lIns="91440" tIns="0" rIns="91440" bIns="0" rtlCol="0">
            <a:normAutofit/>
          </a:bodyPr>
          <a:lstStyle>
            <a:lvl1pPr marL="457200" indent="-4572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+mj-lt"/>
              <a:buAutoNum type="arabicPeriod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745236" indent="-3429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202436" indent="-3429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59636" indent="-3429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BC0DA3-E717-13BA-1FB4-208A5D8D7CC9}"/>
              </a:ext>
            </a:extLst>
          </p:cNvPr>
          <p:cNvSpPr txBox="1"/>
          <p:nvPr/>
        </p:nvSpPr>
        <p:spPr>
          <a:xfrm>
            <a:off x="808758" y="5637859"/>
            <a:ext cx="85066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02C8F"/>
                </a:solidFill>
              </a:rPr>
              <a:t>Among non-churned customers, average balance decreases as the number of products increases. For churned customers, mean balance remains consistent across all product counts.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5C1223-CA38-1AD0-3004-10BD89017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409" y="2629986"/>
            <a:ext cx="9313718" cy="299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14912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{7A1624C5-2AEE-42FB-A009-CA2E037B5EDB}TF8a9b5915-b8c7-461e-8cdd-693d48b5e32371f7b7e2_win32-4bf0b9a2ea37</Template>
  <TotalTime>103</TotalTime>
  <Words>517</Words>
  <Application>Microsoft Office PowerPoint</Application>
  <PresentationFormat>Widescreen</PresentationFormat>
  <Paragraphs>65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Calibri</vt:lpstr>
      <vt:lpstr>Sabon Next LT</vt:lpstr>
      <vt:lpstr>Sabon Next LT (Body)</vt:lpstr>
      <vt:lpstr>Wingdings</vt:lpstr>
      <vt:lpstr>Custom</vt:lpstr>
      <vt:lpstr>Bank Customer Churn Analysis epsilon ai mid-project  By amira el-garem</vt:lpstr>
      <vt:lpstr>Project objective</vt:lpstr>
      <vt:lpstr>Dataset overview</vt:lpstr>
      <vt:lpstr>Eda &amp; FEATURE ENG.</vt:lpstr>
      <vt:lpstr>Analysis Questions </vt:lpstr>
      <vt:lpstr>Analysis Questions </vt:lpstr>
      <vt:lpstr>Analysis Questions </vt:lpstr>
      <vt:lpstr>Analysis Questions </vt:lpstr>
      <vt:lpstr>Analysis Questions </vt:lpstr>
      <vt:lpstr>Data Preprocessing</vt:lpstr>
      <vt:lpstr>Recommendations 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amira aly</dc:creator>
  <cp:lastModifiedBy>amira aly</cp:lastModifiedBy>
  <cp:revision>2</cp:revision>
  <dcterms:created xsi:type="dcterms:W3CDTF">2025-06-14T06:05:59Z</dcterms:created>
  <dcterms:modified xsi:type="dcterms:W3CDTF">2025-06-14T07:49:23Z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