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0" r:id="rId3"/>
    <p:sldId id="280" r:id="rId4"/>
    <p:sldId id="282" r:id="rId5"/>
    <p:sldId id="283" r:id="rId6"/>
    <p:sldId id="286" r:id="rId7"/>
    <p:sldId id="287" r:id="rId8"/>
    <p:sldId id="288" r:id="rId9"/>
    <p:sldId id="289" r:id="rId10"/>
    <p:sldId id="284" r:id="rId11"/>
    <p:sldId id="290" r:id="rId12"/>
    <p:sldId id="279" r:id="rId13"/>
  </p:sldIdLst>
  <p:sldSz cx="9144000" cy="5143500" type="screen16x9"/>
  <p:notesSz cx="7023100" cy="93091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67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1C"/>
    <a:srgbClr val="54585A"/>
    <a:srgbClr val="9EA2A2"/>
    <a:srgbClr val="5F6062"/>
    <a:srgbClr val="424242"/>
    <a:srgbClr val="73AFB6"/>
    <a:srgbClr val="73AF55"/>
    <a:srgbClr val="DB091C"/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7" autoAdjust="0"/>
    <p:restoredTop sz="94454"/>
  </p:normalViewPr>
  <p:slideViewPr>
    <p:cSldViewPr snapToGrid="0" snapToObjects="1">
      <p:cViewPr>
        <p:scale>
          <a:sx n="108" d="100"/>
          <a:sy n="108" d="100"/>
        </p:scale>
        <p:origin x="960" y="144"/>
      </p:cViewPr>
      <p:guideLst>
        <p:guide orient="horz" pos="3191"/>
        <p:guide orient="horz" pos="2990"/>
        <p:guide orient="horz" pos="899"/>
        <p:guide orient="horz" pos="368"/>
        <p:guide orient="horz" pos="667"/>
        <p:guide pos="5549"/>
        <p:guide pos="2882"/>
        <p:guide pos="202"/>
        <p:guide pos="4219"/>
        <p:guide pos="3104"/>
        <p:guide pos="2682"/>
        <p:guide pos="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58C1689-538F-8E40-B75C-43A8463C0CF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E5CFDAB-82E0-D844-A597-1375485D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2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A8CF18A-D50A-5449-86F1-896D3E722AEB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B3DA8EE-BE46-464A-B9ED-639C808F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5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954412"/>
            <a:ext cx="9144000" cy="543049"/>
          </a:xfrm>
          <a:prstGeom prst="rect">
            <a:avLst/>
          </a:prstGeom>
        </p:spPr>
        <p:txBody>
          <a:bodyPr/>
          <a:lstStyle>
            <a:lvl1pPr>
              <a:defRPr sz="5000" b="1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500263"/>
            <a:ext cx="9144000" cy="822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DEPARTMENT OR SUBTITLE</a:t>
            </a:r>
          </a:p>
          <a:p>
            <a:r>
              <a:rPr lang="en-US" sz="1800" dirty="0"/>
              <a:t>XX/XX/XX</a:t>
            </a:r>
          </a:p>
        </p:txBody>
      </p:sp>
      <p:pic>
        <p:nvPicPr>
          <p:cNvPr id="12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578" y="3913034"/>
            <a:ext cx="3434841" cy="83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0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4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584200"/>
            <a:ext cx="3665627" cy="8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-1442406964439-e46ab8eff7c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11/30/17</a:t>
            </a:r>
          </a:p>
        </p:txBody>
      </p:sp>
      <p:pic>
        <p:nvPicPr>
          <p:cNvPr id="307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4398000"/>
            <a:ext cx="2032107" cy="3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24417" y="774693"/>
            <a:ext cx="4033258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9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815282" y="774693"/>
            <a:ext cx="3993757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2pPr>
            <a:lvl3pPr marL="398463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5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</p:spPr>
        <p:txBody>
          <a:bodyPr vert="horz"/>
          <a:lstStyle>
            <a:lvl1pPr algn="l">
              <a:defRPr sz="5400"/>
            </a:lvl1pPr>
          </a:lstStyle>
          <a:p>
            <a:pPr>
              <a:lnSpc>
                <a:spcPct val="800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an excellent location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for a quote.</a:t>
            </a: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7/17/19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214255" y="562085"/>
            <a:ext cx="831585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kern="1200" spc="0" baseline="0">
                <a:solidFill>
                  <a:srgbClr val="FFFFFF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b="1" dirty="0">
                <a:solidFill>
                  <a:srgbClr val="54585A"/>
                </a:solidFill>
              </a:rPr>
              <a:t>Divider Slide 1</a:t>
            </a:r>
            <a:br>
              <a:rPr lang="en-US" sz="4000" b="1" dirty="0">
                <a:solidFill>
                  <a:srgbClr val="54585A"/>
                </a:solidFill>
              </a:rPr>
            </a:br>
            <a:r>
              <a:rPr lang="en-US" sz="4000" b="1" dirty="0">
                <a:solidFill>
                  <a:srgbClr val="54585A"/>
                </a:solidFill>
              </a:rPr>
              <a:t>Two Lines Max</a:t>
            </a:r>
          </a:p>
        </p:txBody>
      </p:sp>
    </p:spTree>
    <p:extLst>
      <p:ext uri="{BB962C8B-B14F-4D97-AF65-F5344CB8AC3E}">
        <p14:creationId xmlns:p14="http://schemas.microsoft.com/office/powerpoint/2010/main" val="7489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5" r:id="rId5"/>
    <p:sldLayoutId id="2147483666" r:id="rId6"/>
    <p:sldLayoutId id="2147483665" r:id="rId7"/>
    <p:sldLayoutId id="2147483660" r:id="rId8"/>
    <p:sldLayoutId id="2147483668" r:id="rId9"/>
    <p:sldLayoutId id="2147483661" r:id="rId10"/>
    <p:sldLayoutId id="2147483667" r:id="rId11"/>
    <p:sldLayoutId id="2147483662" r:id="rId12"/>
    <p:sldLayoutId id="2147483669" r:id="rId1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Advanced Control of Robotic Surface Treatments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21" y="4291784"/>
            <a:ext cx="8583121" cy="8517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RPI:  John Wen, Glenn Saunders, William Lawler, </a:t>
            </a:r>
            <a:r>
              <a:rPr lang="en-US" dirty="0" err="1"/>
              <a:t>Shuyang</a:t>
            </a:r>
            <a:r>
              <a:rPr lang="en-US" dirty="0"/>
              <a:t> Chen, Alex Elias   </a:t>
            </a:r>
          </a:p>
          <a:p>
            <a:r>
              <a:rPr lang="en-US" dirty="0"/>
              <a:t>UTRC: Abhijit Chakraborty, Mike </a:t>
            </a:r>
            <a:r>
              <a:rPr lang="en-US" dirty="0" err="1"/>
              <a:t>Klecka</a:t>
            </a:r>
            <a:endParaRPr lang="en-US" dirty="0"/>
          </a:p>
          <a:p>
            <a:r>
              <a:rPr lang="en-US" dirty="0"/>
              <a:t>07/18/2019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62854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Programmatic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80704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project management: Cara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 project kick off: next Tuesday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Tracking cost share and spending: RPI will wait for UTRC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Reporting: 15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every month.  RPI will provide input several days before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Reviews: quarterly review with ARM, mid-year review (ARM TAC call in: Nov 2019)</a:t>
            </a:r>
          </a:p>
        </p:txBody>
      </p:sp>
    </p:spTree>
    <p:extLst>
      <p:ext uri="{BB962C8B-B14F-4D97-AF65-F5344CB8AC3E}">
        <p14:creationId xmlns:p14="http://schemas.microsoft.com/office/powerpoint/2010/main" val="311662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62854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Action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5" y="725759"/>
            <a:ext cx="832464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Finalize RPI subcontract – anything else needed from RPI? (wait for UTRC)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Sharable copy of the proposal (Abhijit)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project repository (GitHub: William)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meeting schedules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Whenisgood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John)</a:t>
            </a:r>
          </a:p>
        </p:txBody>
      </p:sp>
    </p:spTree>
    <p:extLst>
      <p:ext uri="{BB962C8B-B14F-4D97-AF65-F5344CB8AC3E}">
        <p14:creationId xmlns:p14="http://schemas.microsoft.com/office/powerpoint/2010/main" val="25512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20261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Lab Tour</a:t>
            </a:r>
          </a:p>
          <a:p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85843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Highbay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ARM Composites Assembly Quick Start Project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Robot welding cell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MPS space (briefly)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CII 8218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NASA Satellite Servicing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Assistive Robot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Baxter-on-Wheels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Kinova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-on-Omni-Base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AD1B5-8694-2D41-B66C-EACFCB9B74DA}"/>
              </a:ext>
            </a:extLst>
          </p:cNvPr>
          <p:cNvSpPr txBox="1"/>
          <p:nvPr/>
        </p:nvSpPr>
        <p:spPr>
          <a:xfrm>
            <a:off x="217714" y="4212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20261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Agenda (CII 8003)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8747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10:30-11:00	Introduction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11:00-11:30	Project motivation, UTRC needs 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11:30-12:00	Project Overview (objective, team, duration, management)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12:00-1:00		Lunch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1:00-2:00		Technical Overview (goals, approach, milestones, status)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2:00-2:30		Programmatic Overview (reporting, cost share, reviews)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2:30-3:00		Tour (CII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highbay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CII 8218) </a:t>
            </a:r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Project Motivation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Deep rolling: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workpiece surface exposed to high local mechanical load using a spherical or cylindrical type tool to induce work hardening and compressive residual stress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Altering mechanical behavior of material, enhancing stability of near-surface structure, improving peak-to-peak value of surface roughness.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Robotic roller burnishing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Compared with CNC: lower cost, higher throughput, process flexibility for parts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industrial robots: heavy loads, while eliminating work-envelope and motion constraints: hard-to-reach spots like corners, square-bottomed areas, and complex curvatures.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1E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 transition of forces around different geometries or segments of the part: challenging for CNC machines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09845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Project Overview</a:t>
            </a:r>
          </a:p>
          <a:p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5" y="725759"/>
            <a:ext cx="8508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Apply, demonstrate, and evaluate compliance force control and iterative learning control (ILC) for deep rolling or burnishing processes using an industrial robot equipped with a roller end effector and force/torque sensor.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Team: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UTRC: Abhijit Chakraborty, Mike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Klecka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RPI: John Wen, Glenn Saunders, William Lawler,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Shuyang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Chen, Alex Elias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Duration: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months (5/1/19-4/30/20)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Management: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meetings (bi-weekly?) Project repository (box? GitHub?) Monthly/quarterly report? ARM interface?</a:t>
            </a:r>
          </a:p>
        </p:txBody>
      </p:sp>
    </p:spTree>
    <p:extLst>
      <p:ext uri="{BB962C8B-B14F-4D97-AF65-F5344CB8AC3E}">
        <p14:creationId xmlns:p14="http://schemas.microsoft.com/office/powerpoint/2010/main" val="8903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09316C-6491-0840-B43F-C9BFF45F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38" y="2084280"/>
            <a:ext cx="4670193" cy="203051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62854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Technical Overview</a:t>
            </a:r>
          </a:p>
          <a:p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105146" y="553481"/>
            <a:ext cx="535474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1: Requirement Development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Fatigue life requirement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Robot accuracy requirement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2: Motion and Force control for Deep Rolling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Co-simulation development: ABB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		UTRC FEA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Hybrid motion/force control algorithm 				development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Iterative refinement: ILC 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3: Development of Closed-Loop Robotic Deep Rolling Cell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RPI Testbed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UTRC Testbed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35B5F-122C-D74A-9CC4-BF988C0ECC7A}"/>
              </a:ext>
            </a:extLst>
          </p:cNvPr>
          <p:cNvSpPr/>
          <p:nvPr/>
        </p:nvSpPr>
        <p:spPr>
          <a:xfrm>
            <a:off x="5353878" y="580660"/>
            <a:ext cx="36178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4: Experimental Tests and Evaluations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case studies	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Closed loop case studies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5: Project Evaluation: KPPs</a:t>
            </a:r>
          </a:p>
        </p:txBody>
      </p:sp>
    </p:spTree>
    <p:extLst>
      <p:ext uri="{BB962C8B-B14F-4D97-AF65-F5344CB8AC3E}">
        <p14:creationId xmlns:p14="http://schemas.microsoft.com/office/powerpoint/2010/main" val="4879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49602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491052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Testbed design (size/geometry of coupon, range of force, coupon fixturing, post-mortem assessment)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architecture (EGM? ROS?)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geometry identification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 planning for coverage (part of the project, or any path coverage?)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Force set point specification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Motion generation based on curvature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 (based on F/T or material properties/uniformity as well?)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motion plan and repeat 4-5.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78645-9A8F-4D4D-8E26-4D5EDC37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941" y="725759"/>
            <a:ext cx="3628025" cy="32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B22382-A3EB-BA4C-BA97-8D5861C5E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38" y="1795494"/>
            <a:ext cx="4654605" cy="182859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49602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Performance Metrics and KPP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91091" y="1894184"/>
            <a:ext cx="4357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force: average and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normal force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tool path: average and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path tracking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quality: surface deformation, fatigue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time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6D025-DE9F-9E47-AC0B-CB9D759BCA69}"/>
              </a:ext>
            </a:extLst>
          </p:cNvPr>
          <p:cNvSpPr/>
          <p:nvPr/>
        </p:nvSpPr>
        <p:spPr>
          <a:xfrm>
            <a:off x="291091" y="665152"/>
            <a:ext cx="8538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Baseline: Existing UTRC off-line toolpath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Post-treatment verification: microstructure characterization (surface roughness, deformation, residue stress), fatigue tests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2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49602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Key Performance Parameters (KPPs)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83110F-707A-224C-9E02-11A2722E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784224"/>
            <a:ext cx="7826833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3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49602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Milestones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CAC1E-C70A-F44D-9BB5-AB95F36E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77" y="0"/>
            <a:ext cx="54181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5TemplateColors">
      <a:dk1>
        <a:sysClr val="windowText" lastClr="000000"/>
      </a:dk1>
      <a:lt1>
        <a:sysClr val="window" lastClr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23464</TotalTime>
  <Words>539</Words>
  <Application>Microsoft Macintosh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Wingdings</vt:lpstr>
      <vt:lpstr>Office Theme</vt:lpstr>
      <vt:lpstr>Advanced Control of Robotic Surface Treatments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 Galvin</dc:creator>
  <cp:lastModifiedBy>John T. Wen</cp:lastModifiedBy>
  <cp:revision>150</cp:revision>
  <cp:lastPrinted>2018-06-01T14:13:22Z</cp:lastPrinted>
  <dcterms:created xsi:type="dcterms:W3CDTF">2015-02-27T15:34:19Z</dcterms:created>
  <dcterms:modified xsi:type="dcterms:W3CDTF">2019-07-18T17:41:55Z</dcterms:modified>
</cp:coreProperties>
</file>