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3" r:id="rId2"/>
    <p:sldId id="270" r:id="rId3"/>
    <p:sldId id="291" r:id="rId4"/>
    <p:sldId id="292" r:id="rId5"/>
    <p:sldId id="293" r:id="rId6"/>
    <p:sldId id="294" r:id="rId7"/>
    <p:sldId id="280" r:id="rId8"/>
    <p:sldId id="296" r:id="rId9"/>
    <p:sldId id="298" r:id="rId10"/>
    <p:sldId id="297" r:id="rId11"/>
    <p:sldId id="295" r:id="rId12"/>
    <p:sldId id="290" r:id="rId13"/>
  </p:sldIdLst>
  <p:sldSz cx="9144000" cy="5143500" type="screen16x9"/>
  <p:notesSz cx="7023100" cy="93091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1">
          <p15:clr>
            <a:srgbClr val="A4A3A4"/>
          </p15:clr>
        </p15:guide>
        <p15:guide id="2" orient="horz" pos="2990">
          <p15:clr>
            <a:srgbClr val="A4A3A4"/>
          </p15:clr>
        </p15:guide>
        <p15:guide id="3" orient="horz" pos="899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orient="horz" pos="667">
          <p15:clr>
            <a:srgbClr val="A4A3A4"/>
          </p15:clr>
        </p15:guide>
        <p15:guide id="6" pos="5549">
          <p15:clr>
            <a:srgbClr val="A4A3A4"/>
          </p15:clr>
        </p15:guide>
        <p15:guide id="7" pos="2882">
          <p15:clr>
            <a:srgbClr val="A4A3A4"/>
          </p15:clr>
        </p15:guide>
        <p15:guide id="8" pos="202">
          <p15:clr>
            <a:srgbClr val="A4A3A4"/>
          </p15:clr>
        </p15:guide>
        <p15:guide id="9" pos="4219">
          <p15:clr>
            <a:srgbClr val="A4A3A4"/>
          </p15:clr>
        </p15:guide>
        <p15:guide id="10" pos="3104">
          <p15:clr>
            <a:srgbClr val="A4A3A4"/>
          </p15:clr>
        </p15:guide>
        <p15:guide id="11" pos="2682">
          <p15:clr>
            <a:srgbClr val="A4A3A4"/>
          </p15:clr>
        </p15:guide>
        <p15:guide id="12" pos="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1C"/>
    <a:srgbClr val="54585A"/>
    <a:srgbClr val="9EA2A2"/>
    <a:srgbClr val="5F6062"/>
    <a:srgbClr val="424242"/>
    <a:srgbClr val="73AFB6"/>
    <a:srgbClr val="73AF55"/>
    <a:srgbClr val="DB091C"/>
    <a:srgbClr val="002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8" autoAdjust="0"/>
    <p:restoredTop sz="94433"/>
  </p:normalViewPr>
  <p:slideViewPr>
    <p:cSldViewPr snapToGrid="0" snapToObjects="1">
      <p:cViewPr varScale="1">
        <p:scale>
          <a:sx n="103" d="100"/>
          <a:sy n="103" d="100"/>
        </p:scale>
        <p:origin x="1624" y="168"/>
      </p:cViewPr>
      <p:guideLst>
        <p:guide orient="horz" pos="3191"/>
        <p:guide orient="horz" pos="2990"/>
        <p:guide orient="horz" pos="899"/>
        <p:guide orient="horz" pos="368"/>
        <p:guide orient="horz" pos="667"/>
        <p:guide pos="5549"/>
        <p:guide pos="2882"/>
        <p:guide pos="202"/>
        <p:guide pos="4219"/>
        <p:guide pos="3104"/>
        <p:guide pos="2682"/>
        <p:guide pos="9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58C1689-538F-8E40-B75C-43A8463C0CF3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E5CFDAB-82E0-D844-A597-1375485D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325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A8CF18A-D50A-5449-86F1-896D3E722AEB}" type="datetimeFigureOut">
              <a:rPr lang="en-US" smtClean="0"/>
              <a:t>8/2/19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B3DA8EE-BE46-464A-B9ED-639C808FE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8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96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6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6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95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6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05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39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DA8EE-BE46-464A-B9ED-639C808FE5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0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954412"/>
            <a:ext cx="9144000" cy="543049"/>
          </a:xfrm>
          <a:prstGeom prst="rect">
            <a:avLst/>
          </a:prstGeom>
        </p:spPr>
        <p:txBody>
          <a:bodyPr/>
          <a:lstStyle>
            <a:lvl1pPr>
              <a:defRPr sz="5000" b="1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500263"/>
            <a:ext cx="9144000" cy="82232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DEPARTMENT OR SUBTITLE</a:t>
            </a:r>
          </a:p>
          <a:p>
            <a:r>
              <a:rPr lang="en-US" sz="1800" dirty="0"/>
              <a:t>XX/XX/XX</a:t>
            </a:r>
          </a:p>
        </p:txBody>
      </p:sp>
      <p:pic>
        <p:nvPicPr>
          <p:cNvPr id="12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4578" y="3913034"/>
            <a:ext cx="3434841" cy="83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02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4779168"/>
          </a:xfrm>
          <a:prstGeom prst="rect">
            <a:avLst/>
          </a:prstGeom>
          <a:solidFill>
            <a:srgbClr val="545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50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Divider Slide 1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8/2/19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0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38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50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Divider Slide 1</a:t>
            </a:r>
            <a:br>
              <a:rPr lang="en-US" dirty="0"/>
            </a:br>
            <a:r>
              <a:rPr lang="en-US" dirty="0"/>
              <a:t>Two Lines Max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8/2/19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9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58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effectLst/>
        </p:spPr>
      </p:pic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2970" y="1950706"/>
            <a:ext cx="5118055" cy="12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44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gardel2\Desktop\Brand Approval Reference\Rensselaer Logo Layered Files\RF0010-01 Rensselaer Large Logo\RGB\PNGs\RF0010-01 Rensselaer Large Logo-with Tagline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2970" y="1950706"/>
            <a:ext cx="5118055" cy="12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4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371988"/>
            <a:ext cx="9144000" cy="2782206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16322" y="2662273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8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489" y="4384549"/>
            <a:ext cx="8315851" cy="45707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400" kern="500" spc="24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XX/XX/XX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75" y="2333419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gardel2\Desktop\Brand Approval Reference\Rensselaer Logo Layered Files\RF0010-01 Rensselaer Large Logo\CMYK\PNGs\RF0010-01 Rensselaer Large Logo-with Tagline CMYK-Two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584200"/>
            <a:ext cx="3665627" cy="8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0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oto-1442406964439-e46ab8eff7c4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6322" y="2207832"/>
            <a:ext cx="8315851" cy="543049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sz="4800" b="1" spc="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Presentation Title Slide </a:t>
            </a:r>
            <a:br>
              <a:rPr lang="en-US" dirty="0"/>
            </a:br>
            <a:r>
              <a:rPr lang="en-US" dirty="0"/>
              <a:t>Two Line Max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489" y="3849351"/>
            <a:ext cx="8315851" cy="457076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>
              <a:buNone/>
              <a:defRPr sz="1400" kern="500" spc="240" baseline="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DEPARTMENT OR SUBTITLE     |    11/30/17</a:t>
            </a:r>
          </a:p>
        </p:txBody>
      </p:sp>
      <p:pic>
        <p:nvPicPr>
          <p:cNvPr id="3075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4398000"/>
            <a:ext cx="2032107" cy="37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7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8/2/19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4416" y="202609"/>
            <a:ext cx="8324645" cy="30194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72000" y="596898"/>
            <a:ext cx="4572000" cy="413821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4416" y="202609"/>
            <a:ext cx="8324645" cy="394289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5F6062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rgbClr val="5F6062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24417" y="774693"/>
            <a:ext cx="4033258" cy="2288584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8/2/19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2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9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596898"/>
            <a:ext cx="4572000" cy="413821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24416" y="202609"/>
            <a:ext cx="8324645" cy="394289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5F6062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rgbClr val="5F6062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815282" y="774693"/>
            <a:ext cx="3993757" cy="2288584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</a:defRPr>
            </a:lvl2pPr>
            <a:lvl3pPr marL="398463" indent="-171450">
              <a:spcBef>
                <a:spcPts val="600"/>
              </a:spcBef>
              <a:buClr>
                <a:srgbClr val="DB091C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tx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Black</a:t>
            </a:r>
          </a:p>
          <a:p>
            <a:pPr lvl="2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8/2/19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2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2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" y="0"/>
            <a:ext cx="9144001" cy="4792905"/>
          </a:xfrm>
          <a:prstGeom prst="rect">
            <a:avLst/>
          </a:prstGeom>
          <a:solidFill>
            <a:srgbClr val="545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224416" y="202609"/>
            <a:ext cx="8324645" cy="3019425"/>
          </a:xfrm>
          <a:prstGeom prst="rect">
            <a:avLst/>
          </a:prstGeom>
        </p:spPr>
        <p:txBody>
          <a:bodyPr vert="horz"/>
          <a:lstStyle>
            <a:lvl1pPr marL="0" indent="0">
              <a:spcAft>
                <a:spcPts val="1800"/>
              </a:spcAft>
              <a:buFontTx/>
              <a:buNone/>
              <a:defRPr sz="1800" b="0" spc="100" baseline="0">
                <a:solidFill>
                  <a:srgbClr val="9EA2A2"/>
                </a:solidFill>
              </a:defRPr>
            </a:lvl1pPr>
            <a:lvl2pPr marL="169863" indent="-169863">
              <a:spcBef>
                <a:spcPts val="20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2pPr>
            <a:lvl3pPr marL="398463" indent="-171450"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−"/>
              <a:defRPr sz="1400" baseline="0">
                <a:solidFill>
                  <a:schemeClr val="bg1"/>
                </a:solidFill>
              </a:defRPr>
            </a:lvl3pPr>
            <a:lvl4pPr>
              <a:defRPr>
                <a:solidFill>
                  <a:srgbClr val="424242"/>
                </a:solidFill>
              </a:defRPr>
            </a:lvl4pPr>
            <a:lvl5pPr>
              <a:defRPr>
                <a:solidFill>
                  <a:srgbClr val="424242"/>
                </a:solidFill>
              </a:defRPr>
            </a:lvl5pPr>
          </a:lstStyle>
          <a:p>
            <a:pPr lvl="0"/>
            <a:r>
              <a:rPr lang="en-US" dirty="0"/>
              <a:t>LEVEL 1 – ARIAL 18 PT – LIGHT GRAY (158/162/162)</a:t>
            </a:r>
          </a:p>
          <a:p>
            <a:pPr lvl="1"/>
            <a:r>
              <a:rPr lang="en-US" dirty="0"/>
              <a:t>Level 2 – Arial 18 </a:t>
            </a:r>
            <a:r>
              <a:rPr lang="en-US" dirty="0" err="1"/>
              <a:t>pt</a:t>
            </a:r>
            <a:r>
              <a:rPr lang="en-US" dirty="0"/>
              <a:t> – White</a:t>
            </a:r>
          </a:p>
          <a:p>
            <a:pPr lvl="2"/>
            <a:r>
              <a:rPr lang="en-US" dirty="0"/>
              <a:t>Level 3 – Arial 14 </a:t>
            </a:r>
            <a:r>
              <a:rPr lang="en-US" dirty="0" err="1"/>
              <a:t>pt</a:t>
            </a:r>
            <a:r>
              <a:rPr lang="en-US" dirty="0"/>
              <a:t> – White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0" y="596897"/>
            <a:ext cx="9144000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8/2/19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21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60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51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0253" y="3206125"/>
            <a:ext cx="8229600" cy="857250"/>
          </a:xfrm>
          <a:prstGeom prst="rect">
            <a:avLst/>
          </a:prstGeom>
        </p:spPr>
        <p:txBody>
          <a:bodyPr vert="horz"/>
          <a:lstStyle>
            <a:lvl1pPr algn="l">
              <a:defRPr sz="5400"/>
            </a:lvl1pPr>
          </a:lstStyle>
          <a:p>
            <a:pPr>
              <a:lnSpc>
                <a:spcPct val="80000"/>
              </a:lnSpc>
            </a:pPr>
            <a:r>
              <a:rPr 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This is an excellent location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for a quote.</a:t>
            </a:r>
            <a:r>
              <a:rPr 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8/2/19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9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94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371988"/>
            <a:ext cx="9144000" cy="2771512"/>
          </a:xfrm>
          <a:prstGeom prst="rect">
            <a:avLst/>
          </a:prstGeom>
          <a:solidFill>
            <a:srgbClr val="D600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175" y="2333419"/>
            <a:ext cx="9144000" cy="0"/>
          </a:xfrm>
          <a:prstGeom prst="line">
            <a:avLst/>
          </a:prstGeom>
          <a:ln w="6350">
            <a:solidFill>
              <a:srgbClr val="D600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6756400" y="4885922"/>
            <a:ext cx="2133600" cy="931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85F50-E92A-124C-A47C-C057CB22E344}" type="datetime1">
              <a:rPr lang="en-US" smtClean="0">
                <a:solidFill>
                  <a:srgbClr val="FFFFFF"/>
                </a:solidFill>
              </a:rPr>
              <a:pPr/>
              <a:t>8/2/19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124200" y="4885921"/>
            <a:ext cx="2895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{ INSERT TITLE HERE ]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756400" y="4720987"/>
            <a:ext cx="2133600" cy="931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01E97CA-584F-0B4A-A607-67E463C0B8E0}" type="slidenum">
              <a:rPr lang="en-US" sz="900" smtClean="0">
                <a:solidFill>
                  <a:srgbClr val="FFFFFF"/>
                </a:solidFill>
              </a:rPr>
              <a:pPr algn="r"/>
              <a:t>‹#›</a:t>
            </a:fld>
            <a:endParaRPr lang="en-US" sz="900" dirty="0">
              <a:solidFill>
                <a:srgbClr val="FFFFFF"/>
              </a:solidFill>
            </a:endParaRPr>
          </a:p>
        </p:txBody>
      </p:sp>
      <p:pic>
        <p:nvPicPr>
          <p:cNvPr id="15" name="Picture 3" descr="C:\Users\gardel2\Desktop\Brand Approval Reference\Rensselaer Logo Layered Files\RF0010-01 Rensselaer Large Logo\RGB\PNGs\RF0010-01 Rensselaer Large Logo RGB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01" y="4720618"/>
            <a:ext cx="1600591" cy="29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 userDrawn="1"/>
        </p:nvSpPr>
        <p:spPr>
          <a:xfrm>
            <a:off x="214255" y="562085"/>
            <a:ext cx="8315851" cy="724065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5000" b="1" kern="1200" spc="0" baseline="0">
                <a:solidFill>
                  <a:srgbClr val="FFFFFF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r>
              <a:rPr lang="en-US" sz="4000" b="1" dirty="0">
                <a:solidFill>
                  <a:srgbClr val="54585A"/>
                </a:solidFill>
              </a:rPr>
              <a:t>Divider Slide 1</a:t>
            </a:r>
            <a:br>
              <a:rPr lang="en-US" sz="4000" b="1" dirty="0">
                <a:solidFill>
                  <a:srgbClr val="54585A"/>
                </a:solidFill>
              </a:rPr>
            </a:br>
            <a:r>
              <a:rPr lang="en-US" sz="4000" b="1" dirty="0">
                <a:solidFill>
                  <a:srgbClr val="54585A"/>
                </a:solidFill>
              </a:rPr>
              <a:t>Two Lines Max</a:t>
            </a:r>
          </a:p>
        </p:txBody>
      </p:sp>
    </p:spTree>
    <p:extLst>
      <p:ext uri="{BB962C8B-B14F-4D97-AF65-F5344CB8AC3E}">
        <p14:creationId xmlns:p14="http://schemas.microsoft.com/office/powerpoint/2010/main" val="74891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9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0" r:id="rId4"/>
    <p:sldLayoutId id="2147483655" r:id="rId5"/>
    <p:sldLayoutId id="2147483666" r:id="rId6"/>
    <p:sldLayoutId id="2147483665" r:id="rId7"/>
    <p:sldLayoutId id="2147483660" r:id="rId8"/>
    <p:sldLayoutId id="2147483668" r:id="rId9"/>
    <p:sldLayoutId id="2147483661" r:id="rId10"/>
    <p:sldLayoutId id="2147483667" r:id="rId11"/>
    <p:sldLayoutId id="2147483662" r:id="rId12"/>
    <p:sldLayoutId id="2147483669" r:id="rId13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piRobotics/ARM-18-01-UTRC-Robotic-Burnishing-Polishing/tree/master/Literatu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Advanced Control of Robotic Surface Treatments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321" y="4291784"/>
            <a:ext cx="8583121" cy="85171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RPI:  John Wen, Glenn Saunders, William Lawler, </a:t>
            </a:r>
            <a:r>
              <a:rPr lang="en-US" dirty="0" err="1"/>
              <a:t>Shuyang</a:t>
            </a:r>
            <a:r>
              <a:rPr lang="en-US" dirty="0"/>
              <a:t> Chen, Alex Elias   </a:t>
            </a:r>
          </a:p>
          <a:p>
            <a:r>
              <a:rPr lang="en-US" dirty="0"/>
              <a:t>UTRC: Abhijit Chakraborty, Mike </a:t>
            </a:r>
            <a:r>
              <a:rPr lang="en-US" dirty="0" err="1"/>
              <a:t>Klecka</a:t>
            </a:r>
            <a:endParaRPr lang="en-US" dirty="0"/>
          </a:p>
          <a:p>
            <a:r>
              <a:rPr lang="en-US" dirty="0"/>
              <a:t>08/2/2019</a:t>
            </a:r>
          </a:p>
        </p:txBody>
      </p:sp>
    </p:spTree>
    <p:extLst>
      <p:ext uri="{BB962C8B-B14F-4D97-AF65-F5344CB8AC3E}">
        <p14:creationId xmlns:p14="http://schemas.microsoft.com/office/powerpoint/2010/main" val="307425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36350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Architecture</a:t>
            </a:r>
          </a:p>
          <a:p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2E30E-7AD4-8C4F-9980-7AF463EE0A96}"/>
              </a:ext>
            </a:extLst>
          </p:cNvPr>
          <p:cNvSpPr/>
          <p:nvPr/>
        </p:nvSpPr>
        <p:spPr>
          <a:xfrm>
            <a:off x="224416" y="667402"/>
            <a:ext cx="870668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EGM: 4ms loop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Joint angle command: update through EGM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Force Feedback: 2KHz force measurements for compliance control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Motion Feedback: Joint angle feedback based on motion error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do in ROS or RR, RR has the advantage of allowing MATLAB interface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Testing in </a:t>
            </a:r>
            <a:r>
              <a:rPr lang="en-US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RobotStudio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164921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36350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Project Repository</a:t>
            </a:r>
          </a:p>
          <a:p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2E30E-7AD4-8C4F-9980-7AF463EE0A96}"/>
              </a:ext>
            </a:extLst>
          </p:cNvPr>
          <p:cNvSpPr/>
          <p:nvPr/>
        </p:nvSpPr>
        <p:spPr>
          <a:xfrm>
            <a:off x="224416" y="667402"/>
            <a:ext cx="87066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https://github.com/rpiRobotics/ARM-18-01-UTRC-Robotic-Burnishing-Polishing/tree/master/Literature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erature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Meeting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Simulation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Testbed (BOM)?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Software?</a:t>
            </a: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1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62854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Next Meeting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A78156-3B42-E44C-992C-694C8D234936}"/>
              </a:ext>
            </a:extLst>
          </p:cNvPr>
          <p:cNvSpPr/>
          <p:nvPr/>
        </p:nvSpPr>
        <p:spPr>
          <a:xfrm>
            <a:off x="224416" y="725759"/>
            <a:ext cx="8747306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Testbed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FEM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Motion/force ILC testing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RobotStudio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25512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16113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52345-AA05-EF46-8CEC-38AD24D4CD77}"/>
              </a:ext>
            </a:extLst>
          </p:cNvPr>
          <p:cNvSpPr/>
          <p:nvPr/>
        </p:nvSpPr>
        <p:spPr>
          <a:xfrm>
            <a:off x="224416" y="725759"/>
            <a:ext cx="8747306" cy="322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Project update: RPI subcontract under review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Testbed update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FEM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RobotStudio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simulation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GitHub Repository</a:t>
            </a:r>
          </a:p>
          <a:p>
            <a:pPr marL="169863" lvl="1" indent="-169863">
              <a:spcBef>
                <a:spcPts val="2000"/>
              </a:spcBef>
              <a:buClr>
                <a:srgbClr val="DB091C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17648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16113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Testbed: Proposed Location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59085A-CF9A-B04E-92BE-7B9CBB924736}"/>
              </a:ext>
            </a:extLst>
          </p:cNvPr>
          <p:cNvGrpSpPr/>
          <p:nvPr/>
        </p:nvGrpSpPr>
        <p:grpSpPr>
          <a:xfrm>
            <a:off x="518984" y="916747"/>
            <a:ext cx="8447352" cy="3305227"/>
            <a:chOff x="-522459" y="716692"/>
            <a:chExt cx="11354666" cy="42443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1EA1801-A9A5-4942-8BDC-FF9B7B25C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2127" y="716692"/>
              <a:ext cx="5659120" cy="424434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10F8CB-75C4-9044-B4E7-7DCA8452BB25}"/>
                </a:ext>
              </a:extLst>
            </p:cNvPr>
            <p:cNvSpPr/>
            <p:nvPr/>
          </p:nvSpPr>
          <p:spPr>
            <a:xfrm>
              <a:off x="4953107" y="2989992"/>
              <a:ext cx="1412240" cy="100584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6607FEE-E861-3343-887E-1FDB29B43408}"/>
                </a:ext>
              </a:extLst>
            </p:cNvPr>
            <p:cNvSpPr/>
            <p:nvPr/>
          </p:nvSpPr>
          <p:spPr>
            <a:xfrm>
              <a:off x="5659227" y="2152638"/>
              <a:ext cx="1412240" cy="100584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BF91C3-0E59-3940-BDEC-2B3E1F810AB7}"/>
                </a:ext>
              </a:extLst>
            </p:cNvPr>
            <p:cNvSpPr txBox="1"/>
            <p:nvPr/>
          </p:nvSpPr>
          <p:spPr>
            <a:xfrm>
              <a:off x="8576687" y="1709832"/>
              <a:ext cx="2255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Need to get rid of this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22D9D6-A6A8-254F-93B9-C31C1E395DE6}"/>
                </a:ext>
              </a:extLst>
            </p:cNvPr>
            <p:cNvSpPr txBox="1"/>
            <p:nvPr/>
          </p:nvSpPr>
          <p:spPr>
            <a:xfrm>
              <a:off x="-522459" y="1896466"/>
              <a:ext cx="3119216" cy="1185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Load-bearing work table for burnishing here, to left of robot.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7A90C58-335D-CD48-81AE-52BEE7B60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1467" y="1933352"/>
              <a:ext cx="1403620" cy="54864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DE35A3-745D-854D-B649-FCBFD5D8B163}"/>
                </a:ext>
              </a:extLst>
            </p:cNvPr>
            <p:cNvCxnSpPr>
              <a:cxnSpLocks/>
            </p:cNvCxnSpPr>
            <p:nvPr/>
          </p:nvCxnSpPr>
          <p:spPr>
            <a:xfrm>
              <a:off x="2226687" y="2838862"/>
              <a:ext cx="2726420" cy="53890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28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16113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Testbed: Initial Concept of Work Table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878C47E-192C-7B4A-BABE-53E1184B46E7}"/>
              </a:ext>
            </a:extLst>
          </p:cNvPr>
          <p:cNvSpPr txBox="1">
            <a:spLocks/>
          </p:cNvSpPr>
          <p:nvPr/>
        </p:nvSpPr>
        <p:spPr>
          <a:xfrm>
            <a:off x="1444555" y="563907"/>
            <a:ext cx="2482326" cy="8763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Brute machine base</a:t>
            </a:r>
          </a:p>
        </p:txBody>
      </p:sp>
      <p:pic>
        <p:nvPicPr>
          <p:cNvPr id="15" name="Picture 2" descr="Model 200">
            <a:extLst>
              <a:ext uri="{FF2B5EF4-FFF2-40B4-BE49-F238E27FC236}">
                <a16:creationId xmlns:a16="http://schemas.microsoft.com/office/drawing/2014/main" id="{ACDC40FC-A7BE-5247-948B-2CA58054E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34" y="942366"/>
            <a:ext cx="22860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NO IMAGE AVAILABLE">
            <a:extLst>
              <a:ext uri="{FF2B5EF4-FFF2-40B4-BE49-F238E27FC236}">
                <a16:creationId xmlns:a16="http://schemas.microsoft.com/office/drawing/2014/main" id="{3694C026-DF17-9B4A-AA74-FA2AB5C9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72" y="1611088"/>
            <a:ext cx="2065957" cy="143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4074BF7-639C-874C-950A-DBA19B86AD42}"/>
              </a:ext>
            </a:extLst>
          </p:cNvPr>
          <p:cNvSpPr txBox="1">
            <a:spLocks/>
          </p:cNvSpPr>
          <p:nvPr/>
        </p:nvSpPr>
        <p:spPr>
          <a:xfrm>
            <a:off x="4919635" y="734788"/>
            <a:ext cx="1796083" cy="87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Kurt vise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EADEBDE-9BE5-5644-A849-0DED904EA3F4}"/>
              </a:ext>
            </a:extLst>
          </p:cNvPr>
          <p:cNvSpPr txBox="1">
            <a:spLocks/>
          </p:cNvSpPr>
          <p:nvPr/>
        </p:nvSpPr>
        <p:spPr>
          <a:xfrm>
            <a:off x="1212957" y="3342667"/>
            <a:ext cx="2899064" cy="139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Bolt vise to machine base.</a:t>
            </a:r>
          </a:p>
          <a:p>
            <a:r>
              <a:rPr lang="en-US" dirty="0"/>
              <a:t>Bolt machine base to floor.</a:t>
            </a:r>
          </a:p>
          <a:p>
            <a:r>
              <a:rPr lang="en-US" dirty="0"/>
              <a:t>Place coupons inside vise.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1F0925E-FF86-5845-A9A7-84EA1B112D73}"/>
              </a:ext>
            </a:extLst>
          </p:cNvPr>
          <p:cNvSpPr txBox="1">
            <a:spLocks/>
          </p:cNvSpPr>
          <p:nvPr/>
        </p:nvSpPr>
        <p:spPr>
          <a:xfrm>
            <a:off x="4581577" y="3420406"/>
            <a:ext cx="3362960" cy="1215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rugged, easy to set up and exchange coupons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very flexible for other experiments.</a:t>
            </a:r>
          </a:p>
        </p:txBody>
      </p:sp>
    </p:spTree>
    <p:extLst>
      <p:ext uri="{BB962C8B-B14F-4D97-AF65-F5344CB8AC3E}">
        <p14:creationId xmlns:p14="http://schemas.microsoft.com/office/powerpoint/2010/main" val="266054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BuildPro Max Table">
            <a:extLst>
              <a:ext uri="{FF2B5EF4-FFF2-40B4-BE49-F238E27FC236}">
                <a16:creationId xmlns:a16="http://schemas.microsoft.com/office/drawing/2014/main" id="{32E3F336-CD27-9547-AAE9-6C7D82933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47" y="1828739"/>
            <a:ext cx="2623395" cy="262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16113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Testbed: Proposed Work Surface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DFFC2E-D9CB-A249-8B05-E43A8AC3443F}"/>
              </a:ext>
            </a:extLst>
          </p:cNvPr>
          <p:cNvSpPr txBox="1">
            <a:spLocks/>
          </p:cNvSpPr>
          <p:nvPr/>
        </p:nvSpPr>
        <p:spPr>
          <a:xfrm>
            <a:off x="218082" y="601375"/>
            <a:ext cx="2116565" cy="927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BuildPro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modular welding tabletop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37555D2-0532-AF49-B4A9-A440BDE97BFD}"/>
              </a:ext>
            </a:extLst>
          </p:cNvPr>
          <p:cNvSpPr txBox="1">
            <a:spLocks/>
          </p:cNvSpPr>
          <p:nvPr/>
        </p:nvSpPr>
        <p:spPr>
          <a:xfrm>
            <a:off x="5399902" y="706885"/>
            <a:ext cx="3830595" cy="2582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31166"/>
              </a:buClr>
            </a:pPr>
            <a:r>
              <a:rPr lang="en-US" u="sng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3 Reasons for welding tabletop</a:t>
            </a:r>
          </a:p>
          <a:p>
            <a:pPr>
              <a:buClr>
                <a:srgbClr val="B31166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1. Easier/faster changeover for experiments (GE composites for example).</a:t>
            </a:r>
          </a:p>
          <a:p>
            <a:pPr>
              <a:buClr>
                <a:srgbClr val="B31166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2. Future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fixturing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.</a:t>
            </a:r>
          </a:p>
          <a:p>
            <a:pPr>
              <a:buClr>
                <a:srgbClr val="B31166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3. Compatibility with welding laboratory.</a:t>
            </a:r>
          </a:p>
        </p:txBody>
      </p:sp>
      <p:pic>
        <p:nvPicPr>
          <p:cNvPr id="24" name="Picture 4" descr="components">
            <a:extLst>
              <a:ext uri="{FF2B5EF4-FFF2-40B4-BE49-F238E27FC236}">
                <a16:creationId xmlns:a16="http://schemas.microsoft.com/office/drawing/2014/main" id="{41916DD5-9AA8-034F-86B9-0F3D65C1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69" y="3516770"/>
            <a:ext cx="4276115" cy="8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D0BC953-18DB-0447-B39B-26AE593C657E}"/>
              </a:ext>
            </a:extLst>
          </p:cNvPr>
          <p:cNvSpPr txBox="1">
            <a:spLocks/>
          </p:cNvSpPr>
          <p:nvPr/>
        </p:nvSpPr>
        <p:spPr>
          <a:xfrm>
            <a:off x="2471840" y="674093"/>
            <a:ext cx="3073054" cy="1452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400"/>
              </a:spcBef>
              <a:buClr>
                <a:srgbClr val="B3116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5/8 thick plates.</a:t>
            </a:r>
          </a:p>
          <a:p>
            <a:pPr marL="285750" indent="-285750">
              <a:spcBef>
                <a:spcPts val="400"/>
              </a:spcBef>
              <a:buClr>
                <a:srgbClr val="B3116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Hardened surface (HV 550)</a:t>
            </a:r>
          </a:p>
          <a:p>
            <a:pPr marL="285750" indent="-285750">
              <a:spcBef>
                <a:spcPts val="400"/>
              </a:spcBef>
              <a:buClr>
                <a:srgbClr val="B3116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5/8 diameter holes.</a:t>
            </a:r>
          </a:p>
          <a:p>
            <a:pPr marL="285750" indent="-285750">
              <a:spcBef>
                <a:spcPts val="400"/>
              </a:spcBef>
              <a:buClr>
                <a:srgbClr val="B3116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1,500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lbs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</a:rPr>
              <a:t> per leg capacity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</a:endParaRPr>
          </a:p>
        </p:txBody>
      </p:sp>
      <p:pic>
        <p:nvPicPr>
          <p:cNvPr id="28" name="Picture 4" descr="NO IMAGE AVAILABLE">
            <a:extLst>
              <a:ext uri="{FF2B5EF4-FFF2-40B4-BE49-F238E27FC236}">
                <a16:creationId xmlns:a16="http://schemas.microsoft.com/office/drawing/2014/main" id="{23C391D3-FE4E-CF42-AE84-02E06CE1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51" y="1400426"/>
            <a:ext cx="1431389" cy="9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F789332-16F8-6343-B583-CECD8EC5A943}"/>
              </a:ext>
            </a:extLst>
          </p:cNvPr>
          <p:cNvSpPr txBox="1"/>
          <p:nvPr/>
        </p:nvSpPr>
        <p:spPr>
          <a:xfrm>
            <a:off x="1206541" y="3690396"/>
            <a:ext cx="3027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Problems: </a:t>
            </a:r>
          </a:p>
          <a:p>
            <a:r>
              <a:rPr lang="en-US" b="1" dirty="0">
                <a:solidFill>
                  <a:srgbClr val="C00000"/>
                </a:solidFill>
              </a:rPr>
              <a:t>Not bolted to floor, ability to take side loads.</a:t>
            </a:r>
          </a:p>
        </p:txBody>
      </p:sp>
    </p:spTree>
    <p:extLst>
      <p:ext uri="{BB962C8B-B14F-4D97-AF65-F5344CB8AC3E}">
        <p14:creationId xmlns:p14="http://schemas.microsoft.com/office/powerpoint/2010/main" val="283493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16113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Testbed: Current Status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9634DE-B756-A240-827B-8B49116C6B87}"/>
              </a:ext>
            </a:extLst>
          </p:cNvPr>
          <p:cNvSpPr txBox="1">
            <a:spLocks/>
          </p:cNvSpPr>
          <p:nvPr/>
        </p:nvSpPr>
        <p:spPr>
          <a:xfrm>
            <a:off x="318342" y="812457"/>
            <a:ext cx="8230720" cy="265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Near-term testbed punch list: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Finish bolting down ABB robot.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 work table &amp; fixturing (vise), place orders.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Clean out smaller work table currently in testbed space.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Rework vacuum gripper for registration pins (for ease of remove/replace).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Select burnishing tool, design end effector.</a:t>
            </a:r>
          </a:p>
        </p:txBody>
      </p:sp>
    </p:spTree>
    <p:extLst>
      <p:ext uri="{BB962C8B-B14F-4D97-AF65-F5344CB8AC3E}">
        <p14:creationId xmlns:p14="http://schemas.microsoft.com/office/powerpoint/2010/main" val="286616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36350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FEM</a:t>
            </a:r>
          </a:p>
          <a:p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2E30E-7AD4-8C4F-9980-7AF463EE0A96}"/>
              </a:ext>
            </a:extLst>
          </p:cNvPr>
          <p:cNvSpPr/>
          <p:nvPr/>
        </p:nvSpPr>
        <p:spPr>
          <a:xfrm>
            <a:off x="224416" y="667402"/>
            <a:ext cx="870668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RPI campus licenses: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Altair </a:t>
            </a:r>
            <a:r>
              <a:rPr lang="en-US" dirty="0" err="1"/>
              <a:t>HyperWorks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Bentley </a:t>
            </a:r>
            <a:r>
              <a:rPr lang="en-US" dirty="0" err="1"/>
              <a:t>STAAD.Pro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Siemens NX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Abaqus student license (for smaller mesh)?</a:t>
            </a:r>
          </a:p>
          <a:p>
            <a:pPr marL="342900" indent="-342900">
              <a:buFontTx/>
              <a:buChar char="-"/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5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36350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Simulation</a:t>
            </a:r>
          </a:p>
          <a:p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2E30E-7AD4-8C4F-9980-7AF463EE0A96}"/>
              </a:ext>
            </a:extLst>
          </p:cNvPr>
          <p:cNvSpPr/>
          <p:nvPr/>
        </p:nvSpPr>
        <p:spPr>
          <a:xfrm>
            <a:off x="224416" y="667402"/>
            <a:ext cx="870668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software instruction for motion/force control in </a:t>
            </a:r>
            <a:r>
              <a:rPr lang="en-US" dirty="0" err="1"/>
              <a:t>RobotStudio</a:t>
            </a:r>
            <a:r>
              <a:rPr lang="en-US" dirty="0"/>
              <a:t>.  Will add robot compliance model, and roller and workpiece model when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rward dynamics: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neural network to approximate the nonlinear mapping from motor torque to joint acceleration based on data from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RobotStudio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Extension of ILC motion control to ILC motion/force control: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ECC6B-3F37-8546-ABC6-BC033A30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146" y="1880791"/>
            <a:ext cx="1885950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76E94-3ED6-7A4E-B24C-81301250A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10" y="2575377"/>
            <a:ext cx="4277267" cy="22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7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24416" y="136350"/>
            <a:ext cx="8324645" cy="363448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 err="1"/>
              <a:t>Cognibotics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2E30E-7AD4-8C4F-9980-7AF463EE0A96}"/>
              </a:ext>
            </a:extLst>
          </p:cNvPr>
          <p:cNvSpPr/>
          <p:nvPr/>
        </p:nvSpPr>
        <p:spPr>
          <a:xfrm>
            <a:off x="224416" y="667402"/>
            <a:ext cx="870668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Adam Nilsson (Rep in Brooklyn):</a:t>
            </a:r>
          </a:p>
          <a:p>
            <a:endParaRPr lang="en-US" dirty="0"/>
          </a:p>
          <a:p>
            <a:r>
              <a:rPr lang="en-US" dirty="0"/>
              <a:t>Technology: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Joint identification (including compliance and backlash): Done by clamping the tool/flange to a rigid point in the cell and load the motors in a predetermined sequence. Typically do this by bolting one end of a robot tool-changer to the floor and the solution for the load sequence is fairly mature for ABB robots.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and inertia identification: Based on measurements on the robot during free space motion.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Kinematic calibration: He doesn’t have the equipment for it in NY at the moment. (I don’t think we really need this for now)</a:t>
            </a:r>
          </a:p>
          <a:p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02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5TemplateColors">
      <a:dk1>
        <a:sysClr val="windowText" lastClr="000000"/>
      </a:dk1>
      <a:lt1>
        <a:sysClr val="window" lastClr="FFFFFF"/>
      </a:lt1>
      <a:dk2>
        <a:srgbClr val="323232"/>
      </a:dk2>
      <a:lt2>
        <a:srgbClr val="EEECE1"/>
      </a:lt2>
      <a:accent1>
        <a:srgbClr val="D00016"/>
      </a:accent1>
      <a:accent2>
        <a:srgbClr val="32323C"/>
      </a:accent2>
      <a:accent3>
        <a:srgbClr val="B9B5AD"/>
      </a:accent3>
      <a:accent4>
        <a:srgbClr val="325A9C"/>
      </a:accent4>
      <a:accent5>
        <a:srgbClr val="EFE793"/>
      </a:accent5>
      <a:accent6>
        <a:srgbClr val="2F3C6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23559</TotalTime>
  <Words>539</Words>
  <Application>Microsoft Macintosh PowerPoint</Application>
  <PresentationFormat>On-screen Show (16:9)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</vt:lpstr>
      <vt:lpstr>Wingdings</vt:lpstr>
      <vt:lpstr>Century Gothic</vt:lpstr>
      <vt:lpstr>Wingdings 3</vt:lpstr>
      <vt:lpstr>Office Theme</vt:lpstr>
      <vt:lpstr>Advanced Control of Robotic Surface Treatments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Rensselaer Polytechnic Institute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 Galvin</dc:creator>
  <cp:lastModifiedBy>Microsoft Office User</cp:lastModifiedBy>
  <cp:revision>164</cp:revision>
  <cp:lastPrinted>2018-06-01T14:13:22Z</cp:lastPrinted>
  <dcterms:created xsi:type="dcterms:W3CDTF">2015-02-27T15:34:19Z</dcterms:created>
  <dcterms:modified xsi:type="dcterms:W3CDTF">2019-08-02T17:30:02Z</dcterms:modified>
</cp:coreProperties>
</file>