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72" r:id="rId12"/>
    <p:sldId id="264" r:id="rId13"/>
    <p:sldId id="268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lacements\courses\google%20data%20analytics\course%208\my-case-studies\case-study-1\Divvy_Trips\Divvy_Trips_2019_Q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lacements\courses\google%20data%20analytics\course%208\my-case-studies\case-study-1\Divvy_Trips\Divvy_Trips_2019_Q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>
                <a:latin typeface="Cambria" panose="02040503050406030204" pitchFamily="18" charset="0"/>
                <a:ea typeface="Cambria" panose="02040503050406030204" pitchFamily="18" charset="0"/>
              </a:rPr>
              <a:t>Count of usertype vs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Sheet1!$B$6:$B$8</c:f>
              <c:numCache>
                <c:formatCode>General</c:formatCode>
                <c:ptCount val="2"/>
                <c:pt idx="0">
                  <c:v>3766</c:v>
                </c:pt>
                <c:pt idx="1">
                  <c:v>24233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8-4A4A-B49B-8F3CE0C52F3C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Sheet1!$C$6:$C$8</c:f>
              <c:numCache>
                <c:formatCode>General</c:formatCode>
                <c:ptCount val="2"/>
                <c:pt idx="0">
                  <c:v>1892</c:v>
                </c:pt>
                <c:pt idx="1">
                  <c:v>48507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78-4A4A-B49B-8F3CE0C52F3C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Sheet1!$D$6:$D$8</c:f>
              <c:numCache>
                <c:formatCode>General</c:formatCode>
                <c:ptCount val="2"/>
                <c:pt idx="0">
                  <c:v>2728</c:v>
                </c:pt>
                <c:pt idx="1">
                  <c:v>58277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78-4A4A-B49B-8F3CE0C52F3C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Sheet1!$E$6:$E$8</c:f>
              <c:numCache>
                <c:formatCode>General</c:formatCode>
                <c:ptCount val="2"/>
                <c:pt idx="0">
                  <c:v>2489</c:v>
                </c:pt>
                <c:pt idx="1">
                  <c:v>57925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78-4A4A-B49B-8F3CE0C52F3C}"/>
            </c:ext>
          </c:extLst>
        </c:ser>
        <c:ser>
          <c:idx val="4"/>
          <c:order val="4"/>
          <c:tx>
            <c:strRef>
              <c:f>Sheet1!$F$4:$F$5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Sheet1!$F$6:$F$8</c:f>
              <c:numCache>
                <c:formatCode>General</c:formatCode>
                <c:ptCount val="2"/>
                <c:pt idx="0">
                  <c:v>2920</c:v>
                </c:pt>
                <c:pt idx="1">
                  <c:v>63983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78-4A4A-B49B-8F3CE0C52F3C}"/>
            </c:ext>
          </c:extLst>
        </c:ser>
        <c:ser>
          <c:idx val="5"/>
          <c:order val="5"/>
          <c:tx>
            <c:strRef>
              <c:f>Sheet1!$G$4:$G$5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Sheet1!$G$6:$G$8</c:f>
              <c:numCache>
                <c:formatCode>General</c:formatCode>
                <c:ptCount val="2"/>
                <c:pt idx="0">
                  <c:v>3375</c:v>
                </c:pt>
                <c:pt idx="1">
                  <c:v>59672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78-4A4A-B49B-8F3CE0C52F3C}"/>
            </c:ext>
          </c:extLst>
        </c:ser>
        <c:ser>
          <c:idx val="6"/>
          <c:order val="6"/>
          <c:tx>
            <c:strRef>
              <c:f>Sheet1!$H$4:$H$5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Sheet1!$A$6:$A$8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Sheet1!$H$6:$H$8</c:f>
              <c:numCache>
                <c:formatCode>General</c:formatCode>
                <c:ptCount val="2"/>
                <c:pt idx="0">
                  <c:v>5993</c:v>
                </c:pt>
                <c:pt idx="1">
                  <c:v>29309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78-4A4A-B49B-8F3CE0C52F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6212751"/>
        <c:axId val="1476240591"/>
      </c:barChart>
      <c:catAx>
        <c:axId val="1476212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Usertype on</a:t>
                </a:r>
                <a:r>
                  <a:rPr lang="en-IN" sz="1500" baseline="0">
                    <a:latin typeface="Cambria" panose="02040503050406030204" pitchFamily="18" charset="0"/>
                    <a:ea typeface="Cambria" panose="02040503050406030204" pitchFamily="18" charset="0"/>
                  </a:rPr>
                  <a:t> each day of week</a:t>
                </a:r>
                <a:endParaRPr lang="en-IN" sz="15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40591"/>
        <c:crosses val="autoZero"/>
        <c:auto val="1"/>
        <c:lblAlgn val="ctr"/>
        <c:lblOffset val="100"/>
        <c:noMultiLvlLbl val="0"/>
      </c:catAx>
      <c:valAx>
        <c:axId val="147624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Count of usertype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1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[Divvy_Trips_2019_Q1.xlsx]Sheet2!PivotTable2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IN" sz="2000" b="1">
                <a:latin typeface="Cambria" panose="02040503050406030204" pitchFamily="18" charset="0"/>
                <a:ea typeface="Cambria" panose="02040503050406030204" pitchFamily="18" charset="0"/>
              </a:rPr>
              <a:t>Average of ride</a:t>
            </a:r>
            <a:r>
              <a:rPr lang="en-IN" sz="2000" b="1" baseline="0">
                <a:latin typeface="Cambria" panose="02040503050406030204" pitchFamily="18" charset="0"/>
                <a:ea typeface="Cambria" panose="02040503050406030204" pitchFamily="18" charset="0"/>
              </a:rPr>
              <a:t> length vs Day of week</a:t>
            </a:r>
            <a:endParaRPr lang="en-IN" sz="2000" b="1">
              <a:latin typeface="Cambria" panose="02040503050406030204" pitchFamily="18" charset="0"/>
              <a:ea typeface="Cambria" panose="020405030504060302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Sheet2!$B$5:$B$7</c:f>
              <c:numCache>
                <c:formatCode>h:mm:ss</c:formatCode>
                <c:ptCount val="2"/>
                <c:pt idx="0">
                  <c:v>2.887665712712181E-2</c:v>
                </c:pt>
                <c:pt idx="1">
                  <c:v>1.1666206244621941E-2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9-4670-AD5F-7AABD1FB00E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Sheet2!$C$5:$C$7</c:f>
              <c:numCache>
                <c:formatCode>h:mm:ss</c:formatCode>
                <c:ptCount val="2"/>
                <c:pt idx="0">
                  <c:v>3.0872313248766686E-2</c:v>
                </c:pt>
                <c:pt idx="1">
                  <c:v>1.0162910813177852E-2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9-4670-AD5F-7AABD1FB00E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Sheet2!$D$5:$D$7</c:f>
              <c:numCache>
                <c:formatCode>h:mm:ss</c:formatCode>
                <c:ptCount val="2"/>
                <c:pt idx="0">
                  <c:v>2.8093625264744172E-2</c:v>
                </c:pt>
                <c:pt idx="1">
                  <c:v>9.9770850135272402E-3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49-4670-AD5F-7AABD1FB00E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Sheet2!$E$5:$E$7</c:f>
              <c:numCache>
                <c:formatCode>h:mm:ss</c:formatCode>
                <c:ptCount val="2"/>
                <c:pt idx="0">
                  <c:v>3.608141563620685E-2</c:v>
                </c:pt>
                <c:pt idx="1">
                  <c:v>8.39953563835741E-3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49-4670-AD5F-7AABD1FB00E7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Sheet2!$F$5:$F$7</c:f>
              <c:numCache>
                <c:formatCode>h:mm:ss</c:formatCode>
                <c:ptCount val="2"/>
                <c:pt idx="0">
                  <c:v>9.2911260147133606E-2</c:v>
                </c:pt>
                <c:pt idx="1">
                  <c:v>8.3401378028076806E-3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49-4670-AD5F-7AABD1FB00E7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Sheet2!$G$5:$G$7</c:f>
              <c:numCache>
                <c:formatCode>h:mm:ss</c:formatCode>
                <c:ptCount val="2"/>
                <c:pt idx="0">
                  <c:v>4.1592222222222211E-2</c:v>
                </c:pt>
                <c:pt idx="1">
                  <c:v>9.6456650134934905E-3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49-4670-AD5F-7AABD1FB00E7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Sheet2!$H$5:$H$7</c:f>
              <c:numCache>
                <c:formatCode>h:mm:ss</c:formatCode>
                <c:ptCount val="2"/>
                <c:pt idx="0">
                  <c:v>4.1895730203756226E-2</c:v>
                </c:pt>
                <c:pt idx="1">
                  <c:v>1.1798060780849828E-2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9-4670-AD5F-7AABD1FB00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25683807"/>
        <c:axId val="1525672767"/>
      </c:barChart>
      <c:catAx>
        <c:axId val="15256838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Usertype on each</a:t>
                </a:r>
                <a:r>
                  <a:rPr lang="en-IN" sz="1500" baseline="0">
                    <a:latin typeface="Cambria" panose="02040503050406030204" pitchFamily="18" charset="0"/>
                    <a:ea typeface="Cambria" panose="02040503050406030204" pitchFamily="18" charset="0"/>
                  </a:rPr>
                  <a:t> day of week</a:t>
                </a:r>
                <a:endParaRPr lang="en-IN" sz="15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672767"/>
        <c:crosses val="autoZero"/>
        <c:auto val="1"/>
        <c:lblAlgn val="ctr"/>
        <c:lblOffset val="100"/>
        <c:noMultiLvlLbl val="0"/>
      </c:catAx>
      <c:valAx>
        <c:axId val="1525672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Average of ride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68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8B0AD-C5DA-457B-9B0E-B7E8A33A1E2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2A37D-6404-430C-A331-CB2D0F9EE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2A37D-6404-430C-A331-CB2D0F9EE6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4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0D3D3-65A7-3E89-60BB-DBAA81A71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F900E-F54E-D54A-6820-494E47C23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1D242-01CC-F90E-7631-B1208849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252D-F840-3993-4867-503F46AF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2A37D-6404-430C-A331-CB2D0F9EE6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9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5F52-4F8F-0760-F3AA-3BE6C0B2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A1D7BB-2010-0AFD-70FA-83E75DEF6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52069-1719-B98C-D16B-59D9F5467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6161-871E-4C62-F02B-C7943C817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2A37D-6404-430C-A331-CB2D0F9EE6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1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860A0-D2A1-E28C-D654-DBD3FAFFA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A1525-C477-E850-1D1F-7AB8D297A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BF0ED-FEDB-E083-4CBF-E65EDAC5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A9E5-365E-0079-F03A-D90B85381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2A37D-6404-430C-A331-CB2D0F9EE6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7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5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8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0E1BA-48A9-4BB5-AF53-2DE194DA2F2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A01490-6766-4D85-8E96-06064E1729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9A22-3BF2-E166-C97C-98BE3C42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Cambria" panose="02040503050406030204" pitchFamily="18" charset="0"/>
                <a:ea typeface="Cambria" panose="02040503050406030204" pitchFamily="18" charset="0"/>
              </a:rPr>
              <a:t>How does a bike-share navigate speedy success? </a:t>
            </a:r>
            <a:endParaRPr lang="en-IN" sz="7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FE3EF-1DAC-78BF-21D5-E5424F3E4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500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Cyclistic</a:t>
            </a:r>
            <a:endParaRPr lang="en-IN" sz="25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500" cap="none" dirty="0">
                <a:latin typeface="Cambria" panose="02040503050406030204" pitchFamily="18" charset="0"/>
                <a:ea typeface="Cambria" panose="02040503050406030204" pitchFamily="18" charset="0"/>
              </a:rPr>
              <a:t>March 2025</a:t>
            </a:r>
          </a:p>
        </p:txBody>
      </p:sp>
    </p:spTree>
    <p:extLst>
      <p:ext uri="{BB962C8B-B14F-4D97-AF65-F5344CB8AC3E}">
        <p14:creationId xmlns:p14="http://schemas.microsoft.com/office/powerpoint/2010/main" val="15947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EBAAD-7C35-D4CB-6EB7-2AD049260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B0A-611F-AE1A-2886-6C7BBA1A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b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(R programming)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8A25C-412B-2600-92C4-5CDDEFEB5B37}"/>
              </a:ext>
            </a:extLst>
          </p:cNvPr>
          <p:cNvSpPr txBox="1"/>
          <p:nvPr/>
        </p:nvSpPr>
        <p:spPr>
          <a:xfrm>
            <a:off x="1162951" y="5685503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Annual members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frequently end rides at key transit and business locations, whereas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tend to end their rides at popular tourist spots and parks.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8393A-E386-A317-6790-07D1573D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949" y="2139166"/>
            <a:ext cx="5616427" cy="3436918"/>
          </a:xfrm>
        </p:spPr>
      </p:pic>
    </p:spTree>
    <p:extLst>
      <p:ext uri="{BB962C8B-B14F-4D97-AF65-F5344CB8AC3E}">
        <p14:creationId xmlns:p14="http://schemas.microsoft.com/office/powerpoint/2010/main" val="45885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DA29-6C9F-CD96-48EB-ED9C6BE6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7015-81B5-2FD3-0886-9C0507BE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b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(SQL and Tableau)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02771-D0EA-CF2F-FC48-E32EDC0BF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5" y="1855689"/>
            <a:ext cx="7683736" cy="4320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86C13-5BA4-1D1B-8E2A-17CEDEE70CD7}"/>
              </a:ext>
            </a:extLst>
          </p:cNvPr>
          <p:cNvSpPr txBox="1"/>
          <p:nvPr/>
        </p:nvSpPr>
        <p:spPr>
          <a:xfrm>
            <a:off x="8781011" y="2073653"/>
            <a:ext cx="277625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significantly longer ride durations than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across all age groups, with Gen Z riding the longest, while subscribers maintain a consistent ride duration of around 11-12 minutes.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dominate total ride counts each month, showing a steady increase over time, while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contribute far fewer rides.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6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0B49-3685-1D00-C6DB-EB840F75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2E7B-BD2E-2A9B-B080-469DFB81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Summary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CD20-9277-D33A-F5F9-E45880CE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687"/>
            <a:ext cx="10058400" cy="38841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ride more on weekdays, peaking during commuting hours, while </a:t>
            </a: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casual riders 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prefer weekends with longer ride durations.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start/end trips near transit hubs, while </a:t>
            </a: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prefer recreational and tourist areas.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Gen Z </a:t>
            </a: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have the longest ride durations, while </a:t>
            </a: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maintain stable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make up the majority of rides, with consistent growth over time.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8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2B06D-0FD7-4CC5-ED9B-7792A46F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429E-2B75-D81A-D40D-17D44135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304E-8B1D-67BC-FAD7-E3D152B1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1950"/>
            <a:ext cx="10058400" cy="30558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Weekend/Tourist Membership Plan: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Offer discounted weekend or seasonal passes to attract leisure riders.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Targeted Promotions: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Market memberships at tourist spots, parks, and recreation areas.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i="1" dirty="0">
                <a:latin typeface="Cambria" panose="02040503050406030204" pitchFamily="18" charset="0"/>
                <a:ea typeface="Cambria" panose="02040503050406030204" pitchFamily="18" charset="0"/>
              </a:rPr>
              <a:t>Incentivize Commuting: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Provide discounted commuter plans to encourage casual riders to switch to weekday usage.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6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BBA93-FA69-2B61-447C-A51EC4291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CF9A-D61C-DA0D-DC84-3E6A19E9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Further Exploration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7071-58A5-BC39-B9A5-529A17EA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71" y="2162127"/>
            <a:ext cx="8378858" cy="25337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Why would casual riders buy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Cyclistic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annual memberships?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How can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Cyclistic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use digital media to influence casual riders to become members?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3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5508-F993-FC73-42E1-9CB6C109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56D-0003-9758-9AAA-BE7FC3A68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7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4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8F46-958F-DC87-3676-106A046F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B30D-3859-91D7-475F-12B9686B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7367"/>
            <a:ext cx="10058400" cy="158326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Understand how annual members and casual riders use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Cyclistic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bikes differently to create marketing strategies that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410380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1F8-032F-6D83-661B-9C4B7ECA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CFF8-6DD6-A0E1-DBCF-65DC04FE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Historical trip data from 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Divvy Trip Data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Particularly used 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the Divvy 2019 Q1 dataset.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Data includes ride details (id, timestamps, user type, bike type, stations, user details, trip duration, etc).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Public dataset without personally identifiable information.</a:t>
            </a:r>
          </a:p>
          <a:p>
            <a:pPr marL="457200" indent="-457200">
              <a:buFont typeface="+mj-lt"/>
              <a:buAutoNum type="arabicPeriod"/>
            </a:pP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BB256-1CB9-B6D7-DA7A-CEE18FDC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81DD-2B3A-C6C1-B513-6502F871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F6D0-26A6-B3BF-9179-2C214281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Removed missing values from necessary columns &amp; duplicates to ensure data integrity.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Standardized time formats and extracted day of the week.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Created new columns:</a:t>
            </a:r>
            <a:b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ride_length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end_time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start_time</a:t>
            </a:r>
            <a:b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day_of_week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= Extracted from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start_time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Filtered outliers and sorted the columns according to </a:t>
            </a:r>
            <a:r>
              <a:rPr lang="en-US" sz="2500" dirty="0" err="1">
                <a:latin typeface="Cambria" panose="02040503050406030204" pitchFamily="18" charset="0"/>
                <a:ea typeface="Cambria" panose="02040503050406030204" pitchFamily="18" charset="0"/>
              </a:rPr>
              <a:t>start_time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7155-609D-5897-2750-F02EECA3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F6B-6976-21CC-1A2D-3EB2E23B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(spreadsheets)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ED94F8-BB5B-6075-D687-A857E8438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06087"/>
              </p:ext>
            </p:extLst>
          </p:nvPr>
        </p:nvGraphicFramePr>
        <p:xfrm>
          <a:off x="1066800" y="1737360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60CCF3-E245-902D-D09A-8C8EA530FE40}"/>
              </a:ext>
            </a:extLst>
          </p:cNvPr>
          <p:cNvSpPr txBox="1"/>
          <p:nvPr/>
        </p:nvSpPr>
        <p:spPr>
          <a:xfrm>
            <a:off x="1247792" y="5694037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take significantly more rides throughout the week, while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 (customers)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fewer rides, with a slight increase over weekends.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5661-A856-484F-D6F2-0D0FB1ABB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AD6E-8611-133F-7BDB-F41EDC4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(spreadsheets)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59D2ECE-7F4B-25FD-376A-5CB21A34B8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4B0D54-A2D7-F173-297B-A4CF66A7B9FE}"/>
              </a:ext>
            </a:extLst>
          </p:cNvPr>
          <p:cNvSpPr txBox="1"/>
          <p:nvPr/>
        </p:nvSpPr>
        <p:spPr>
          <a:xfrm>
            <a:off x="1162951" y="5685503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 (customers)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much longer ride durations, especially on weekends, while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maintain relatively shorter and consistent ride lengths across all days.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5DBAF-D872-7062-49A8-0AA231A0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7CC-145D-2950-EB2B-71333B43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b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(R programming)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5355C-F483-46F7-5503-61C47B16311B}"/>
              </a:ext>
            </a:extLst>
          </p:cNvPr>
          <p:cNvSpPr txBox="1"/>
          <p:nvPr/>
        </p:nvSpPr>
        <p:spPr>
          <a:xfrm>
            <a:off x="1162951" y="5685503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 (Customers)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take significantly longer rides on average compared to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annual members (Subscribers)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indicating that they likely use the service for leisure rather than commuting.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EFE15-CAC1-1EDE-E2CF-FFE476EC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49" y="2139166"/>
            <a:ext cx="5616427" cy="3436918"/>
          </a:xfrm>
        </p:spPr>
      </p:pic>
    </p:spTree>
    <p:extLst>
      <p:ext uri="{BB962C8B-B14F-4D97-AF65-F5344CB8AC3E}">
        <p14:creationId xmlns:p14="http://schemas.microsoft.com/office/powerpoint/2010/main" val="386409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A5E6-82BE-6CA7-9674-2865BD0F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F10-5468-9605-7DEB-B3C23487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b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(R programming)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994FF-2116-3CE9-8D47-650D1299785F}"/>
              </a:ext>
            </a:extLst>
          </p:cNvPr>
          <p:cNvSpPr txBox="1"/>
          <p:nvPr/>
        </p:nvSpPr>
        <p:spPr>
          <a:xfrm>
            <a:off x="1162951" y="5685503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Subscribers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two peak riding times—morning (7-9 AM) and evening (4-6 PM)—suggesting work commutes, while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Customers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have a more even distribution, likely using bikes for recreation throughout the day.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02E31-837F-BA84-AA3E-B19B2000E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949" y="2139166"/>
            <a:ext cx="5616427" cy="3436918"/>
          </a:xfrm>
        </p:spPr>
      </p:pic>
    </p:spTree>
    <p:extLst>
      <p:ext uri="{BB962C8B-B14F-4D97-AF65-F5344CB8AC3E}">
        <p14:creationId xmlns:p14="http://schemas.microsoft.com/office/powerpoint/2010/main" val="17883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9A6C7-45F0-0C15-75B0-30805B0A5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845D-27CF-D81F-75D1-8C87E263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&amp; Key Findings </a:t>
            </a:r>
            <a:br>
              <a:rPr lang="en-IN" sz="5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(R programming)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52A40-C91C-A944-E868-D0E3807A2651}"/>
              </a:ext>
            </a:extLst>
          </p:cNvPr>
          <p:cNvSpPr txBox="1"/>
          <p:nvPr/>
        </p:nvSpPr>
        <p:spPr>
          <a:xfrm>
            <a:off x="1162951" y="5685503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Annual members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start rides mainly at transit hubs and office-dense areas, while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casual riders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begin rides near recreational locations, suggesting different primary use cases for the service.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CEFBB8-A7B5-FADE-300D-8A45D0FA8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949" y="2139166"/>
            <a:ext cx="5616427" cy="3436918"/>
          </a:xfrm>
        </p:spPr>
      </p:pic>
    </p:spTree>
    <p:extLst>
      <p:ext uri="{BB962C8B-B14F-4D97-AF65-F5344CB8AC3E}">
        <p14:creationId xmlns:p14="http://schemas.microsoft.com/office/powerpoint/2010/main" val="740371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636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Retrospect</vt:lpstr>
      <vt:lpstr>How does a bike-share navigate speedy success? </vt:lpstr>
      <vt:lpstr>Business Task</vt:lpstr>
      <vt:lpstr>Data Sources</vt:lpstr>
      <vt:lpstr>Data Cleaning</vt:lpstr>
      <vt:lpstr>Visualizations &amp; Key Findings (spreadsheets)</vt:lpstr>
      <vt:lpstr>Visualizations &amp; Key Findings (spreadsheets)</vt:lpstr>
      <vt:lpstr>Visualizations &amp; Key Findings  (R programming)</vt:lpstr>
      <vt:lpstr>Visualizations &amp; Key Findings  (R programming)</vt:lpstr>
      <vt:lpstr>Visualizations &amp; Key Findings  (R programming)</vt:lpstr>
      <vt:lpstr>Visualizations &amp; Key Findings  (R programming)</vt:lpstr>
      <vt:lpstr>Visualizations &amp; Key Findings  (SQL and Tableau)</vt:lpstr>
      <vt:lpstr>Analysis Summary</vt:lpstr>
      <vt:lpstr>Recommendations</vt:lpstr>
      <vt:lpstr>Further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Yoshni Nandha Kishore</dc:creator>
  <cp:lastModifiedBy>Yoshni Nandha Kishore</cp:lastModifiedBy>
  <cp:revision>32</cp:revision>
  <dcterms:created xsi:type="dcterms:W3CDTF">2025-03-19T16:45:55Z</dcterms:created>
  <dcterms:modified xsi:type="dcterms:W3CDTF">2025-03-20T11:19:42Z</dcterms:modified>
</cp:coreProperties>
</file>