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9"/>
    <p:restoredTop sz="94721"/>
  </p:normalViewPr>
  <p:slideViewPr>
    <p:cSldViewPr snapToGrid="0">
      <p:cViewPr>
        <p:scale>
          <a:sx n="140" d="100"/>
          <a:sy n="140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0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5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21127" TargetMode="External"/><Relationship Id="rId2" Type="http://schemas.openxmlformats.org/officeDocument/2006/relationships/hyperlink" Target="https://www.bu.edu/tech/support/research/training-consulting/online-tutorials/matlab-pct/scal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olaf.edu/people/rab/pdc/text/alg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EECFF5D3-A90C-9332-3773-F8838E99F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6CFF2-E7D3-B08F-FFC7-5825707C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224" y="1921009"/>
            <a:ext cx="4175768" cy="470818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Speedup VS Efficiency in Parallel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9D972-1393-2DCD-98FD-ABC0AA60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09" y="5143217"/>
            <a:ext cx="2775858" cy="125559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By Amir Elmahalawy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YWCC 307</a:t>
            </a:r>
          </a:p>
        </p:txBody>
      </p:sp>
    </p:spTree>
    <p:extLst>
      <p:ext uri="{BB962C8B-B14F-4D97-AF65-F5344CB8AC3E}">
        <p14:creationId xmlns:p14="http://schemas.microsoft.com/office/powerpoint/2010/main" val="42644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B04054-9023-8941-A94B-771CBBABE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C965B-784F-2E13-A134-1D3BAC8B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5428423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Parallel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33908-6186-DE2B-CCE0-6E5B6FE79CA7}"/>
              </a:ext>
            </a:extLst>
          </p:cNvPr>
          <p:cNvSpPr txBox="1"/>
          <p:nvPr/>
        </p:nvSpPr>
        <p:spPr>
          <a:xfrm>
            <a:off x="952499" y="2852331"/>
            <a:ext cx="5293857" cy="3053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</a:rPr>
              <a:t>A parallel system consists of an algorithm and the architecture that the algorithm is implemented.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76B4E-3D76-891E-8845-83DC2A1F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0" y="175853"/>
            <a:ext cx="5428423" cy="325314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778A53-7ADF-F948-B939-0EB454DA2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8812" y="3429000"/>
            <a:ext cx="3350727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1B46634-1CCA-2576-D1E7-A553C6BF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42" y="3609369"/>
            <a:ext cx="5661217" cy="30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9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BF1D1-EA14-8224-A0AC-21897592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7" y="425605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dirty="0"/>
              <a:t>Speedup in Parallel Systems</a:t>
            </a:r>
          </a:p>
        </p:txBody>
      </p:sp>
      <p:sp>
        <p:nvSpPr>
          <p:cNvPr id="1032" name="Content Placeholder 2">
            <a:extLst>
              <a:ext uri="{FF2B5EF4-FFF2-40B4-BE49-F238E27FC236}">
                <a16:creationId xmlns:a16="http://schemas.microsoft.com/office/drawing/2014/main" id="{1556DC4E-551C-51B7-F022-9AD14227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32" y="1867887"/>
            <a:ext cx="6707702" cy="4990113"/>
          </a:xfrm>
        </p:spPr>
        <p:txBody>
          <a:bodyPr anchor="t">
            <a:noAutofit/>
          </a:bodyPr>
          <a:lstStyle/>
          <a:p>
            <a:r>
              <a:rPr lang="en-US" sz="2800" dirty="0"/>
              <a:t>The ratio of the time required by the best sequential algorithm to get a practical to solve a problem, to the time required by parallel algorithm using p processors to solve the same problem </a:t>
            </a:r>
          </a:p>
          <a:p>
            <a:r>
              <a:rPr lang="en-US" sz="2800" dirty="0"/>
              <a:t>It is defined by the Amdahl’s formula:</a:t>
            </a:r>
          </a:p>
          <a:p>
            <a:pPr marL="731520" lvl="1" indent="-457200">
              <a:buFont typeface="Wingdings" pitchFamily="2" charset="2"/>
              <a:buChar char="Ø"/>
            </a:pPr>
            <a:r>
              <a:rPr lang="en-US" sz="2800" dirty="0" err="1"/>
              <a:t>pctPar</a:t>
            </a:r>
            <a:r>
              <a:rPr lang="en-US" sz="2800" dirty="0"/>
              <a:t> -- Parallel Execution     </a:t>
            </a:r>
          </a:p>
          <a:p>
            <a:pPr marL="731520" lvl="1" indent="-457200">
              <a:buFont typeface="Wingdings" pitchFamily="2" charset="2"/>
              <a:buChar char="Ø"/>
            </a:pPr>
            <a:r>
              <a:rPr lang="en-US" sz="2800" dirty="0"/>
              <a:t> p – Amount of Processing Cores</a:t>
            </a:r>
          </a:p>
          <a:p>
            <a:pPr marL="731520" lvl="1" indent="-457200">
              <a:buFont typeface="Wingdings" pitchFamily="2" charset="2"/>
              <a:buChar char="Ø"/>
            </a:pPr>
            <a:r>
              <a:rPr lang="en-US" sz="2800" dirty="0"/>
              <a:t>(1 --  </a:t>
            </a:r>
            <a:r>
              <a:rPr lang="en-US" sz="2800" dirty="0" err="1"/>
              <a:t>pctPar</a:t>
            </a:r>
            <a:r>
              <a:rPr lang="en-US" sz="2800" dirty="0"/>
              <a:t>) – Serial Execution Time</a:t>
            </a:r>
          </a:p>
        </p:txBody>
      </p:sp>
      <p:sp>
        <p:nvSpPr>
          <p:cNvPr id="1042" name="Freeform: Shape 8">
            <a:extLst>
              <a:ext uri="{FF2B5EF4-FFF2-40B4-BE49-F238E27FC236}">
                <a16:creationId xmlns:a16="http://schemas.microsoft.com/office/drawing/2014/main" id="{ABB01071-716F-6543-8D8D-69CC0A2AA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4" name="Freeform: Shape 9">
            <a:extLst>
              <a:ext uri="{FF2B5EF4-FFF2-40B4-BE49-F238E27FC236}">
                <a16:creationId xmlns:a16="http://schemas.microsoft.com/office/drawing/2014/main" id="{ADDA446B-9201-8E49-8BFA-DC886BA7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7601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3770C5E-4BA5-A088-0CC1-0A98A612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601" y="2551491"/>
            <a:ext cx="3876811" cy="15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83A6A-477C-B1EF-F7CB-C9DC1C79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14" y="385775"/>
            <a:ext cx="5145313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Efficiency in Parallel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80B1-62E3-ED2D-3EFF-6156894B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14" y="2149062"/>
            <a:ext cx="6946866" cy="4794234"/>
          </a:xfrm>
        </p:spPr>
        <p:txBody>
          <a:bodyPr anchor="b">
            <a:noAutofit/>
          </a:bodyPr>
          <a:lstStyle/>
          <a:p>
            <a:r>
              <a:rPr lang="en-US" sz="2600" dirty="0"/>
              <a:t>Efficiency is the proportion of simultaneously available resources utilized by a computation. </a:t>
            </a:r>
          </a:p>
          <a:p>
            <a:r>
              <a:rPr lang="en-US" sz="2600" dirty="0"/>
              <a:t>High-Powered Computers (HPC) Usually aim for the highest possible efficiency.</a:t>
            </a:r>
          </a:p>
          <a:p>
            <a:r>
              <a:rPr lang="en-US" sz="2600" dirty="0"/>
              <a:t>It is defined by this formula: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P -- # of Processors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– Time for optimal serial algorithm on one processor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</a:t>
            </a:r>
            <a:r>
              <a:rPr lang="en-US" sz="2400" baseline="-25000" dirty="0"/>
              <a:t>p</a:t>
            </a:r>
            <a:r>
              <a:rPr lang="en-US" sz="2400" dirty="0"/>
              <a:t> – Time for parallel algorithm on P processors</a:t>
            </a:r>
          </a:p>
          <a:p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BE9E86F5-3804-4993-9353-B93A62BA6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22659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92F5F57-FD2C-E9FA-68B5-13D79735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3" y="2040467"/>
            <a:ext cx="3217333" cy="16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A7EA-5589-1F05-AB7D-13D89F8C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Metrices for Parallel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B848-8A7B-548A-C51C-091AB133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 Time: 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sz="2800" dirty="0"/>
              <a:t>The parallel run time is the time that elapses from the moment that a parallel computation starts to the moment that the last processor finishes execution. 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sz="2800" dirty="0"/>
              <a:t>Serial Run Time: </a:t>
            </a:r>
            <a:r>
              <a:rPr lang="en-US" sz="2800" i="1" dirty="0"/>
              <a:t>Ts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sz="2800" dirty="0"/>
              <a:t>Parallel Run Time: </a:t>
            </a:r>
            <a:r>
              <a:rPr lang="en-US" sz="2800" i="1" dirty="0"/>
              <a:t>T</a:t>
            </a:r>
            <a:r>
              <a:rPr lang="en-US" sz="2800" i="1" baseline="-25000" dirty="0"/>
              <a:t>p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30232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8F80E13-A8AD-50DE-64AE-E99EC610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0" y="1216449"/>
            <a:ext cx="10664720" cy="40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213E-A0AC-4FC4-048A-5A6A8887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167E-E6B5-96F5-AB70-B1CDF5BD3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https://www.bu.edu/tech/support/research/training-consulting/online-tutorials/matlab-pct/scalability/</a:t>
            </a:r>
            <a:endParaRPr lang="en-US" dirty="0"/>
          </a:p>
          <a:p>
            <a:r>
              <a:rPr lang="en-US" dirty="0">
                <a:hlinkClick r:id="rId3"/>
              </a:rPr>
              <a:t>https://ieeexplore.ieee.org/stamp/stamp.jsp?arnumber=21127</a:t>
            </a:r>
            <a:endParaRPr lang="en-US" dirty="0"/>
          </a:p>
          <a:p>
            <a:r>
              <a:rPr lang="en-US" dirty="0">
                <a:hlinkClick r:id="rId4"/>
              </a:rPr>
              <a:t>https://www.stolaf.edu/people/rab/pdc/text/alg.htm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9256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261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Goudy Old Style</vt:lpstr>
      <vt:lpstr>Wingdings</vt:lpstr>
      <vt:lpstr>MarrakeshVTI</vt:lpstr>
      <vt:lpstr>Speedup VS Efficiency in Parallel Systems</vt:lpstr>
      <vt:lpstr>Parallel Systems</vt:lpstr>
      <vt:lpstr>Speedup in Parallel Systems</vt:lpstr>
      <vt:lpstr>Efficiency in Parallel Systems </vt:lpstr>
      <vt:lpstr>Performance Metrices for Parallel Systems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Speedup VS Efficiency in Parallel Systems</dc:title>
  <dc:creator>Amir Elmahalawy</dc:creator>
  <cp:lastModifiedBy>Amir Elmahalawy</cp:lastModifiedBy>
  <cp:revision>4</cp:revision>
  <dcterms:created xsi:type="dcterms:W3CDTF">2023-02-21T15:24:44Z</dcterms:created>
  <dcterms:modified xsi:type="dcterms:W3CDTF">2023-03-02T15:50:50Z</dcterms:modified>
</cp:coreProperties>
</file>