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sldIdLst>
    <p:sldId id="256" r:id="rId2"/>
    <p:sldId id="260" r:id="rId3"/>
    <p:sldId id="262" r:id="rId4"/>
    <p:sldId id="259" r:id="rId5"/>
    <p:sldId id="261" r:id="rId6"/>
    <p:sldId id="263" r:id="rId7"/>
    <p:sldId id="268" r:id="rId8"/>
    <p:sldId id="265" r:id="rId9"/>
    <p:sldId id="276" r:id="rId10"/>
    <p:sldId id="277" r:id="rId11"/>
    <p:sldId id="266" r:id="rId12"/>
    <p:sldId id="278" r:id="rId13"/>
    <p:sldId id="267" r:id="rId14"/>
    <p:sldId id="272" r:id="rId15"/>
    <p:sldId id="279" r:id="rId16"/>
    <p:sldId id="273" r:id="rId17"/>
    <p:sldId id="271" r:id="rId18"/>
    <p:sldId id="270" r:id="rId19"/>
    <p:sldId id="275" r:id="rId20"/>
    <p:sldId id="269" r:id="rId21"/>
    <p:sldId id="274" r:id="rId22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6B"/>
    <a:srgbClr val="DC4150"/>
    <a:srgbClr val="002E6C"/>
    <a:srgbClr val="003478"/>
    <a:srgbClr val="0F376E"/>
    <a:srgbClr val="F9F9F9"/>
    <a:srgbClr val="00BD7D"/>
    <a:srgbClr val="1C212B"/>
    <a:srgbClr val="CCFAEB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381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381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381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381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381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381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33348E"/>
          </a:solidFill>
        </a:fill>
      </a:tcStyle>
    </a:band2H>
    <a:firstCol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348E"/>
          </a:solidFill>
        </a:fill>
      </a:tcStyle>
    </a:lastRow>
    <a:firstRow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38100" cap="flat">
              <a:solidFill>
                <a:srgbClr val="33348E"/>
              </a:solidFill>
              <a:prstDash val="solid"/>
              <a:round/>
            </a:ln>
          </a:top>
          <a:bottom>
            <a:ln w="127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33348E"/>
        </a:fontRef>
        <a:srgbClr val="33348E"/>
      </a:tcTxStyle>
      <a:tcStyle>
        <a:tcBdr>
          <a:left>
            <a:ln w="12700" cap="flat">
              <a:solidFill>
                <a:srgbClr val="33348E"/>
              </a:solidFill>
              <a:prstDash val="solid"/>
              <a:round/>
            </a:ln>
          </a:left>
          <a:right>
            <a:ln w="12700" cap="flat">
              <a:solidFill>
                <a:srgbClr val="33348E"/>
              </a:solidFill>
              <a:prstDash val="solid"/>
              <a:round/>
            </a:ln>
          </a:right>
          <a:top>
            <a:ln w="12700" cap="flat">
              <a:solidFill>
                <a:srgbClr val="33348E"/>
              </a:solidFill>
              <a:prstDash val="solid"/>
              <a:round/>
            </a:ln>
          </a:top>
          <a:bottom>
            <a:ln w="38100" cap="flat">
              <a:solidFill>
                <a:srgbClr val="33348E"/>
              </a:solidFill>
              <a:prstDash val="solid"/>
              <a:round/>
            </a:ln>
          </a:bottom>
          <a:insideH>
            <a:ln w="12700" cap="flat">
              <a:solidFill>
                <a:srgbClr val="33348E"/>
              </a:solidFill>
              <a:prstDash val="solid"/>
              <a:round/>
            </a:ln>
          </a:insideH>
          <a:insideV>
            <a:ln w="12700" cap="flat">
              <a:solidFill>
                <a:srgbClr val="33348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519" autoAdjust="0"/>
    <p:restoredTop sz="79349" autoAdjust="0"/>
  </p:normalViewPr>
  <p:slideViewPr>
    <p:cSldViewPr snapToGrid="0">
      <p:cViewPr varScale="1">
        <p:scale>
          <a:sx n="86" d="100"/>
          <a:sy n="86" d="100"/>
        </p:scale>
        <p:origin x="992" y="216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8057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Chron</a:t>
            </a:r>
            <a:r>
              <a:rPr lang="en-US" dirty="0" smtClean="0"/>
              <a:t> guessing game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</a:t>
            </a:r>
            <a:r>
              <a:rPr lang="en-US" baseline="0" dirty="0" smtClean="0"/>
              <a:t> can I schedule my job?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happens if one</a:t>
            </a:r>
            <a:r>
              <a:rPr lang="en-US" baseline="0" dirty="0" smtClean="0"/>
              <a:t> file doesn’t come in?</a:t>
            </a:r>
          </a:p>
          <a:p>
            <a:pPr marL="342900" indent="-342900">
              <a:buFont typeface="Arial" charset="0"/>
              <a:buChar char="•"/>
            </a:pPr>
            <a:r>
              <a:rPr lang="en-US" baseline="0" dirty="0" smtClean="0"/>
              <a:t>What happens if one large file without much dependencies is lagging behind at 6? Did I optimistically complete as much as I could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3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7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5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Big Jobs</a:t>
            </a:r>
            <a:r>
              <a:rPr lang="en-US" baseline="0" dirty="0" smtClean="0"/>
              <a:t> running</a:t>
            </a:r>
          </a:p>
          <a:p>
            <a:r>
              <a:rPr lang="en-US" baseline="0" dirty="0" smtClean="0"/>
              <a:t>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2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Big Jobs</a:t>
            </a:r>
            <a:r>
              <a:rPr lang="en-US" baseline="0" dirty="0" smtClean="0"/>
              <a:t> running</a:t>
            </a:r>
          </a:p>
          <a:p>
            <a:r>
              <a:rPr lang="en-US" baseline="0" dirty="0" smtClean="0"/>
              <a:t>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4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" y="1942"/>
            <a:ext cx="13028415" cy="9751658"/>
          </a:xfrm>
          <a:prstGeom prst="rect">
            <a:avLst/>
          </a:prstGeom>
        </p:spPr>
      </p:pic>
      <p:sp>
        <p:nvSpPr>
          <p:cNvPr id="12" name="Shape 97"/>
          <p:cNvSpPr/>
          <p:nvPr userDrawn="1"/>
        </p:nvSpPr>
        <p:spPr>
          <a:xfrm>
            <a:off x="1016031" y="5644445"/>
            <a:ext cx="15375936" cy="229945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360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00520" y="3378631"/>
            <a:ext cx="14739224" cy="3395698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Helvetica" panose="020B0500000000000000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167533" y="6905280"/>
            <a:ext cx="13005197" cy="2354862"/>
          </a:xfrm>
        </p:spPr>
        <p:txBody>
          <a:bodyPr/>
          <a:lstStyle>
            <a:lvl1pPr marL="0" indent="0" algn="ctr">
              <a:buNone/>
              <a:defRPr sz="3413">
                <a:solidFill>
                  <a:schemeClr val="bg1"/>
                </a:solidFill>
                <a:latin typeface="Helvetica" panose="020B0500000000000000" pitchFamily="34" charset="0"/>
              </a:defRPr>
            </a:lvl1pPr>
            <a:lvl2pPr marL="650263" indent="0" algn="ctr">
              <a:buNone/>
              <a:defRPr sz="2844"/>
            </a:lvl2pPr>
            <a:lvl3pPr marL="1300525" indent="0" algn="ctr">
              <a:buNone/>
              <a:defRPr sz="2561"/>
            </a:lvl3pPr>
            <a:lvl4pPr marL="1950788" indent="0" algn="ctr">
              <a:buNone/>
              <a:defRPr sz="2276"/>
            </a:lvl4pPr>
            <a:lvl5pPr marL="2601049" indent="0" algn="ctr">
              <a:buNone/>
              <a:defRPr sz="2276"/>
            </a:lvl5pPr>
            <a:lvl6pPr marL="3251312" indent="0" algn="ctr">
              <a:buNone/>
              <a:defRPr sz="2276"/>
            </a:lvl6pPr>
            <a:lvl7pPr marL="3901574" indent="0" algn="ctr">
              <a:buNone/>
              <a:defRPr sz="2276"/>
            </a:lvl7pPr>
            <a:lvl8pPr marL="4551836" indent="0" algn="ctr">
              <a:buNone/>
              <a:defRPr sz="2276"/>
            </a:lvl8pPr>
            <a:lvl9pPr marL="520209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Pravokutnik 2"/>
          <p:cNvSpPr/>
          <p:nvPr userDrawn="1"/>
        </p:nvSpPr>
        <p:spPr>
          <a:xfrm>
            <a:off x="12228723" y="8460954"/>
            <a:ext cx="4472848" cy="1145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/>
          <p:cNvSpPr/>
          <p:nvPr userDrawn="1"/>
        </p:nvSpPr>
        <p:spPr>
          <a:xfrm>
            <a:off x="0" y="1405054"/>
            <a:ext cx="17340263" cy="2716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hape 97"/>
          <p:cNvSpPr/>
          <p:nvPr userDrawn="1"/>
        </p:nvSpPr>
        <p:spPr>
          <a:xfrm>
            <a:off x="0" y="-27214"/>
            <a:ext cx="17340263" cy="165816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36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92143" y="3637052"/>
            <a:ext cx="14955977" cy="5055495"/>
          </a:xfrm>
        </p:spPr>
        <p:txBody>
          <a:bodyPr/>
          <a:lstStyle>
            <a:lvl1pPr>
              <a:defRPr sz="3200">
                <a:solidFill>
                  <a:srgbClr val="1C212B"/>
                </a:solidFill>
                <a:latin typeface="Helvetica" panose="020B0500000000000000" pitchFamily="34" charset="0"/>
              </a:defRPr>
            </a:lvl1pPr>
            <a:lvl2pPr>
              <a:defRPr sz="2801">
                <a:solidFill>
                  <a:srgbClr val="1C212B"/>
                </a:solidFill>
                <a:latin typeface="Helvetica" panose="020B0500000000000000" pitchFamily="34" charset="0"/>
              </a:defRPr>
            </a:lvl2pPr>
            <a:lvl3pPr>
              <a:defRPr sz="2400">
                <a:solidFill>
                  <a:srgbClr val="1C212B"/>
                </a:solidFill>
                <a:latin typeface="Helvetica" panose="020B0500000000000000" pitchFamily="34" charset="0"/>
              </a:defRPr>
            </a:lvl3pPr>
            <a:lvl4pPr>
              <a:defRPr sz="2000">
                <a:solidFill>
                  <a:srgbClr val="1C212B"/>
                </a:solidFill>
                <a:latin typeface="Helvetica" panose="020B0500000000000000" pitchFamily="34" charset="0"/>
              </a:defRPr>
            </a:lvl4pPr>
            <a:lvl5pPr>
              <a:defRPr sz="1600">
                <a:solidFill>
                  <a:srgbClr val="1C212B"/>
                </a:solidFill>
                <a:latin typeface="Helvetica" panose="020B0500000000000000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92143" y="2338151"/>
            <a:ext cx="14014455" cy="8879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rgbClr val="00BD7D"/>
                </a:solidFill>
                <a:latin typeface="Helvetica" panose="020B0500000000000000" pitchFamily="34" charset="0"/>
              </a:defRPr>
            </a:lvl1pPr>
            <a:lvl2pPr marL="650263" indent="0" algn="l">
              <a:lnSpc>
                <a:spcPct val="150000"/>
              </a:lnSpc>
              <a:buNone/>
              <a:defRPr sz="2801">
                <a:latin typeface="Helvetica" panose="020B0500000000000000" pitchFamily="34" charset="0"/>
              </a:defRPr>
            </a:lvl2pPr>
            <a:lvl3pPr algn="l">
              <a:lnSpc>
                <a:spcPct val="150000"/>
              </a:lnSpc>
              <a:defRPr sz="2600">
                <a:latin typeface="+mj-lt"/>
              </a:defRPr>
            </a:lvl3pPr>
            <a:lvl4pPr algn="l">
              <a:lnSpc>
                <a:spcPct val="150000"/>
              </a:lnSpc>
              <a:defRPr sz="2000">
                <a:latin typeface="+mj-lt"/>
              </a:defRPr>
            </a:lvl4pPr>
            <a:lvl5pPr algn="l">
              <a:lnSpc>
                <a:spcPct val="150000"/>
              </a:lnSpc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/>
          </p:nvPr>
        </p:nvSpPr>
        <p:spPr>
          <a:xfrm>
            <a:off x="1192143" y="-27213"/>
            <a:ext cx="14955977" cy="165816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331" y="250204"/>
            <a:ext cx="2828195" cy="1380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/>
          <p:nvPr userDrawn="1"/>
        </p:nvSpPr>
        <p:spPr>
          <a:xfrm>
            <a:off x="0" y="1405054"/>
            <a:ext cx="17340263" cy="2716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97"/>
          <p:cNvSpPr/>
          <p:nvPr userDrawn="1"/>
        </p:nvSpPr>
        <p:spPr>
          <a:xfrm>
            <a:off x="0" y="-27214"/>
            <a:ext cx="17340263" cy="165816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3600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1192143" y="-27213"/>
            <a:ext cx="14955977" cy="165816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331" y="250204"/>
            <a:ext cx="2828195" cy="13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5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/>
          <p:cNvSpPr/>
          <p:nvPr userDrawn="1"/>
        </p:nvSpPr>
        <p:spPr>
          <a:xfrm>
            <a:off x="0" y="1405054"/>
            <a:ext cx="17340263" cy="2716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1174" y="2926084"/>
            <a:ext cx="5902746" cy="5409637"/>
          </a:xfrm>
        </p:spPr>
        <p:txBody>
          <a:bodyPr anchor="t"/>
          <a:lstStyle>
            <a:lvl1pPr marL="0" indent="0">
              <a:buNone/>
              <a:defRPr sz="4551">
                <a:latin typeface="Helvetica" panose="020B0500000000000000" pitchFamily="34" charset="0"/>
              </a:defRPr>
            </a:lvl1pPr>
            <a:lvl2pPr marL="650263" indent="0">
              <a:buNone/>
              <a:defRPr sz="3983"/>
            </a:lvl2pPr>
            <a:lvl3pPr marL="1300525" indent="0">
              <a:buNone/>
              <a:defRPr sz="3413"/>
            </a:lvl3pPr>
            <a:lvl4pPr marL="1950788" indent="0">
              <a:buNone/>
              <a:defRPr sz="2844"/>
            </a:lvl4pPr>
            <a:lvl5pPr marL="2601049" indent="0">
              <a:buNone/>
              <a:defRPr sz="2844"/>
            </a:lvl5pPr>
            <a:lvl6pPr marL="3251312" indent="0">
              <a:buNone/>
              <a:defRPr sz="2844"/>
            </a:lvl6pPr>
            <a:lvl7pPr marL="3901574" indent="0">
              <a:buNone/>
              <a:defRPr sz="2844"/>
            </a:lvl7pPr>
            <a:lvl8pPr marL="4551836" indent="0">
              <a:buNone/>
              <a:defRPr sz="2844"/>
            </a:lvl8pPr>
            <a:lvl9pPr marL="520209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174" y="2926085"/>
            <a:ext cx="5592685" cy="5420925"/>
          </a:xfrm>
        </p:spPr>
        <p:txBody>
          <a:bodyPr/>
          <a:lstStyle>
            <a:lvl1pPr marL="0" indent="0">
              <a:buNone/>
              <a:defRPr sz="2276">
                <a:latin typeface="Helvetica" panose="020B0500000000000000" pitchFamily="34" charset="0"/>
              </a:defRPr>
            </a:lvl1pPr>
            <a:lvl2pPr marL="650263" indent="0">
              <a:buNone/>
              <a:defRPr sz="1991"/>
            </a:lvl2pPr>
            <a:lvl3pPr marL="1300525" indent="0">
              <a:buNone/>
              <a:defRPr sz="1707"/>
            </a:lvl3pPr>
            <a:lvl4pPr marL="1950788" indent="0">
              <a:buNone/>
              <a:defRPr sz="1422"/>
            </a:lvl4pPr>
            <a:lvl5pPr marL="2601049" indent="0">
              <a:buNone/>
              <a:defRPr sz="1422"/>
            </a:lvl5pPr>
            <a:lvl6pPr marL="3251312" indent="0">
              <a:buNone/>
              <a:defRPr sz="1422"/>
            </a:lvl6pPr>
            <a:lvl7pPr marL="3901574" indent="0">
              <a:buNone/>
              <a:defRPr sz="1422"/>
            </a:lvl7pPr>
            <a:lvl8pPr marL="4551836" indent="0">
              <a:buNone/>
              <a:defRPr sz="1422"/>
            </a:lvl8pPr>
            <a:lvl9pPr marL="520209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hape 97"/>
          <p:cNvSpPr/>
          <p:nvPr userDrawn="1"/>
        </p:nvSpPr>
        <p:spPr>
          <a:xfrm>
            <a:off x="0" y="-27214"/>
            <a:ext cx="17340263" cy="165816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 sz="3600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1192143" y="-27213"/>
            <a:ext cx="14955977" cy="165816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r-HR" dirty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331" y="250204"/>
            <a:ext cx="2828195" cy="13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3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12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1722" y="519113"/>
            <a:ext cx="14956824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722" y="2597173"/>
            <a:ext cx="14956824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07057" y="9086991"/>
            <a:ext cx="15526149" cy="244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746" y="9216073"/>
            <a:ext cx="1283627" cy="326277"/>
          </a:xfrm>
          <a:prstGeom prst="rect">
            <a:avLst/>
          </a:prstGeom>
        </p:spPr>
      </p:pic>
      <p:sp>
        <p:nvSpPr>
          <p:cNvPr id="9" name="Shape 27"/>
          <p:cNvSpPr txBox="1">
            <a:spLocks/>
          </p:cNvSpPr>
          <p:nvPr/>
        </p:nvSpPr>
        <p:spPr>
          <a:xfrm>
            <a:off x="16106733" y="9225069"/>
            <a:ext cx="320601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1C212B"/>
                </a:solidFill>
                <a:effectLst/>
                <a:uFillTx/>
                <a:latin typeface="Gotham Rounded Book"/>
                <a:ea typeface="Gotham Rounded Book"/>
                <a:cs typeface="Gotham Rounded Book"/>
                <a:sym typeface="Gotham Rounded Book"/>
              </a:defRPr>
            </a:lvl1pPr>
            <a:lvl2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86CB4B4D-7CA3-9044-876B-883B54F8677D}" type="slidenum">
              <a:rPr lang="hr-HR" sz="1400" b="0" smtClean="0">
                <a:solidFill>
                  <a:schemeClr val="bg2">
                    <a:lumMod val="10000"/>
                  </a:schemeClr>
                </a:solidFill>
                <a:latin typeface="Helvetica" panose="020B0500000000000000" pitchFamily="34" charset="0"/>
              </a:rPr>
              <a:pPr/>
              <a:t>‹#›</a:t>
            </a:fld>
            <a:endParaRPr lang="hr-HR" sz="1400" b="0" dirty="0">
              <a:solidFill>
                <a:schemeClr val="bg2">
                  <a:lumMod val="10000"/>
                </a:schemeClr>
              </a:solidFill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5" r:id="rId3"/>
    <p:sldLayoutId id="2147483657" r:id="rId4"/>
    <p:sldLayoutId id="2147483656" r:id="rId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1pPr>
      <a:lvl2pPr marL="685835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500000000000000" pitchFamily="34" charset="0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027862" y="5896683"/>
            <a:ext cx="11054080" cy="966485"/>
          </a:xfrm>
        </p:spPr>
        <p:txBody>
          <a:bodyPr/>
          <a:lstStyle/>
          <a:p>
            <a:r>
              <a:rPr lang="en-US" dirty="0" smtClean="0"/>
              <a:t>Apache Airflow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78102" y="6994120"/>
            <a:ext cx="9753600" cy="942510"/>
          </a:xfrm>
        </p:spPr>
        <p:txBody>
          <a:bodyPr/>
          <a:lstStyle/>
          <a:p>
            <a:r>
              <a:rPr lang="en-US" dirty="0" smtClean="0"/>
              <a:t>The Good, The Bad, and the Ugly</a:t>
            </a:r>
            <a:endParaRPr lang="en-US" dirty="0"/>
          </a:p>
        </p:txBody>
      </p:sp>
      <p:pic>
        <p:nvPicPr>
          <p:cNvPr id="11" name="imag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496" y="1474795"/>
            <a:ext cx="3272904" cy="795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In-Depth Look: Web 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64193" y="7092793"/>
            <a:ext cx="3212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webserver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10" descr="mage result for server icon circ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2"/>
          <a:stretch/>
        </p:blipFill>
        <p:spPr bwMode="auto">
          <a:xfrm>
            <a:off x="12910008" y="4136017"/>
            <a:ext cx="3116192" cy="30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76914" y="3226085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Airflow’s </a:t>
            </a:r>
            <a:r>
              <a:rPr lang="en-US" dirty="0" err="1" smtClean="0"/>
              <a:t>dag.html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9" y="3933283"/>
            <a:ext cx="11827052" cy="46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2143" y="3226086"/>
            <a:ext cx="11385937" cy="54664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Scheduler is </a:t>
            </a:r>
            <a:r>
              <a:rPr lang="en-US" dirty="0" smtClean="0"/>
              <a:t>neurotically doing to following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up DAGs into </a:t>
            </a:r>
            <a:r>
              <a:rPr lang="en-US" dirty="0" err="1" smtClean="0"/>
              <a:t>DagBags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Dag definitions to identify and/or </a:t>
            </a:r>
            <a:r>
              <a:rPr lang="en-US" dirty="0" err="1" smtClean="0"/>
              <a:t>init</a:t>
            </a:r>
            <a:r>
              <a:rPr lang="en-US" dirty="0" smtClean="0"/>
              <a:t> DAG Runs in </a:t>
            </a:r>
            <a:r>
              <a:rPr lang="en-US" dirty="0" err="1" smtClean="0"/>
              <a:t>MetaDB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task instances of current DAG Runs by querying the </a:t>
            </a:r>
            <a:r>
              <a:rPr lang="en-US" dirty="0" err="1" smtClean="0"/>
              <a:t>MetaDB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a task needs to be run, generate the CLI string and tell the executor to run that command</a:t>
            </a:r>
          </a:p>
          <a:p>
            <a:pPr lvl="1"/>
            <a:r>
              <a:rPr lang="en-US" dirty="0" smtClean="0"/>
              <a:t>Scheduler will change status to ‘QUEUED’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It’s the worker’s job to not only do the task, but also update the Meta DB. Worker changes status to ‘RUNNING’, ‘FAILED’, or ‘SUCCESS’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Scheduler goes back &amp; updates the state of </a:t>
            </a:r>
            <a:r>
              <a:rPr lang="en-US" dirty="0" err="1" smtClean="0"/>
              <a:t>DagRuns</a:t>
            </a:r>
            <a:r>
              <a:rPr lang="en-US" dirty="0" smtClean="0"/>
              <a:t> in the DB (with upstream-failures if applicable)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Base Airflow does </a:t>
            </a:r>
            <a:r>
              <a:rPr lang="en-US" b="1" i="1" dirty="0" smtClean="0"/>
              <a:t>not </a:t>
            </a:r>
            <a:r>
              <a:rPr lang="en-US" i="1" dirty="0" smtClean="0"/>
              <a:t>need a queueing system</a:t>
            </a:r>
            <a:endParaRPr lang="en-US" b="1" i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In-Depth Look: Scheduler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pic>
        <p:nvPicPr>
          <p:cNvPr id="7" name="Picture 2" descr="mage result for clock logo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527" y="4278723"/>
            <a:ext cx="2814070" cy="28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55563" y="7092793"/>
            <a:ext cx="3029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scheduler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62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4071" y="3835003"/>
            <a:ext cx="11385937" cy="641671"/>
          </a:xfrm>
        </p:spPr>
        <p:txBody>
          <a:bodyPr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To the scheduler every task becomes a string representing a CLI statement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It gives this string to the Executor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In-Depth Look: Scheduler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pic>
        <p:nvPicPr>
          <p:cNvPr id="7" name="Picture 2" descr="mage result for clock logo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527" y="4278723"/>
            <a:ext cx="2814070" cy="28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55563" y="7092793"/>
            <a:ext cx="3029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scheduler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0" y="7231292"/>
            <a:ext cx="1156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ahmed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/Documents/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vulcan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/bin/python /Users/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ahmed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/Documents/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vulcan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/bin/airflow run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test_dag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surglist_sensor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2019-02-13T00:00:00+00:00 --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job_id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3682 --raw -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sd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DAGS_FOLDER/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test_dag.py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cfg_path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/folders/46/1t9kpg9j6vzfws8by8_m1m4m0000gn/T/tmp70c9r7eo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000" y="5085593"/>
            <a:ext cx="1156208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airflow run 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dag_id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 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task_id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 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 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job_id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 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dag_dir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 [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cfg_path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2143" y="3637052"/>
            <a:ext cx="11385937" cy="50554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Must have the same environment as scheduler in order to run the verbatim CLI command passed in</a:t>
            </a:r>
          </a:p>
          <a:p>
            <a:r>
              <a:rPr lang="en-US" dirty="0" smtClean="0"/>
              <a:t>Overriding an Executor is possible through plugins, you just need to be able to: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start() </a:t>
            </a:r>
            <a:r>
              <a:rPr lang="en-US" dirty="0" smtClean="0"/>
              <a:t>~ initialize all </a:t>
            </a:r>
            <a:r>
              <a:rPr lang="en-US" dirty="0" err="1" smtClean="0"/>
              <a:t>stateful</a:t>
            </a:r>
            <a:r>
              <a:rPr lang="en-US" dirty="0" smtClean="0"/>
              <a:t> variables &amp; connections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__() </a:t>
            </a:r>
            <a:r>
              <a:rPr lang="en-US" dirty="0" smtClean="0"/>
              <a:t>~ used only to grab additional </a:t>
            </a:r>
            <a:r>
              <a:rPr lang="en-US" dirty="0" err="1" smtClean="0"/>
              <a:t>configs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execute_async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 smtClean="0"/>
              <a:t>~ execute the given airflow command asynchronously.</a:t>
            </a:r>
          </a:p>
          <a:p>
            <a:pPr lvl="2"/>
            <a:r>
              <a:rPr lang="en-US" dirty="0" smtClean="0"/>
              <a:t>Takes in a key: Tuple of </a:t>
            </a:r>
            <a:r>
              <a:rPr lang="en-US" dirty="0" err="1" smtClean="0"/>
              <a:t>dag_id</a:t>
            </a:r>
            <a:r>
              <a:rPr lang="en-US" dirty="0" smtClean="0"/>
              <a:t>, </a:t>
            </a:r>
            <a:r>
              <a:rPr lang="en-US" dirty="0" err="1" smtClean="0"/>
              <a:t>task_id</a:t>
            </a:r>
            <a:r>
              <a:rPr lang="en-US" dirty="0" smtClean="0"/>
              <a:t>, and </a:t>
            </a:r>
            <a:r>
              <a:rPr lang="en-US" dirty="0" err="1" smtClean="0"/>
              <a:t>execution_date</a:t>
            </a:r>
            <a:endParaRPr lang="en-US" dirty="0" smtClean="0"/>
          </a:p>
          <a:p>
            <a:pPr lvl="2"/>
            <a:r>
              <a:rPr lang="en-US" dirty="0" smtClean="0"/>
              <a:t>command: the string CLI command to be run in shell to start a process</a:t>
            </a:r>
          </a:p>
          <a:p>
            <a:pPr lvl="2"/>
            <a:r>
              <a:rPr lang="en-US" dirty="0" smtClean="0"/>
              <a:t>Queue: optional object representing a queue</a:t>
            </a:r>
          </a:p>
          <a:p>
            <a:pPr lvl="2"/>
            <a:r>
              <a:rPr lang="en-US" dirty="0" smtClean="0"/>
              <a:t>Executor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sync() </a:t>
            </a:r>
            <a:r>
              <a:rPr lang="en-US" dirty="0" smtClean="0"/>
              <a:t>~ gather statuses on currently running jobs. Runs with every heartbeat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end() </a:t>
            </a:r>
            <a:r>
              <a:rPr lang="en-US" dirty="0" smtClean="0"/>
              <a:t>~  Scheduler wants the executor to wrap-up all jobs, and is waiting for total completion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terminate() </a:t>
            </a:r>
            <a:r>
              <a:rPr lang="en-US" dirty="0" smtClean="0"/>
              <a:t>~ In case of </a:t>
            </a:r>
            <a:r>
              <a:rPr lang="en-US" dirty="0" err="1" smtClean="0"/>
              <a:t>sigterm</a:t>
            </a:r>
            <a:r>
              <a:rPr lang="en-US" dirty="0" smtClean="0"/>
              <a:t>, terminate all jobs everything &amp; call end()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In-Depth Look: Executor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5865" y="7092793"/>
            <a:ext cx="2709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Executor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6" descr="mage result for gavel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"/>
          <a:stretch/>
        </p:blipFill>
        <p:spPr bwMode="auto">
          <a:xfrm>
            <a:off x="12955563" y="4176559"/>
            <a:ext cx="3029997" cy="30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Depth Look: Single-Node (Local Executor)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5865" y="7092793"/>
            <a:ext cx="2709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Executor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6" descr="mage result for gavel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"/>
          <a:stretch/>
        </p:blipFill>
        <p:spPr bwMode="auto">
          <a:xfrm>
            <a:off x="12955563" y="4176559"/>
            <a:ext cx="3029997" cy="30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585" y="3933283"/>
            <a:ext cx="11089799" cy="39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Depth Look: Single-Node (Customized Nice-Local Executor)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5865" y="7092793"/>
            <a:ext cx="2709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Executor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6" descr="mage result for gavel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"/>
          <a:stretch/>
        </p:blipFill>
        <p:spPr bwMode="auto">
          <a:xfrm>
            <a:off x="12955563" y="4176559"/>
            <a:ext cx="3029997" cy="30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43" y="3701321"/>
            <a:ext cx="11201995" cy="39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Depth Look: Multi-Node (Celery Executor &amp; beyond)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5865" y="7092793"/>
            <a:ext cx="2709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Executor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6" descr="mage result for gavel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"/>
          <a:stretch/>
        </p:blipFill>
        <p:spPr bwMode="auto">
          <a:xfrm>
            <a:off x="12955563" y="4176559"/>
            <a:ext cx="3029997" cy="30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51" y="3000920"/>
            <a:ext cx="11596529" cy="58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Airflow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729" y="4658975"/>
            <a:ext cx="838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What’s Good about Airflow?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8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rt 4"/>
          <p:cNvSpPr/>
          <p:nvPr/>
        </p:nvSpPr>
        <p:spPr>
          <a:xfrm>
            <a:off x="9916160" y="3226085"/>
            <a:ext cx="5770880" cy="5770880"/>
          </a:xfrm>
          <a:prstGeom prst="hear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2143" y="3637052"/>
            <a:ext cx="7647057" cy="5055495"/>
          </a:xfrm>
        </p:spPr>
        <p:txBody>
          <a:bodyPr/>
          <a:lstStyle/>
          <a:p>
            <a:r>
              <a:rPr lang="en-US" dirty="0" smtClean="0"/>
              <a:t>It’s Opinionated (compared to Luigi)</a:t>
            </a:r>
          </a:p>
          <a:p>
            <a:pPr lvl="1"/>
            <a:r>
              <a:rPr lang="en-US" dirty="0" smtClean="0"/>
              <a:t>Hooks, </a:t>
            </a:r>
            <a:r>
              <a:rPr lang="en-US" dirty="0" err="1" smtClean="0"/>
              <a:t>Dags</a:t>
            </a:r>
            <a:r>
              <a:rPr lang="en-US" dirty="0" smtClean="0"/>
              <a:t>, Operators, Task Instances, Connections, SLAs, Landing Times, </a:t>
            </a:r>
            <a:r>
              <a:rPr lang="en-US" dirty="0" err="1" smtClean="0"/>
              <a:t>Gnatt</a:t>
            </a:r>
            <a:r>
              <a:rPr lang="en-US" dirty="0" smtClean="0"/>
              <a:t> Charts, etc.</a:t>
            </a:r>
          </a:p>
          <a:p>
            <a:r>
              <a:rPr lang="en-US" dirty="0" smtClean="0"/>
              <a:t>The UI democratizes job monitoring</a:t>
            </a:r>
          </a:p>
          <a:p>
            <a:r>
              <a:rPr lang="en-US" dirty="0" smtClean="0"/>
              <a:t>Code &gt; UI Frameworks</a:t>
            </a:r>
          </a:p>
          <a:p>
            <a:r>
              <a:rPr lang="en-US" dirty="0" smtClean="0"/>
              <a:t>Out-sources Execution</a:t>
            </a:r>
          </a:p>
          <a:p>
            <a:r>
              <a:rPr lang="en-US" dirty="0" smtClean="0"/>
              <a:t>Plugins are a good idea (in theory)</a:t>
            </a:r>
          </a:p>
          <a:p>
            <a:r>
              <a:rPr lang="en-US" dirty="0" smtClean="0"/>
              <a:t>Quick way to store job history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Good about Airflow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pic>
        <p:nvPicPr>
          <p:cNvPr id="8194" name="Picture 2" descr="mage result for ai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78" y="3226085"/>
            <a:ext cx="4795520" cy="47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age result for skull and bone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17" y="3093238"/>
            <a:ext cx="5269042" cy="506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2143" y="3637052"/>
            <a:ext cx="7647057" cy="5055495"/>
          </a:xfrm>
        </p:spPr>
        <p:txBody>
          <a:bodyPr/>
          <a:lstStyle/>
          <a:p>
            <a:r>
              <a:rPr lang="en-US" dirty="0" smtClean="0"/>
              <a:t>This is </a:t>
            </a:r>
            <a:r>
              <a:rPr lang="en-US" b="1" i="1" dirty="0" smtClean="0"/>
              <a:t>not</a:t>
            </a:r>
            <a:r>
              <a:rPr lang="en-US" dirty="0" smtClean="0"/>
              <a:t> a place to run your large python jobs.</a:t>
            </a:r>
          </a:p>
          <a:p>
            <a:r>
              <a:rPr lang="en-US" dirty="0" smtClean="0"/>
              <a:t>Library packaging can be terrible</a:t>
            </a:r>
          </a:p>
          <a:p>
            <a:r>
              <a:rPr lang="en-US" dirty="0" smtClean="0"/>
              <a:t>Dag Versioning is a bit of a problem</a:t>
            </a:r>
          </a:p>
          <a:p>
            <a:r>
              <a:rPr lang="en-US" dirty="0" smtClean="0"/>
              <a:t>Deployment across a distributed file system</a:t>
            </a:r>
          </a:p>
          <a:p>
            <a:r>
              <a:rPr lang="en-US" dirty="0" smtClean="0"/>
              <a:t>Not a place for streaming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Airflow doesn’t even attempt to handle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pic>
        <p:nvPicPr>
          <p:cNvPr id="8194" name="Picture 2" descr="mage result for ai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78" y="3226085"/>
            <a:ext cx="4795520" cy="47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Concepts: The 3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Airflow</a:t>
            </a:r>
            <a:endParaRPr lang="en-US" dirty="0"/>
          </a:p>
        </p:txBody>
      </p:sp>
      <p:pic>
        <p:nvPicPr>
          <p:cNvPr id="1026" name="Picture 2" descr="mage result for clock logo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15" y="3933283"/>
            <a:ext cx="2814070" cy="28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server icon circ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2"/>
          <a:stretch/>
        </p:blipFill>
        <p:spPr bwMode="auto">
          <a:xfrm>
            <a:off x="1900370" y="3894085"/>
            <a:ext cx="3116192" cy="30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gavel ic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"/>
          <a:stretch/>
        </p:blipFill>
        <p:spPr bwMode="auto">
          <a:xfrm>
            <a:off x="12020937" y="3894085"/>
            <a:ext cx="2864233" cy="28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003751" y="6747353"/>
            <a:ext cx="3029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scheduler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2096" y="6747353"/>
            <a:ext cx="3212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webserver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93547" y="6747353"/>
            <a:ext cx="2719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executor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9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Airflow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1800" y="4658975"/>
            <a:ext cx="10876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not to shoot yourself in the foot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74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tasks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Idempotent</a:t>
            </a:r>
            <a:r>
              <a:rPr lang="en-US" dirty="0" smtClean="0"/>
              <a:t>. Don’t pass information along your dag run unless you have to (XCOMs)</a:t>
            </a:r>
          </a:p>
          <a:p>
            <a:r>
              <a:rPr lang="en-US" dirty="0" smtClean="0"/>
              <a:t>Don’t express environment-specific code outside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connections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hooks</a:t>
            </a:r>
          </a:p>
          <a:p>
            <a:r>
              <a:rPr lang="en-US" dirty="0" smtClean="0"/>
              <a:t>Operators should avoid additional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dependencies</a:t>
            </a:r>
          </a:p>
          <a:p>
            <a:r>
              <a:rPr lang="en-US" dirty="0" smtClean="0"/>
              <a:t>If you’re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large</a:t>
            </a:r>
            <a:r>
              <a:rPr lang="en-US" dirty="0" smtClean="0"/>
              <a:t> company: Find another place to run your heavy-lifting jobs, and let Airflow do what it’s good at</a:t>
            </a:r>
          </a:p>
          <a:p>
            <a:r>
              <a:rPr lang="en-US" dirty="0" smtClean="0"/>
              <a:t>If you’re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 smtClean="0"/>
              <a:t> company: Boil down your requirements to its essentials. Get every job to share the same requirements</a:t>
            </a:r>
          </a:p>
          <a:p>
            <a:r>
              <a:rPr lang="en-US" dirty="0" smtClean="0"/>
              <a:t>Dag Versioning &amp; Backfills. Create two DAGs if you need to..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Avoid sub-DAGs</a:t>
            </a:r>
            <a:r>
              <a:rPr lang="en-US" dirty="0" smtClean="0"/>
              <a:t>. They’re not ready (as of this moment). Use factory-methods instead.</a:t>
            </a:r>
          </a:p>
          <a:p>
            <a:r>
              <a:rPr lang="en-US" dirty="0" smtClean="0"/>
              <a:t>Don’t try to build a framework on top of Airflow. Airflow is already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opinionated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enough.</a:t>
            </a:r>
          </a:p>
          <a:p>
            <a:r>
              <a:rPr lang="en-US" dirty="0" smtClean="0"/>
              <a:t>Airflow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most optimal</a:t>
            </a:r>
            <a:r>
              <a:rPr lang="en-US" dirty="0" smtClean="0"/>
              <a:t> in ECS/</a:t>
            </a:r>
            <a:r>
              <a:rPr lang="en-US" dirty="0" err="1" smtClean="0"/>
              <a:t>Fargate</a:t>
            </a:r>
            <a:r>
              <a:rPr lang="en-US" dirty="0" smtClean="0"/>
              <a:t>/Kubernetes/</a:t>
            </a:r>
            <a:r>
              <a:rPr lang="en-US" dirty="0" err="1" smtClean="0"/>
              <a:t>Mesos</a:t>
            </a:r>
            <a:r>
              <a:rPr lang="en-US" dirty="0" smtClean="0"/>
              <a:t> rather than Celery (at scale).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Ways to shoot yourself in the foot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</p:spTree>
    <p:extLst>
      <p:ext uri="{BB962C8B-B14F-4D97-AF65-F5344CB8AC3E}">
        <p14:creationId xmlns:p14="http://schemas.microsoft.com/office/powerpoint/2010/main" val="7238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3362" y="3636963"/>
            <a:ext cx="14893538" cy="50561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Concepts: Directed Acyclic Graphs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</p:spTree>
    <p:extLst>
      <p:ext uri="{BB962C8B-B14F-4D97-AF65-F5344CB8AC3E}">
        <p14:creationId xmlns:p14="http://schemas.microsoft.com/office/powerpoint/2010/main" val="9246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2143" y="3637052"/>
            <a:ext cx="7951857" cy="5055495"/>
          </a:xfrm>
        </p:spPr>
        <p:txBody>
          <a:bodyPr/>
          <a:lstStyle/>
          <a:p>
            <a:r>
              <a:rPr lang="en-US" dirty="0" smtClean="0"/>
              <a:t>A hook is any service that exists outside airflow</a:t>
            </a:r>
          </a:p>
          <a:p>
            <a:pPr lvl="1"/>
            <a:r>
              <a:rPr lang="en-US" dirty="0" smtClean="0"/>
              <a:t>Slack/</a:t>
            </a:r>
            <a:r>
              <a:rPr lang="en-US" dirty="0" err="1" smtClean="0"/>
              <a:t>Twilio</a:t>
            </a:r>
            <a:endParaRPr lang="en-US" dirty="0" smtClean="0"/>
          </a:p>
          <a:p>
            <a:pPr lvl="1"/>
            <a:r>
              <a:rPr lang="en-US" dirty="0" smtClean="0"/>
              <a:t>Postgres/MySQL/Hive/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Chef</a:t>
            </a:r>
          </a:p>
          <a:p>
            <a:pPr lvl="1"/>
            <a:r>
              <a:rPr lang="en-US" dirty="0" smtClean="0"/>
              <a:t>Kafka/SQS/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Allows for code to be uniform across multiple environments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Concepts: Hooks + Connections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Airflow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839" y="1950036"/>
            <a:ext cx="4302601" cy="70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2143" y="3637052"/>
            <a:ext cx="7748657" cy="5055495"/>
          </a:xfrm>
        </p:spPr>
        <p:txBody>
          <a:bodyPr/>
          <a:lstStyle/>
          <a:p>
            <a:r>
              <a:rPr lang="en-US" dirty="0" smtClean="0"/>
              <a:t>An Operator is a class that is given a few parameters and </a:t>
            </a:r>
            <a:r>
              <a:rPr lang="en-US" b="1" dirty="0" smtClean="0">
                <a:solidFill>
                  <a:srgbClr val="DC4150"/>
                </a:solidFill>
              </a:rPr>
              <a:t>executes()</a:t>
            </a:r>
            <a:r>
              <a:rPr lang="en-US" dirty="0" smtClean="0">
                <a:solidFill>
                  <a:srgbClr val="DC4150"/>
                </a:solidFill>
              </a:rPr>
              <a:t> </a:t>
            </a:r>
            <a:r>
              <a:rPr lang="en-US" dirty="0" smtClean="0"/>
              <a:t>a single task (for example, S3 to Hive Operator)</a:t>
            </a:r>
          </a:p>
          <a:p>
            <a:r>
              <a:rPr lang="en-US" dirty="0" smtClean="0"/>
              <a:t>A sensor is a type of operator that continuously </a:t>
            </a:r>
            <a:r>
              <a:rPr lang="en-US" b="1" dirty="0" smtClean="0">
                <a:solidFill>
                  <a:srgbClr val="DC4150"/>
                </a:solidFill>
              </a:rPr>
              <a:t>pokes() </a:t>
            </a:r>
            <a:r>
              <a:rPr lang="en-US" dirty="0" smtClean="0">
                <a:solidFill>
                  <a:schemeClr val="tx1"/>
                </a:solidFill>
              </a:rPr>
              <a:t>until a condition is met</a:t>
            </a:r>
          </a:p>
          <a:p>
            <a:r>
              <a:rPr lang="en-US" dirty="0" smtClean="0"/>
              <a:t>A task is what happens when you instantiate an Operator, and assign it to a DAG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Concepts</a:t>
            </a:r>
            <a:r>
              <a:rPr lang="en-US" dirty="0" smtClean="0"/>
              <a:t>: Operators + Sensors + Tasks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Airflow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361" y="2697362"/>
            <a:ext cx="6667500" cy="643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546" y="2811406"/>
            <a:ext cx="7265355" cy="6324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039" y="2697362"/>
            <a:ext cx="4664144" cy="643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361" y="2944315"/>
            <a:ext cx="7531723" cy="10019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8022" y="4079202"/>
            <a:ext cx="57404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496" y="3191520"/>
            <a:ext cx="6901265" cy="55284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Concepts</a:t>
            </a:r>
            <a:r>
              <a:rPr lang="en-US" dirty="0" smtClean="0"/>
              <a:t>: Dag Runs + Task Instances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Airflow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5535" y="2887716"/>
            <a:ext cx="2047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DAG Runs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7225663" y="5505553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Task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Airflow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5437" y="4658975"/>
            <a:ext cx="782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This is just the beginning</a:t>
            </a:r>
            <a:r>
              <a:rPr lang="mr-I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…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38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2143" y="3637052"/>
            <a:ext cx="11385937" cy="5055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Airflow is not a </a:t>
            </a:r>
            <a:r>
              <a:rPr lang="en-US" dirty="0" smtClean="0">
                <a:solidFill>
                  <a:schemeClr val="tx1"/>
                </a:solidFill>
              </a:rPr>
              <a:t>SPA</a:t>
            </a:r>
            <a:r>
              <a:rPr lang="en-US" dirty="0" smtClean="0"/>
              <a:t>. HTML generated </a:t>
            </a:r>
            <a:r>
              <a:rPr lang="en-US" b="1" dirty="0" smtClean="0">
                <a:solidFill>
                  <a:srgbClr val="00A36B"/>
                </a:solidFill>
              </a:rPr>
              <a:t>server-side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Everything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Flask</a:t>
            </a:r>
            <a:r>
              <a:rPr lang="en-US" dirty="0" smtClean="0"/>
              <a:t>. You can extend Airflow with plugins and flask blueprints.</a:t>
            </a:r>
          </a:p>
          <a:p>
            <a:r>
              <a:rPr lang="en-US" dirty="0" smtClean="0"/>
              <a:t>The webserver also monitors when DAG files change</a:t>
            </a:r>
          </a:p>
          <a:p>
            <a:r>
              <a:rPr lang="en-US" dirty="0" smtClean="0"/>
              <a:t>Can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hot-reload</a:t>
            </a:r>
            <a:r>
              <a:rPr lang="en-US" dirty="0" smtClean="0"/>
              <a:t> DAG-Bags</a:t>
            </a:r>
          </a:p>
          <a:p>
            <a:r>
              <a:rPr lang="en-US" dirty="0" smtClean="0"/>
              <a:t>Most buttons map to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CLI interface</a:t>
            </a:r>
          </a:p>
          <a:p>
            <a:r>
              <a:rPr lang="en-US" dirty="0" smtClean="0"/>
              <a:t>Rest APIs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experimental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UI Dependencies on</a:t>
            </a:r>
          </a:p>
          <a:p>
            <a:pPr lvl="1"/>
            <a:r>
              <a:rPr lang="en-US" dirty="0" err="1" smtClean="0"/>
              <a:t>BootStrap</a:t>
            </a:r>
            <a:r>
              <a:rPr lang="en-US" dirty="0" smtClean="0"/>
              <a:t> 3 (and JQuery), Moment JS</a:t>
            </a:r>
          </a:p>
          <a:p>
            <a:pPr lvl="1"/>
            <a:r>
              <a:rPr lang="en-US" dirty="0" smtClean="0"/>
              <a:t>HTML 5 SVGs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In-Depth Look: Web 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64193" y="7092793"/>
            <a:ext cx="3212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webserver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10" descr="mage result for server icon circ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2"/>
          <a:stretch/>
        </p:blipFill>
        <p:spPr bwMode="auto">
          <a:xfrm>
            <a:off x="12910008" y="4136017"/>
            <a:ext cx="3116192" cy="30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9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In-Depth Look: Web 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64193" y="7092793"/>
            <a:ext cx="3212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webserver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10" descr="mage result for server icon circ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2"/>
          <a:stretch/>
        </p:blipFill>
        <p:spPr bwMode="auto">
          <a:xfrm>
            <a:off x="12910008" y="4136017"/>
            <a:ext cx="3116192" cy="305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67" y="3933283"/>
            <a:ext cx="9085421" cy="5143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9936" y="3226085"/>
            <a:ext cx="809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Airflow’s main render function in </a:t>
            </a:r>
            <a:r>
              <a:rPr lang="en-US" dirty="0" err="1" smtClean="0"/>
              <a:t>views.py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Prilagođeno 5">
      <a:dk1>
        <a:srgbClr val="1C212B"/>
      </a:dk1>
      <a:lt1>
        <a:srgbClr val="FFFFFF"/>
      </a:lt1>
      <a:dk2>
        <a:srgbClr val="00BD7D"/>
      </a:dk2>
      <a:lt2>
        <a:srgbClr val="F2F2F2"/>
      </a:lt2>
      <a:accent1>
        <a:srgbClr val="00B4F0"/>
      </a:accent1>
      <a:accent2>
        <a:srgbClr val="1E6EDC"/>
      </a:accent2>
      <a:accent3>
        <a:srgbClr val="5037AF"/>
      </a:accent3>
      <a:accent4>
        <a:srgbClr val="DC4150"/>
      </a:accent4>
      <a:accent5>
        <a:srgbClr val="F56E50"/>
      </a:accent5>
      <a:accent6>
        <a:srgbClr val="FFB464"/>
      </a:accent6>
      <a:hlink>
        <a:srgbClr val="1E6EDC"/>
      </a:hlink>
      <a:folHlink>
        <a:srgbClr val="1E6ED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0" id="{3207FEE6-7849-884A-9106-F924CCCDD8A8}" vid="{04CE9969-4010-C649-84E3-C45BC9ED378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48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16x9-LT-empty</Template>
  <TotalTime>829</TotalTime>
  <Words>956</Words>
  <Application>Microsoft Macintosh PowerPoint</Application>
  <PresentationFormat>Custom</PresentationFormat>
  <Paragraphs>132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Courier</vt:lpstr>
      <vt:lpstr>Gotham Rounded Book</vt:lpstr>
      <vt:lpstr>Helvetica</vt:lpstr>
      <vt:lpstr>Helvetica Neue</vt:lpstr>
      <vt:lpstr>Mangal</vt:lpstr>
      <vt:lpstr>Arial</vt:lpstr>
      <vt:lpstr>Custom Design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  <vt:lpstr>Apache Airflow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</dc:title>
  <dc:creator>Alfred Elzeiny</dc:creator>
  <cp:lastModifiedBy>Alfred Elzeiny</cp:lastModifiedBy>
  <cp:revision>33</cp:revision>
  <dcterms:created xsi:type="dcterms:W3CDTF">2019-02-14T10:07:27Z</dcterms:created>
  <dcterms:modified xsi:type="dcterms:W3CDTF">2019-02-14T23:56:52Z</dcterms:modified>
</cp:coreProperties>
</file>