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59" r:id="rId5"/>
    <p:sldId id="262" r:id="rId6"/>
    <p:sldId id="287" r:id="rId7"/>
    <p:sldId id="288" r:id="rId8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5">
          <p15:clr>
            <a:srgbClr val="A4A3A4"/>
          </p15:clr>
        </p15:guide>
        <p15:guide id="3" pos="2880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00"/>
    <a:srgbClr val="A8E2F9"/>
    <a:srgbClr val="4C656E"/>
    <a:srgbClr val="8CDBF8"/>
    <a:srgbClr val="FFFFFF"/>
    <a:srgbClr val="4F81BD"/>
    <a:srgbClr val="00B0F0"/>
    <a:srgbClr val="2E538E"/>
    <a:srgbClr val="39527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73" autoAdjust="0"/>
  </p:normalViewPr>
  <p:slideViewPr>
    <p:cSldViewPr>
      <p:cViewPr varScale="1">
        <p:scale>
          <a:sx n="83" d="100"/>
          <a:sy n="83" d="100"/>
        </p:scale>
        <p:origin x="744" y="48"/>
      </p:cViewPr>
      <p:guideLst>
        <p:guide orient="horz" pos="1620"/>
        <p:guide pos="295"/>
        <p:guide pos="2880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E6F3589-7084-4811-B3F6-07942750D433}" type="datetimeFigureOut">
              <a:rPr lang="ru-RU"/>
              <a:pPr>
                <a:defRPr/>
              </a:pPr>
              <a:t>02.06.2021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E0FC89-E87D-46B2-B90F-50BB9495E4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E0FC89-E87D-46B2-B90F-50BB9495E443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55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50417D-AAA1-0240-AA4D-54DFEC7CD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42" y="-92546"/>
            <a:ext cx="1472880" cy="1022923"/>
          </a:xfrm>
          <a:prstGeom prst="rect">
            <a:avLst/>
          </a:prstGeom>
        </p:spPr>
      </p:pic>
      <p:pic>
        <p:nvPicPr>
          <p:cNvPr id="12" name="Рисунок 11" descr="logo_bluered_en.png">
            <a:extLst>
              <a:ext uri="{FF2B5EF4-FFF2-40B4-BE49-F238E27FC236}">
                <a16:creationId xmlns:a16="http://schemas.microsoft.com/office/drawing/2014/main" id="{23AB957A-3569-CB48-B62A-F92D481621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3000"/>
          </a:blip>
          <a:srcRect r="27061" b="42260"/>
          <a:stretch/>
        </p:blipFill>
        <p:spPr>
          <a:xfrm>
            <a:off x="6695177" y="3204926"/>
            <a:ext cx="2448823" cy="1938574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0F84FD6-E1B7-9B4A-83CF-59D0E2E651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498" y="1613247"/>
            <a:ext cx="7639918" cy="1102519"/>
          </a:xfrm>
        </p:spPr>
        <p:txBody>
          <a:bodyPr/>
          <a:lstStyle>
            <a:lvl1pPr algn="l">
              <a:defRPr sz="3600" b="0" i="0">
                <a:solidFill>
                  <a:schemeClr val="accent1">
                    <a:lumMod val="50000"/>
                    <a:lumOff val="50000"/>
                  </a:schemeClr>
                </a:solidFill>
                <a:latin typeface="PT Root UI Medium" panose="020B0303020202020204" pitchFamily="34" charset="0"/>
                <a:ea typeface="PT Root UI Medium" panose="020B0303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Проектная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20989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76498" y="1613247"/>
            <a:ext cx="7639918" cy="1102519"/>
          </a:xfrm>
        </p:spPr>
        <p:txBody>
          <a:bodyPr/>
          <a:lstStyle>
            <a:lvl1pPr algn="l">
              <a:defRPr sz="3600" b="0" i="0">
                <a:solidFill>
                  <a:schemeClr val="accent1">
                    <a:lumMod val="50000"/>
                    <a:lumOff val="50000"/>
                  </a:schemeClr>
                </a:solidFill>
                <a:latin typeface="PT Root UI Medium" panose="020B0303020202020204" pitchFamily="34" charset="0"/>
                <a:ea typeface="PT Root UI Medium" panose="020B0303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6498" y="3207290"/>
            <a:ext cx="3598168" cy="43204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Рисунок 6" descr="logo_bluered_en.png">
            <a:extLst>
              <a:ext uri="{FF2B5EF4-FFF2-40B4-BE49-F238E27FC236}">
                <a16:creationId xmlns:a16="http://schemas.microsoft.com/office/drawing/2014/main" id="{5B145E4F-FF4F-0944-B669-AF359129E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73000"/>
          </a:blip>
          <a:srcRect r="27061" b="42260"/>
          <a:stretch/>
        </p:blipFill>
        <p:spPr>
          <a:xfrm>
            <a:off x="6695177" y="3204926"/>
            <a:ext cx="2448823" cy="19385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781881-3E85-AF4A-94B2-A433FA9E17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42" y="-92546"/>
            <a:ext cx="1472880" cy="1022923"/>
          </a:xfrm>
          <a:prstGeom prst="rect">
            <a:avLst/>
          </a:prstGeom>
        </p:spPr>
      </p:pic>
      <p:sp>
        <p:nvSpPr>
          <p:cNvPr id="10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Рисунок 4">
            <a:extLst>
              <a:ext uri="{FF2B5EF4-FFF2-40B4-BE49-F238E27FC236}">
                <a16:creationId xmlns:a16="http://schemas.microsoft.com/office/drawing/2014/main" id="{819E7529-5536-2D41-95B2-4A670E17D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720"/>
            <a:ext cx="550537" cy="26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9DF8C6-164F-E046-9678-9583D88987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" y="76202"/>
            <a:ext cx="353090" cy="335308"/>
          </a:xfrm>
          <a:prstGeom prst="rect">
            <a:avLst/>
          </a:prstGeom>
        </p:spPr>
      </p:pic>
      <p:sp>
        <p:nvSpPr>
          <p:cNvPr id="10" name="Google Shape;186;p8">
            <a:extLst>
              <a:ext uri="{FF2B5EF4-FFF2-40B4-BE49-F238E27FC236}">
                <a16:creationId xmlns:a16="http://schemas.microsoft.com/office/drawing/2014/main" id="{2C5AD153-8E40-A144-98B2-71D2826D8B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522" y="590550"/>
            <a:ext cx="3563678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 dirty="0">
                <a:solidFill>
                  <a:schemeClr val="accent1">
                    <a:lumMod val="50000"/>
                    <a:lumOff val="50000"/>
                  </a:schemeClr>
                </a:solidFill>
                <a:latin typeface="PT Root UI" panose="020B0303020202020204" pitchFamily="34" charset="0"/>
                <a:ea typeface="PT Root UI" panose="020B0303020202020204" pitchFamily="34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1" name="Google Shape;115;p6">
            <a:extLst>
              <a:ext uri="{FF2B5EF4-FFF2-40B4-BE49-F238E27FC236}">
                <a16:creationId xmlns:a16="http://schemas.microsoft.com/office/drawing/2014/main" id="{BAABE0C5-8A97-5448-B6DC-8B52B05ACF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134" y="1598662"/>
            <a:ext cx="3577066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>
              <a:spcBef>
                <a:spcPts val="600"/>
              </a:spcBef>
              <a:spcAft>
                <a:spcPts val="0"/>
              </a:spcAft>
              <a:buSzPts val="1800"/>
              <a:buNone/>
              <a:defRPr sz="2000" b="0" i="0"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6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32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304800" y="586975"/>
            <a:ext cx="6477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 dirty="0">
                <a:solidFill>
                  <a:schemeClr val="accent1">
                    <a:lumMod val="50000"/>
                    <a:lumOff val="50000"/>
                  </a:schemeClr>
                </a:solidFill>
                <a:latin typeface="PT Root UI" panose="020B0303020202020204" pitchFamily="34" charset="0"/>
                <a:ea typeface="PT Root UI" panose="020B0303020202020204" pitchFamily="34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pic>
        <p:nvPicPr>
          <p:cNvPr id="40" name="Рисунок 39" descr="Рисунок 4">
            <a:extLst>
              <a:ext uri="{FF2B5EF4-FFF2-40B4-BE49-F238E27FC236}">
                <a16:creationId xmlns:a16="http://schemas.microsoft.com/office/drawing/2014/main" id="{B804DA76-709D-2D4C-9FB0-A9F549394F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720"/>
            <a:ext cx="550537" cy="26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B4F1BA6-6C90-4840-B239-01FAF9638E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" y="76202"/>
            <a:ext cx="353090" cy="335308"/>
          </a:xfrm>
          <a:prstGeom prst="rect">
            <a:avLst/>
          </a:prstGeom>
        </p:spPr>
      </p:pic>
      <p:sp>
        <p:nvSpPr>
          <p:cNvPr id="6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6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6477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>
                <a:solidFill>
                  <a:schemeClr val="accent1">
                    <a:lumMod val="50000"/>
                    <a:lumOff val="50000"/>
                  </a:schemeClr>
                </a:solidFill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581150"/>
            <a:ext cx="3127248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 b="0" i="0"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810000" y="1581150"/>
            <a:ext cx="312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 b="0" i="0"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pic>
        <p:nvPicPr>
          <p:cNvPr id="33" name="Рисунок 32" descr="Рисунок 4">
            <a:extLst>
              <a:ext uri="{FF2B5EF4-FFF2-40B4-BE49-F238E27FC236}">
                <a16:creationId xmlns:a16="http://schemas.microsoft.com/office/drawing/2014/main" id="{66036980-601E-BD42-9BA2-82401C6539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720"/>
            <a:ext cx="550537" cy="26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012351A-D020-9147-817A-460491F285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" y="76202"/>
            <a:ext cx="353090" cy="335308"/>
          </a:xfrm>
          <a:prstGeom prst="rect">
            <a:avLst/>
          </a:prstGeom>
        </p:spPr>
      </p:pic>
      <p:sp>
        <p:nvSpPr>
          <p:cNvPr id="8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18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6477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>
                <a:solidFill>
                  <a:schemeClr val="accent1">
                    <a:lumMod val="50000"/>
                    <a:lumOff val="50000"/>
                  </a:schemeClr>
                </a:solidFill>
                <a:latin typeface="PT Root UI" panose="020B0303020202020204" pitchFamily="34" charset="0"/>
                <a:ea typeface="PT Root UI" panose="020B0303020202020204" pitchFamily="34" charset="0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573950"/>
            <a:ext cx="201168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 b="0" i="0"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667000" y="1573950"/>
            <a:ext cx="201168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 b="0" i="0" kern="1200" dirty="0">
                <a:solidFill>
                  <a:schemeClr val="tx1"/>
                </a:solidFill>
                <a:latin typeface="PT Root UI" panose="020B0303020202020204" pitchFamily="34" charset="0"/>
                <a:ea typeface="PT Root UI" panose="020B0303020202020204" pitchFamily="34" charset="0"/>
                <a:cs typeface="+mn-c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4922520" y="1573950"/>
            <a:ext cx="201168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 b="0" i="0" kern="1200" dirty="0">
                <a:solidFill>
                  <a:schemeClr val="tx1"/>
                </a:solidFill>
                <a:latin typeface="PT Root UI" panose="020B0303020202020204" pitchFamily="34" charset="0"/>
                <a:ea typeface="PT Root UI" panose="020B0303020202020204" pitchFamily="34" charset="0"/>
                <a:cs typeface="+mn-c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pic>
        <p:nvPicPr>
          <p:cNvPr id="45" name="Рисунок 44" descr="Рисунок 4">
            <a:extLst>
              <a:ext uri="{FF2B5EF4-FFF2-40B4-BE49-F238E27FC236}">
                <a16:creationId xmlns:a16="http://schemas.microsoft.com/office/drawing/2014/main" id="{825077FD-3DEF-054E-B7F1-8FFBFFBA5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720"/>
            <a:ext cx="550537" cy="26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C3845FF-FF76-4345-A4D9-64617B3918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" y="76202"/>
            <a:ext cx="353090" cy="335308"/>
          </a:xfrm>
          <a:prstGeom prst="rect">
            <a:avLst/>
          </a:prstGeom>
        </p:spPr>
      </p:pic>
      <p:sp>
        <p:nvSpPr>
          <p:cNvPr id="9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52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3898776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877600" y="2173950"/>
            <a:ext cx="266400" cy="795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bg1"/>
                </a:solidFill>
                <a:latin typeface="PT Root UI" panose="020B0303020202020204" pitchFamily="34" charset="0"/>
                <a:ea typeface="PT Root UI" panose="020B0303020202020204" pitchFamily="34" charset="0"/>
              </a:defRPr>
            </a:lvl1pPr>
          </a:lstStyle>
          <a:p>
            <a:pPr>
              <a:defRPr/>
            </a:pPr>
            <a:fld id="{C3B357BE-FA96-4FF6-BE52-8E48D2BD427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71" r:id="rId3"/>
    <p:sldLayoutId id="2147483665" r:id="rId4"/>
    <p:sldLayoutId id="2147483663" r:id="rId5"/>
    <p:sldLayoutId id="2147483664" r:id="rId6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7D771-3C6D-9144-82BB-1F8B54FFD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"Многокритериальная оптимизация и выбор параметров механизмов"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163EE6-F880-FF45-80C2-B43429B36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498" y="3207290"/>
            <a:ext cx="3598168" cy="1345660"/>
          </a:xfrm>
        </p:spPr>
        <p:txBody>
          <a:bodyPr/>
          <a:lstStyle/>
          <a:p>
            <a:r>
              <a:rPr lang="ru-RU" dirty="0"/>
              <a:t>Асланиди Е.М.</a:t>
            </a:r>
          </a:p>
          <a:p>
            <a:r>
              <a:rPr lang="ru-RU" dirty="0"/>
              <a:t>Жуков К.А.</a:t>
            </a:r>
          </a:p>
          <a:p>
            <a:r>
              <a:rPr lang="ru-RU" dirty="0"/>
              <a:t>Руководитель проекта: Нелюбин А.П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21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84D029-AA1F-6049-AE4F-0EFFD3BA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61" y="514350"/>
            <a:ext cx="4097078" cy="857400"/>
          </a:xfrm>
        </p:spPr>
        <p:txBody>
          <a:bodyPr/>
          <a:lstStyle/>
          <a:p>
            <a:r>
              <a:rPr lang="ru-RU" dirty="0"/>
              <a:t>ЗАДАЧА ОПТИМИЗАЦИИ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4C8E8F-130E-2446-8E73-E09FD5E9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581150"/>
            <a:ext cx="8001000" cy="3155100"/>
          </a:xfrm>
        </p:spPr>
        <p:txBody>
          <a:bodyPr/>
          <a:lstStyle/>
          <a:p>
            <a:r>
              <a:rPr lang="ru-RU" dirty="0"/>
              <a:t>Задача оптимизации – сохранение равновесия робота-паука при движении на неровной поверхности. </a:t>
            </a:r>
          </a:p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198A42-4B36-4045-A513-B57DB33203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29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8DF069F-2F62-6A4A-9C75-7335FE7D08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32BB69-D4AC-CB43-B5C7-EB1CF43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261" y="877890"/>
            <a:ext cx="4344739" cy="3446459"/>
          </a:xfrm>
        </p:spPr>
        <p:txBody>
          <a:bodyPr/>
          <a:lstStyle/>
          <a:p>
            <a:r>
              <a:rPr lang="ru-RU" dirty="0"/>
              <a:t>Изменение положения конечностей робота в пространстве происходит за счет изменения углов между звеньями конечностей, а величины углов зависят от величин выдвижения штоков гидроприводов.</a:t>
            </a:r>
            <a:br>
              <a:rPr lang="ru-RU" dirty="0"/>
            </a:br>
            <a:endParaRPr lang="ru-RU" sz="1200" dirty="0"/>
          </a:p>
          <a:p>
            <a:br>
              <a:rPr lang="ru-RU" sz="1200" dirty="0"/>
            </a:br>
            <a:r>
              <a:rPr lang="ru-RU" sz="1200" dirty="0"/>
              <a:t>G3 — величина выдвижения штока привода голени. Звенья L2 и L5 жестко связаны (звено L2 является продолжением звена L5)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317165-962F-AC4F-9796-C811936EA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9349" y="1232619"/>
            <a:ext cx="3686975" cy="2726570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65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BD72C60-9CE5-E34C-A97A-A5996915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70" y="900625"/>
            <a:ext cx="7979229" cy="4069500"/>
          </a:xfrm>
        </p:spPr>
        <p:txBody>
          <a:bodyPr/>
          <a:lstStyle/>
          <a:p>
            <a:pPr marL="114300" indent="0">
              <a:buNone/>
            </a:pPr>
            <a:r>
              <a:rPr lang="ru-RU" dirty="0">
                <a:latin typeface="PT Root UI Medium" panose="020B0303020202020204" pitchFamily="34" charset="0"/>
                <a:ea typeface="PT Root UI Medium" panose="020B0303020202020204" pitchFamily="34" charset="0"/>
              </a:rPr>
              <a:t>По геометрическим моделям были найдены зависимости величин выдвижения штоков от углов разворота звеньев ноги. </a:t>
            </a:r>
          </a:p>
          <a:p>
            <a:pPr marL="114300" indent="0">
              <a:buNone/>
            </a:pPr>
            <a:endParaRPr lang="ru-RU" dirty="0">
              <a:latin typeface="PT Root UI Medium" panose="020B0303020202020204" pitchFamily="34" charset="0"/>
              <a:ea typeface="PT Root UI Medium" panose="020B0303020202020204" pitchFamily="34" charset="0"/>
            </a:endParaRPr>
          </a:p>
          <a:p>
            <a:pPr marL="114300" indent="0">
              <a:buNone/>
            </a:pPr>
            <a:r>
              <a:rPr lang="ru-RU" sz="1200" dirty="0">
                <a:latin typeface="PT Root UI Medium" panose="020B0303020202020204" pitchFamily="34" charset="0"/>
                <a:ea typeface="PT Root UI Medium" panose="020B0303020202020204" pitchFamily="34" charset="0"/>
              </a:rPr>
              <a:t>Для гидропривода голени: </a:t>
            </a:r>
            <a:endParaRPr lang="ru-RU" sz="1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302027-1FF3-0243-96AA-4C69E60807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DF1D79-1C40-4722-B04E-9A84481A8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600" y="1809750"/>
            <a:ext cx="1981200" cy="5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65123-1859-0040-8763-735787F2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58469"/>
            <a:ext cx="6477000" cy="857400"/>
          </a:xfrm>
        </p:spPr>
        <p:txBody>
          <a:bodyPr/>
          <a:lstStyle/>
          <a:p>
            <a:r>
              <a:rPr lang="ru-RU" dirty="0"/>
              <a:t>Область достижимости ступни робота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C21D23-2FE7-F04B-8033-3AAFAC0E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256" y="1015869"/>
            <a:ext cx="1965960" cy="3055200"/>
          </a:xfrm>
        </p:spPr>
        <p:txBody>
          <a:bodyPr/>
          <a:lstStyle/>
          <a:p>
            <a:pPr marL="152400" indent="0">
              <a:buNone/>
            </a:pPr>
            <a:r>
              <a:rPr lang="ru-RU" dirty="0"/>
              <a:t>Область достижимости ступни определяется длинами звеньев ноги (длиной бедра и голени), а также допустимыми углами отклонения. Углы α1 и α4  задают возможные движения ступни в плоскости ноги.</a:t>
            </a:r>
          </a:p>
          <a:p>
            <a:pPr marL="152400" indent="0">
              <a:buNone/>
            </a:pP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B9F9A1-F32E-AC41-AE9A-430977A0DE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645068" y="1088977"/>
            <a:ext cx="2011680" cy="3055200"/>
          </a:xfrm>
        </p:spPr>
        <p:txBody>
          <a:bodyPr/>
          <a:lstStyle/>
          <a:p>
            <a:pPr marL="152400" indent="0">
              <a:buNone/>
            </a:pPr>
            <a:r>
              <a:rPr lang="ru-RU" dirty="0"/>
              <a:t>Область достижимости ступни в плоскости ноги представляет собой криволинейный четырехугольник, стороны которого — дуги окружностей.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D71191-B3FB-6740-A1FE-028F092EDBF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035924" y="1088977"/>
            <a:ext cx="2133600" cy="3055200"/>
          </a:xfrm>
        </p:spPr>
        <p:txBody>
          <a:bodyPr/>
          <a:lstStyle/>
          <a:p>
            <a:pPr marL="152400" indent="0">
              <a:buNone/>
            </a:pPr>
            <a:r>
              <a:rPr lang="ru-RU" dirty="0"/>
              <a:t>Центр окружности дуги 1 </a:t>
            </a:r>
            <a:r>
              <a:rPr lang="ru-RU" dirty="0" err="1"/>
              <a:t>Yn</a:t>
            </a:r>
            <a:r>
              <a:rPr lang="en-US" dirty="0"/>
              <a:t>^</a:t>
            </a:r>
            <a:r>
              <a:rPr lang="ru-RU" dirty="0"/>
              <a:t>2 + Zn</a:t>
            </a:r>
            <a:r>
              <a:rPr lang="en-US" dirty="0"/>
              <a:t>^</a:t>
            </a:r>
            <a:r>
              <a:rPr lang="ru-RU" dirty="0"/>
              <a:t>2 = R1</a:t>
            </a:r>
            <a:r>
              <a:rPr lang="en-US" dirty="0"/>
              <a:t>^</a:t>
            </a:r>
            <a:r>
              <a:rPr lang="ru-RU" dirty="0"/>
              <a:t>2 будет лежать в начале координат,</a:t>
            </a:r>
            <a:r>
              <a:rPr lang="en-US" dirty="0"/>
              <a:t> </a:t>
            </a:r>
            <a:r>
              <a:rPr lang="ru-RU" dirty="0"/>
              <a:t>а ее радиус</a:t>
            </a:r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r>
              <a:rPr lang="ru-RU" dirty="0"/>
              <a:t>Радиус дуги 2 можно найти аналогично радиусу дуги 1.</a:t>
            </a:r>
          </a:p>
          <a:p>
            <a:pPr marL="152400" indent="0">
              <a:buNone/>
            </a:pPr>
            <a:r>
              <a:rPr lang="ru-RU" dirty="0"/>
              <a:t>Центр дуги окружности 3:</a:t>
            </a:r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r>
              <a:rPr lang="ru-RU" dirty="0"/>
              <a:t>Для дуги 4 можно найти аналогично.</a:t>
            </a:r>
          </a:p>
          <a:p>
            <a:pPr marL="15240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C4A868-3979-104A-8001-B3D26FFA106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2A9B44-528F-4AAC-A74F-48C8BC55F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41" y="2688218"/>
            <a:ext cx="2386882" cy="234549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F6684C9-6963-4C5D-AE9E-32349ED0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6" y="3257550"/>
            <a:ext cx="2533397" cy="152147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0D97BEE-66C5-4EC4-965E-D868BC187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71" y="2035142"/>
            <a:ext cx="1618905" cy="30802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B0809DA-EB5B-4108-9A25-7BD5DC9C9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71" y="3351761"/>
            <a:ext cx="2080180" cy="2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4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914400" y="1417588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Полная область достижимости ступни в трехмерном пространстве образуется поворотом полученного криволинейного четырехугольника вокруг вертикальной оси в пределах допустимых значений α3.</a:t>
            </a:r>
          </a:p>
          <a:p>
            <a:endParaRPr lang="ru-RU" dirty="0"/>
          </a:p>
          <a:p>
            <a:r>
              <a:rPr lang="ru-RU" dirty="0"/>
              <a:t>Движение происходит в зоне, наиболее удобной для согласования рабочих и холостых перемещений конечностей и оптимальной с энергетических позиций. 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914400" y="81915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+mj-lt"/>
              </a:rPr>
              <a:t>Была сделана 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+mj-lt"/>
              </a:rPr>
              <a:t>программа для расчета координат и визуализации ноги паука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147162-170C-4F85-B10F-1E6E9DCFB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81150"/>
            <a:ext cx="6222918" cy="31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288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P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12033"/>
      </a:accent1>
      <a:accent2>
        <a:srgbClr val="4C656E"/>
      </a:accent2>
      <a:accent3>
        <a:srgbClr val="C7C8C7"/>
      </a:accent3>
      <a:accent4>
        <a:srgbClr val="DC7827"/>
      </a:accent4>
      <a:accent5>
        <a:srgbClr val="C32439"/>
      </a:accent5>
      <a:accent6>
        <a:srgbClr val="6BE0F2"/>
      </a:accent6>
      <a:hlink>
        <a:srgbClr val="0563C1"/>
      </a:hlink>
      <a:folHlink>
        <a:srgbClr val="954F72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278</Words>
  <Application>Microsoft Office PowerPoint</Application>
  <PresentationFormat>Экран (16:9)</PresentationFormat>
  <Paragraphs>38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PT Root UI</vt:lpstr>
      <vt:lpstr>PT Root UI Medium</vt:lpstr>
      <vt:lpstr>Тема Office</vt:lpstr>
      <vt:lpstr>"Многокритериальная оптимизация и выбор параметров механизмов"</vt:lpstr>
      <vt:lpstr>ЗАДАЧА ОПТИМИЗАЦИИ</vt:lpstr>
      <vt:lpstr>Презентация PowerPoint</vt:lpstr>
      <vt:lpstr>Презентация PowerPoint</vt:lpstr>
      <vt:lpstr>Область достижимости ступни робота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Gendalf</dc:creator>
  <cp:lastModifiedBy>Асланиди Екатерина aem004</cp:lastModifiedBy>
  <cp:revision>807</cp:revision>
  <dcterms:created xsi:type="dcterms:W3CDTF">2017-02-09T07:28:42Z</dcterms:created>
  <dcterms:modified xsi:type="dcterms:W3CDTF">2021-06-02T17:45:42Z</dcterms:modified>
</cp:coreProperties>
</file>