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1" r:id="rId3"/>
    <p:sldId id="293" r:id="rId4"/>
    <p:sldId id="294" r:id="rId5"/>
    <p:sldId id="296" r:id="rId6"/>
    <p:sldId id="297" r:id="rId7"/>
    <p:sldId id="298" r:id="rId8"/>
    <p:sldId id="308" r:id="rId9"/>
    <p:sldId id="299" r:id="rId10"/>
    <p:sldId id="300" r:id="rId11"/>
    <p:sldId id="301" r:id="rId12"/>
    <p:sldId id="302" r:id="rId13"/>
    <p:sldId id="303" r:id="rId14"/>
    <p:sldId id="304" r:id="rId15"/>
    <p:sldId id="306" r:id="rId16"/>
    <p:sldId id="30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C626D9-01B8-490D-ADC5-A091E8A626A5}">
          <p14:sldIdLst>
            <p14:sldId id="256"/>
            <p14:sldId id="291"/>
            <p14:sldId id="293"/>
            <p14:sldId id="294"/>
            <p14:sldId id="296"/>
            <p14:sldId id="297"/>
            <p14:sldId id="298"/>
            <p14:sldId id="308"/>
            <p14:sldId id="299"/>
            <p14:sldId id="300"/>
            <p14:sldId id="301"/>
            <p14:sldId id="302"/>
            <p14:sldId id="303"/>
            <p14:sldId id="304"/>
            <p14:sldId id="306"/>
            <p14:sldId id="30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B3"/>
    <a:srgbClr val="73F582"/>
    <a:srgbClr val="FAA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0" autoAdjust="0"/>
    <p:restoredTop sz="89748" autoAdjust="0"/>
  </p:normalViewPr>
  <p:slideViewPr>
    <p:cSldViewPr>
      <p:cViewPr varScale="1">
        <p:scale>
          <a:sx n="70" d="100"/>
          <a:sy n="70" d="100"/>
        </p:scale>
        <p:origin x="-4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A7538-0EC8-40D1-B304-B42E0E39FFEB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6EB95-8A41-4A45-853E-89DD20778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63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13F03-6C9A-4D77-83D3-9E015FFBF4AF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76267-12DD-4464-B11D-B7017C511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9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76267-12DD-4464-B11D-B7017C511A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7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17C2-8365-48B2-850D-E74026952361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3E05-5580-4211-A7DE-57C3EC3B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4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17C2-8365-48B2-850D-E74026952361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3E05-5580-4211-A7DE-57C3EC3B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4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17C2-8365-48B2-850D-E74026952361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3E05-5580-4211-A7DE-57C3EC3B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7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17C2-8365-48B2-850D-E74026952361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3E05-5580-4211-A7DE-57C3EC3B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7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17C2-8365-48B2-850D-E74026952361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3E05-5580-4211-A7DE-57C3EC3B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6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17C2-8365-48B2-850D-E74026952361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3E05-5580-4211-A7DE-57C3EC3B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0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17C2-8365-48B2-850D-E74026952361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3E05-5580-4211-A7DE-57C3EC3B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17C2-8365-48B2-850D-E74026952361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3E05-5580-4211-A7DE-57C3EC3B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17C2-8365-48B2-850D-E74026952361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3E05-5580-4211-A7DE-57C3EC3B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0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17C2-8365-48B2-850D-E74026952361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3E05-5580-4211-A7DE-57C3EC3B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1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17C2-8365-48B2-850D-E74026952361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3E05-5580-4211-A7DE-57C3EC3B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0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B17C2-8365-48B2-850D-E74026952361}" type="datetimeFigureOut">
              <a:rPr lang="en-US" smtClean="0"/>
              <a:t>7/25/2012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F3E05-5580-4211-A7DE-57C3EC3B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1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19" y="1524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CS 7641 Project</a:t>
            </a:r>
            <a:br>
              <a:rPr lang="en-US" dirty="0" smtClean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</a:b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omic Sans MS" pitchFamily="66" charset="0"/>
              </a:rPr>
              <a:t>Maximizing the Spread of Influence in a Social Network*</a:t>
            </a:r>
            <a:endParaRPr lang="en-US" dirty="0">
              <a:solidFill>
                <a:schemeClr val="tx2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3886200"/>
            <a:ext cx="6629401" cy="17526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Aemen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Lodhi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Sabyasachi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Deyati</a:t>
            </a:r>
            <a:endParaRPr lang="en-US" sz="22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B69D-FD75-46EB-A5DF-27A872A7F22A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219200"/>
            <a:ext cx="8077200" cy="2438400"/>
          </a:xfrm>
          <a:prstGeom prst="rect">
            <a:avLst/>
          </a:prstGeom>
          <a:solidFill>
            <a:schemeClr val="accent5">
              <a:lumMod val="20000"/>
              <a:lumOff val="80000"/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90600" y="5715000"/>
            <a:ext cx="6943299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5300186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*David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Kempe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, Jon Kleinberg, and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Éva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Tardos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. Maximizing the spread of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influence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through a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social network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. In Proceedings of the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9th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ACM SIGKDD international conference on Knowledge discovery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and data mining, KDD '03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Model – Diffusion processes</a:t>
            </a:r>
            <a:endParaRPr lang="en-US" sz="4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mic Sans MS" pitchFamily="66" charset="0"/>
              </a:rPr>
              <a:t>Independent Cascade: Active nodes probabilistically influence their neighbors individually</a:t>
            </a:r>
          </a:p>
          <a:p>
            <a:r>
              <a:rPr lang="en-US" dirty="0" smtClean="0">
                <a:latin typeface="Comic Sans MS" pitchFamily="66" charset="0"/>
              </a:rPr>
              <a:t>Weighted Cascade</a:t>
            </a: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pPr marL="0" indent="0">
              <a:buNone/>
            </a:pPr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pPr marL="0" indent="0">
              <a:buNone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B69D-FD75-46EB-A5DF-27A872A7F22A}" type="slidenum">
              <a:rPr lang="en-US" smtClean="0"/>
              <a:t>10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38600" y="4060209"/>
            <a:ext cx="914400" cy="914400"/>
          </a:xfrm>
          <a:prstGeom prst="ellipse">
            <a:avLst/>
          </a:prstGeom>
          <a:solidFill>
            <a:srgbClr val="FFB3B3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400800" y="5283958"/>
            <a:ext cx="914400" cy="914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38600" y="5711588"/>
            <a:ext cx="914400" cy="914400"/>
          </a:xfrm>
          <a:prstGeom prst="ellipse">
            <a:avLst/>
          </a:prstGeom>
          <a:solidFill>
            <a:srgbClr val="FFB3B3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828800" y="5283958"/>
            <a:ext cx="914400" cy="914400"/>
          </a:xfrm>
          <a:prstGeom prst="ellipse">
            <a:avLst/>
          </a:prstGeom>
          <a:solidFill>
            <a:srgbClr val="FFB3B3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9" idx="7"/>
            <a:endCxn id="6" idx="2"/>
          </p:cNvCxnSpPr>
          <p:nvPr/>
        </p:nvCxnSpPr>
        <p:spPr>
          <a:xfrm flipV="1">
            <a:off x="2609289" y="4517409"/>
            <a:ext cx="1429311" cy="9004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6" idx="4"/>
          </p:cNvCxnSpPr>
          <p:nvPr/>
        </p:nvCxnSpPr>
        <p:spPr>
          <a:xfrm flipV="1">
            <a:off x="4495800" y="4974609"/>
            <a:ext cx="0" cy="7369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1"/>
            <a:endCxn id="6" idx="6"/>
          </p:cNvCxnSpPr>
          <p:nvPr/>
        </p:nvCxnSpPr>
        <p:spPr>
          <a:xfrm flipH="1" flipV="1">
            <a:off x="4953000" y="4517409"/>
            <a:ext cx="1581711" cy="9004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71800" y="449011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0.3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714794" y="523320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0.7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735264" y="4469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708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Results</a:t>
            </a:r>
            <a:endParaRPr lang="en-US" sz="4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mic Sans MS" pitchFamily="66" charset="0"/>
              </a:rPr>
              <a:t>4 algorithms x 3 diffusion processes</a:t>
            </a: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pPr marL="0" indent="0">
              <a:buNone/>
            </a:pPr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pPr marL="0" indent="0">
              <a:buNone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B69D-FD75-46EB-A5DF-27A872A7F22A}" type="slidenum">
              <a:rPr lang="en-US" smtClean="0"/>
              <a:t>11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57400"/>
            <a:ext cx="6248400" cy="450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0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Results – Linear Threshold</a:t>
            </a:r>
            <a:endParaRPr lang="en-US" sz="4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pPr marL="0" indent="0">
              <a:buNone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B69D-FD75-46EB-A5DF-27A872A7F22A}" type="slidenum">
              <a:rPr lang="en-US" smtClean="0"/>
              <a:t>12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822216"/>
            <a:ext cx="4242179" cy="30604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50492"/>
            <a:ext cx="4267200" cy="349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9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Results – Weighted Cascade</a:t>
            </a:r>
            <a:endParaRPr lang="en-US" sz="4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pPr marL="0" indent="0">
              <a:buNone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B69D-FD75-46EB-A5DF-27A872A7F22A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05000"/>
            <a:ext cx="4318000" cy="3238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88" y="2044110"/>
            <a:ext cx="4048648" cy="325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1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Results – Independent Cascade</a:t>
            </a:r>
            <a:endParaRPr lang="en-US" sz="4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pPr marL="0" indent="0">
              <a:buNone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B69D-FD75-46EB-A5DF-27A872A7F22A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06580"/>
            <a:ext cx="3905763" cy="31974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992300"/>
            <a:ext cx="4267199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9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Analysis</a:t>
            </a:r>
            <a:endParaRPr lang="en-US" sz="4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mic Sans MS" pitchFamily="66" charset="0"/>
              </a:rPr>
              <a:t>Our results qualitatively support the paper’s results</a:t>
            </a:r>
          </a:p>
          <a:p>
            <a:r>
              <a:rPr lang="en-US" dirty="0" smtClean="0">
                <a:latin typeface="Comic Sans MS" pitchFamily="66" charset="0"/>
              </a:rPr>
              <a:t>Algorithmic complexity still high</a:t>
            </a:r>
          </a:p>
          <a:p>
            <a:pPr lvl="1"/>
            <a:r>
              <a:rPr lang="en-US" dirty="0" smtClean="0">
                <a:latin typeface="Comic Sans MS" pitchFamily="66" charset="0"/>
              </a:rPr>
              <a:t>2 days of simulation time for 15000 nodes</a:t>
            </a:r>
          </a:p>
          <a:p>
            <a:r>
              <a:rPr lang="en-US" dirty="0" smtClean="0">
                <a:latin typeface="Comic Sans MS" pitchFamily="66" charset="0"/>
              </a:rPr>
              <a:t>Our proposition- Add sampling to the greedy algorithm</a:t>
            </a:r>
          </a:p>
          <a:p>
            <a:r>
              <a:rPr lang="en-US" dirty="0" smtClean="0">
                <a:latin typeface="Comic Sans MS" pitchFamily="66" charset="0"/>
              </a:rPr>
              <a:t>Additional experiments with different dataset also support paper’s results</a:t>
            </a:r>
          </a:p>
          <a:p>
            <a:endParaRPr lang="en-US" dirty="0" smtClean="0">
              <a:latin typeface="Comic Sans MS" pitchFamily="66" charset="0"/>
            </a:endParaRPr>
          </a:p>
          <a:p>
            <a:pPr marL="0" indent="0">
              <a:buNone/>
            </a:pPr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pPr marL="0" indent="0">
              <a:buNone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B69D-FD75-46EB-A5DF-27A872A7F2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6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Thank you</a:t>
            </a:r>
            <a:endParaRPr lang="en-US" sz="4000" b="1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B69D-FD75-46EB-A5DF-27A872A7F2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5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Outline</a:t>
            </a:r>
            <a:endParaRPr lang="en-US" sz="4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mic Sans MS" pitchFamily="66" charset="0"/>
              </a:rPr>
              <a:t>Introduction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Problem statement</a:t>
            </a:r>
          </a:p>
          <a:p>
            <a:r>
              <a:rPr lang="en-US" dirty="0" smtClean="0">
                <a:latin typeface="Comic Sans MS" pitchFamily="66" charset="0"/>
              </a:rPr>
              <a:t>Key ideas of the paper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Model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Results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Analysis</a:t>
            </a:r>
            <a:endParaRPr lang="en-US" dirty="0" smtClean="0">
              <a:latin typeface="Comic Sans MS" pitchFamily="66" charset="0"/>
            </a:endParaRPr>
          </a:p>
          <a:p>
            <a:pPr marL="0" indent="0">
              <a:buNone/>
            </a:pPr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pPr marL="0" indent="0">
              <a:buNone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B69D-FD75-46EB-A5DF-27A872A7F2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5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Introduction</a:t>
            </a:r>
            <a:endParaRPr lang="en-US" sz="4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dirty="0" smtClean="0">
                <a:latin typeface="Comic Sans MS" pitchFamily="66" charset="0"/>
              </a:rPr>
              <a:t>Product </a:t>
            </a:r>
            <a:r>
              <a:rPr lang="en-US" dirty="0">
                <a:latin typeface="Comic Sans MS" pitchFamily="66" charset="0"/>
              </a:rPr>
              <a:t>to market</a:t>
            </a:r>
          </a:p>
          <a:p>
            <a:pPr marL="0" indent="0">
              <a:buNone/>
            </a:pPr>
            <a:endParaRPr lang="en-US" dirty="0" smtClean="0">
              <a:latin typeface="Comic Sans MS" pitchFamily="66" charset="0"/>
            </a:endParaRPr>
          </a:p>
          <a:p>
            <a:pPr marL="0" indent="0">
              <a:buNone/>
            </a:pPr>
            <a:endParaRPr lang="en-US" dirty="0">
              <a:latin typeface="Comic Sans MS" pitchFamily="66" charset="0"/>
            </a:endParaRPr>
          </a:p>
          <a:p>
            <a:pPr marL="0" indent="0">
              <a:buNone/>
            </a:pPr>
            <a:endParaRPr lang="en-US" dirty="0" smtClean="0">
              <a:latin typeface="Comic Sans MS" pitchFamily="66" charset="0"/>
            </a:endParaRPr>
          </a:p>
          <a:p>
            <a:pPr marL="0" indent="0">
              <a:buNone/>
            </a:pPr>
            <a:endParaRPr lang="en-US" dirty="0">
              <a:latin typeface="Comic Sans MS" pitchFamily="66" charset="0"/>
            </a:endParaRPr>
          </a:p>
          <a:p>
            <a:pPr marL="0" indent="0">
              <a:buNone/>
            </a:pPr>
            <a:endParaRPr lang="en-US" dirty="0" smtClean="0"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dirty="0" smtClean="0">
                <a:latin typeface="Comic Sans MS" pitchFamily="66" charset="0"/>
              </a:rPr>
              <a:t>Social network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B69D-FD75-46EB-A5DF-27A872A7F22A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700809" y="435340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91009" y="4339761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34409" y="4387528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39343" y="5913802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45215" y="5911528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60000" y="2980671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18954" y="2997731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6" idx="0"/>
            <a:endCxn id="10" idx="3"/>
          </p:cNvCxnSpPr>
          <p:nvPr/>
        </p:nvCxnSpPr>
        <p:spPr>
          <a:xfrm flipV="1">
            <a:off x="2948209" y="3761160"/>
            <a:ext cx="645702" cy="578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6"/>
            <a:endCxn id="5" idx="2"/>
          </p:cNvCxnSpPr>
          <p:nvPr/>
        </p:nvCxnSpPr>
        <p:spPr>
          <a:xfrm>
            <a:off x="3405409" y="4796961"/>
            <a:ext cx="1295400" cy="136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7"/>
            <a:endCxn id="5" idx="3"/>
          </p:cNvCxnSpPr>
          <p:nvPr/>
        </p:nvCxnSpPr>
        <p:spPr>
          <a:xfrm flipV="1">
            <a:off x="4225704" y="5133898"/>
            <a:ext cx="609016" cy="9115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7"/>
            <a:endCxn id="11" idx="3"/>
          </p:cNvCxnSpPr>
          <p:nvPr/>
        </p:nvCxnSpPr>
        <p:spPr>
          <a:xfrm flipV="1">
            <a:off x="5481298" y="3778220"/>
            <a:ext cx="671567" cy="7091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3"/>
            <a:endCxn id="8" idx="0"/>
          </p:cNvCxnSpPr>
          <p:nvPr/>
        </p:nvCxnSpPr>
        <p:spPr>
          <a:xfrm flipH="1">
            <a:off x="6396543" y="5168017"/>
            <a:ext cx="571777" cy="7457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5"/>
            <a:endCxn id="7" idx="0"/>
          </p:cNvCxnSpPr>
          <p:nvPr/>
        </p:nvCxnSpPr>
        <p:spPr>
          <a:xfrm>
            <a:off x="6799443" y="3778220"/>
            <a:ext cx="492166" cy="6093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 descr="C:\Users\Aemen\AppData\Local\Microsoft\Windows\Temporary Internet Files\Content.IE5\TEX9NGB5\MC900431583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604" y="1545671"/>
            <a:ext cx="1197529" cy="119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2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Introduction</a:t>
            </a:r>
            <a:endParaRPr lang="en-US" sz="4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109" y="1198437"/>
            <a:ext cx="8229600" cy="4876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Marketing has a cost</a:t>
            </a:r>
          </a:p>
          <a:p>
            <a:r>
              <a:rPr lang="en-US" sz="2400" dirty="0" smtClean="0">
                <a:latin typeface="Comic Sans MS" pitchFamily="66" charset="0"/>
              </a:rPr>
              <a:t>Directed instead of mass marketing</a:t>
            </a:r>
          </a:p>
          <a:p>
            <a:r>
              <a:rPr lang="en-US" sz="2400" dirty="0" smtClean="0">
                <a:latin typeface="Comic Sans MS" pitchFamily="66" charset="0"/>
              </a:rPr>
              <a:t>Want marketed individuals to influence others</a:t>
            </a:r>
          </a:p>
          <a:p>
            <a:r>
              <a:rPr lang="en-US" sz="2400" dirty="0" smtClean="0">
                <a:latin typeface="Comic Sans MS" pitchFamily="66" charset="0"/>
              </a:rPr>
              <a:t>Which individuals to market to?</a:t>
            </a:r>
            <a:endParaRPr lang="en-US" sz="2400" dirty="0">
              <a:latin typeface="Comic Sans MS" pitchFamily="66" charset="0"/>
            </a:endParaRPr>
          </a:p>
          <a:p>
            <a:pPr marL="0" indent="0">
              <a:buNone/>
            </a:pPr>
            <a:endParaRPr lang="en-US" dirty="0" smtClean="0">
              <a:latin typeface="Comic Sans MS" pitchFamily="66" charset="0"/>
            </a:endParaRPr>
          </a:p>
          <a:p>
            <a:pPr marL="0" indent="0">
              <a:buNone/>
            </a:pPr>
            <a:endParaRPr lang="en-US" dirty="0">
              <a:latin typeface="Comic Sans MS" pitchFamily="66" charset="0"/>
            </a:endParaRPr>
          </a:p>
          <a:p>
            <a:pPr marL="0" indent="0">
              <a:buNone/>
            </a:pPr>
            <a:endParaRPr lang="en-US" dirty="0" smtClean="0">
              <a:latin typeface="Comic Sans MS" pitchFamily="66" charset="0"/>
            </a:endParaRPr>
          </a:p>
          <a:p>
            <a:pPr marL="0" indent="0">
              <a:buNone/>
            </a:pPr>
            <a:endParaRPr lang="en-US" dirty="0">
              <a:latin typeface="Comic Sans MS" pitchFamily="66" charset="0"/>
            </a:endParaRPr>
          </a:p>
          <a:p>
            <a:pPr marL="0" indent="0">
              <a:buNone/>
            </a:pPr>
            <a:endParaRPr lang="en-US" dirty="0" smtClean="0">
              <a:latin typeface="Comic Sans MS" pitchFamily="66" charset="0"/>
            </a:endParaRPr>
          </a:p>
          <a:p>
            <a:pPr marL="0" indent="0">
              <a:buNone/>
            </a:pPr>
            <a:endParaRPr lang="en-US" dirty="0" smtClean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B69D-FD75-46EB-A5DF-27A872A7F22A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281709" y="4383207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71909" y="436955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15309" y="4417326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520243" y="5943600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26115" y="5941326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40900" y="301046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599854" y="3027529"/>
            <a:ext cx="914400" cy="91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6" idx="0"/>
            <a:endCxn id="10" idx="3"/>
          </p:cNvCxnSpPr>
          <p:nvPr/>
        </p:nvCxnSpPr>
        <p:spPr>
          <a:xfrm flipV="1">
            <a:off x="2529109" y="3790958"/>
            <a:ext cx="645702" cy="578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6"/>
            <a:endCxn id="5" idx="2"/>
          </p:cNvCxnSpPr>
          <p:nvPr/>
        </p:nvCxnSpPr>
        <p:spPr>
          <a:xfrm>
            <a:off x="2986309" y="4826759"/>
            <a:ext cx="1295400" cy="136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7"/>
            <a:endCxn id="5" idx="3"/>
          </p:cNvCxnSpPr>
          <p:nvPr/>
        </p:nvCxnSpPr>
        <p:spPr>
          <a:xfrm flipV="1">
            <a:off x="3806604" y="5163696"/>
            <a:ext cx="609016" cy="9115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7"/>
            <a:endCxn id="11" idx="3"/>
          </p:cNvCxnSpPr>
          <p:nvPr/>
        </p:nvCxnSpPr>
        <p:spPr>
          <a:xfrm flipV="1">
            <a:off x="5062198" y="3808018"/>
            <a:ext cx="671567" cy="7091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3"/>
            <a:endCxn id="8" idx="0"/>
          </p:cNvCxnSpPr>
          <p:nvPr/>
        </p:nvCxnSpPr>
        <p:spPr>
          <a:xfrm flipH="1">
            <a:off x="5977443" y="5197815"/>
            <a:ext cx="571777" cy="7457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5"/>
            <a:endCxn id="7" idx="0"/>
          </p:cNvCxnSpPr>
          <p:nvPr/>
        </p:nvCxnSpPr>
        <p:spPr>
          <a:xfrm>
            <a:off x="6380343" y="3808018"/>
            <a:ext cx="492166" cy="6093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 descr="C:\Users\Aemen\AppData\Local\Microsoft\Windows\Temporary Internet Files\Content.IE5\TEX9NGB5\MC90043158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074" y="4569868"/>
            <a:ext cx="541077" cy="54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Aemen\AppData\Local\Microsoft\Windows\Temporary Internet Files\Content.IE5\TEX9NGB5\MC90043158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515" y="3197130"/>
            <a:ext cx="541077" cy="54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Aemen\AppData\Local\Microsoft\Windows\Temporary Internet Files\Content.IE5\TEX9NGB5\MC90043158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570" y="4556220"/>
            <a:ext cx="541077" cy="54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Aemen\AppData\Local\Microsoft\Windows\Temporary Internet Files\Content.IE5\TEX9NGB5\MC90043158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426" y="4586927"/>
            <a:ext cx="541077" cy="54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Aemen\AppData\Local\Microsoft\Windows\Temporary Internet Files\Content.IE5\TEX9NGB5\MC900431583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561" y="3197129"/>
            <a:ext cx="541077" cy="54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ular Callout 13"/>
          <p:cNvSpPr/>
          <p:nvPr/>
        </p:nvSpPr>
        <p:spPr>
          <a:xfrm>
            <a:off x="7543800" y="2614771"/>
            <a:ext cx="1186494" cy="931460"/>
          </a:xfrm>
          <a:prstGeom prst="wedgeRoundRectCallout">
            <a:avLst>
              <a:gd name="adj1" fmla="val -244820"/>
              <a:gd name="adj2" fmla="val 174600"/>
              <a:gd name="adj3" fmla="val 16667"/>
            </a:avLst>
          </a:prstGeom>
          <a:solidFill>
            <a:srgbClr val="FFB3B3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Comic Sans MS" pitchFamily="66" charset="0"/>
              </a:rPr>
              <a:t>Seed</a:t>
            </a:r>
            <a:endParaRPr lang="en-US" sz="2800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33" name="Rounded Rectangular Callout 32"/>
          <p:cNvSpPr/>
          <p:nvPr/>
        </p:nvSpPr>
        <p:spPr>
          <a:xfrm>
            <a:off x="304800" y="3065148"/>
            <a:ext cx="1415094" cy="931460"/>
          </a:xfrm>
          <a:prstGeom prst="wedgeRoundRectCallout">
            <a:avLst>
              <a:gd name="adj1" fmla="val 84189"/>
              <a:gd name="adj2" fmla="val 90249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Comic Sans MS" pitchFamily="66" charset="0"/>
              </a:rPr>
              <a:t>Active</a:t>
            </a:r>
          </a:p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Comic Sans MS" pitchFamily="66" charset="0"/>
              </a:rPr>
              <a:t>set</a:t>
            </a:r>
            <a:endParaRPr lang="en-US" sz="28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92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EFE34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EFE34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88D01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66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Problem Statement</a:t>
            </a:r>
            <a:endParaRPr lang="en-US" sz="4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mic Sans MS" pitchFamily="66" charset="0"/>
              </a:rPr>
              <a:t>Choose a set of </a:t>
            </a:r>
            <a:r>
              <a:rPr lang="en-US" b="1" i="1" dirty="0" smtClean="0">
                <a:solidFill>
                  <a:srgbClr val="FF0000"/>
                </a:solidFill>
                <a:latin typeface="Comic Sans MS" pitchFamily="66" charset="0"/>
              </a:rPr>
              <a:t>k </a:t>
            </a:r>
            <a:r>
              <a:rPr lang="en-US" dirty="0" smtClean="0">
                <a:latin typeface="Comic Sans MS" pitchFamily="66" charset="0"/>
              </a:rPr>
              <a:t>seed nodes initially to maximize the number of nodes </a:t>
            </a:r>
            <a:r>
              <a:rPr lang="en-US" b="1" i="1" dirty="0" smtClean="0">
                <a:solidFill>
                  <a:srgbClr val="FF0000"/>
                </a:solidFill>
                <a:latin typeface="Comic Sans MS" pitchFamily="66" charset="0"/>
              </a:rPr>
              <a:t>N </a:t>
            </a:r>
            <a:r>
              <a:rPr lang="en-US" dirty="0" smtClean="0">
                <a:latin typeface="Comic Sans MS" pitchFamily="66" charset="0"/>
              </a:rPr>
              <a:t>in the active set. </a:t>
            </a:r>
            <a:r>
              <a:rPr lang="en-US" b="1" i="1" dirty="0" smtClean="0">
                <a:solidFill>
                  <a:srgbClr val="FF0000"/>
                </a:solidFill>
                <a:latin typeface="Comic Sans MS" pitchFamily="66" charset="0"/>
              </a:rPr>
              <a:t>k &lt;&lt; N</a:t>
            </a:r>
            <a:r>
              <a:rPr lang="en-US" dirty="0" smtClean="0">
                <a:latin typeface="Comic Sans MS" pitchFamily="66" charset="0"/>
              </a:rPr>
              <a:t> </a:t>
            </a:r>
          </a:p>
          <a:p>
            <a:r>
              <a:rPr lang="en-US" dirty="0" smtClean="0">
                <a:solidFill>
                  <a:schemeClr val="accent1"/>
                </a:solidFill>
                <a:latin typeface="Comic Sans MS" pitchFamily="66" charset="0"/>
              </a:rPr>
              <a:t>NP hard</a:t>
            </a:r>
            <a:endParaRPr lang="en-US" dirty="0" smtClean="0">
              <a:solidFill>
                <a:schemeClr val="accent1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pPr marL="0" indent="0">
              <a:buNone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B69D-FD75-46EB-A5DF-27A872A7F22A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362199"/>
            <a:ext cx="4536273" cy="433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6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Key ideas of the paper</a:t>
            </a:r>
            <a:endParaRPr lang="en-US" sz="4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mic Sans MS" pitchFamily="66" charset="0"/>
              </a:rPr>
              <a:t>Proposed a greedy hill-climbing strategy to choose </a:t>
            </a:r>
            <a:r>
              <a:rPr lang="en-US" b="1" dirty="0" smtClean="0">
                <a:solidFill>
                  <a:schemeClr val="tx2"/>
                </a:solidFill>
                <a:latin typeface="Comic Sans MS" pitchFamily="66" charset="0"/>
              </a:rPr>
              <a:t>k</a:t>
            </a:r>
            <a:r>
              <a:rPr lang="en-US" b="1" dirty="0" smtClean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nodes</a:t>
            </a:r>
          </a:p>
          <a:p>
            <a:r>
              <a:rPr lang="en-US" dirty="0" smtClean="0">
                <a:latin typeface="Comic Sans MS" pitchFamily="66" charset="0"/>
              </a:rPr>
              <a:t>Showed analytically that their algorithm achieves 63% of the theoretical optimal performance</a:t>
            </a:r>
          </a:p>
          <a:p>
            <a:r>
              <a:rPr lang="en-US" dirty="0" smtClean="0">
                <a:latin typeface="Comic Sans MS" pitchFamily="66" charset="0"/>
              </a:rPr>
              <a:t>Their algorithm outperforms existing heuristics</a:t>
            </a:r>
          </a:p>
          <a:p>
            <a:pPr lvl="1"/>
            <a:r>
              <a:rPr lang="en-US" dirty="0" smtClean="0">
                <a:latin typeface="Comic Sans MS" pitchFamily="66" charset="0"/>
              </a:rPr>
              <a:t>Random selection</a:t>
            </a:r>
          </a:p>
          <a:p>
            <a:pPr lvl="1"/>
            <a:r>
              <a:rPr lang="en-US" dirty="0" smtClean="0">
                <a:latin typeface="Comic Sans MS" pitchFamily="66" charset="0"/>
              </a:rPr>
              <a:t>High degree</a:t>
            </a:r>
          </a:p>
          <a:p>
            <a:pPr lvl="1"/>
            <a:r>
              <a:rPr lang="en-US" dirty="0" smtClean="0">
                <a:latin typeface="Comic Sans MS" pitchFamily="66" charset="0"/>
              </a:rPr>
              <a:t>High centrality</a:t>
            </a:r>
          </a:p>
          <a:p>
            <a:endParaRPr lang="en-US" dirty="0" smtClean="0">
              <a:latin typeface="Comic Sans MS" pitchFamily="66" charset="0"/>
            </a:endParaRPr>
          </a:p>
          <a:p>
            <a:pPr marL="0" indent="0">
              <a:buNone/>
            </a:pPr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pPr marL="0" indent="0">
              <a:buNone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B69D-FD75-46EB-A5DF-27A872A7F2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8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Model - Algorithms</a:t>
            </a:r>
            <a:endParaRPr lang="en-US" sz="4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Comic Sans MS" pitchFamily="66" charset="0"/>
              </a:rPr>
              <a:t>Greedy</a:t>
            </a:r>
          </a:p>
          <a:p>
            <a:pPr lvl="1"/>
            <a:r>
              <a:rPr lang="en-US" dirty="0" smtClean="0">
                <a:latin typeface="Comic Sans MS" pitchFamily="66" charset="0"/>
              </a:rPr>
              <a:t>Let S be a set of size k obtained by selecting elements one at a time, each time choosing an element that provides the largest marginal increase in the function value</a:t>
            </a:r>
          </a:p>
          <a:p>
            <a:r>
              <a:rPr lang="en-US" dirty="0" smtClean="0">
                <a:latin typeface="Comic Sans MS" pitchFamily="66" charset="0"/>
              </a:rPr>
              <a:t>Random: Randomly choose k nodes</a:t>
            </a:r>
          </a:p>
          <a:p>
            <a:r>
              <a:rPr lang="en-US" dirty="0" smtClean="0">
                <a:latin typeface="Comic Sans MS" pitchFamily="66" charset="0"/>
              </a:rPr>
              <a:t>High Degree: Choose k nodes with highest degree</a:t>
            </a:r>
          </a:p>
          <a:p>
            <a:r>
              <a:rPr lang="en-US" dirty="0" smtClean="0">
                <a:latin typeface="Comic Sans MS" pitchFamily="66" charset="0"/>
              </a:rPr>
              <a:t>Centrality: Choose k nodes with highest </a:t>
            </a:r>
            <a:r>
              <a:rPr lang="en-US" dirty="0" err="1" smtClean="0">
                <a:latin typeface="Comic Sans MS" pitchFamily="66" charset="0"/>
              </a:rPr>
              <a:t>betweenness</a:t>
            </a:r>
            <a:r>
              <a:rPr lang="en-US" dirty="0" smtClean="0">
                <a:latin typeface="Comic Sans MS" pitchFamily="66" charset="0"/>
              </a:rPr>
              <a:t> centrality</a:t>
            </a: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pPr marL="0" indent="0">
              <a:buNone/>
            </a:pPr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pPr marL="0" indent="0">
              <a:buNone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B69D-FD75-46EB-A5DF-27A872A7F2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7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Model – Diffusion processes</a:t>
            </a:r>
            <a:endParaRPr lang="en-US" sz="4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994" y="111343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mic Sans MS" pitchFamily="66" charset="0"/>
              </a:rPr>
              <a:t>Diffusion: How do nodes influence their neighbors?</a:t>
            </a:r>
          </a:p>
          <a:p>
            <a:r>
              <a:rPr lang="en-US" dirty="0" smtClean="0">
                <a:latin typeface="Comic Sans MS" pitchFamily="66" charset="0"/>
              </a:rPr>
              <a:t>Node threshold denotes affinity for the idea/product</a:t>
            </a:r>
          </a:p>
          <a:p>
            <a:r>
              <a:rPr lang="en-US" dirty="0" smtClean="0">
                <a:latin typeface="Comic Sans MS" pitchFamily="66" charset="0"/>
              </a:rPr>
              <a:t>Edge weight denotes influence a node has on its neighbor</a:t>
            </a: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pPr marL="0" indent="0">
              <a:buNone/>
            </a:pPr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pPr marL="0" indent="0">
              <a:buNone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B69D-FD75-46EB-A5DF-27A872A7F22A}" type="slidenum">
              <a:rPr lang="en-US" smtClean="0"/>
              <a:t>8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38600" y="4217580"/>
            <a:ext cx="914400" cy="914400"/>
          </a:xfrm>
          <a:prstGeom prst="ellipse">
            <a:avLst/>
          </a:prstGeom>
          <a:solidFill>
            <a:srgbClr val="73F582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0.5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400800" y="5441329"/>
            <a:ext cx="914400" cy="914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38600" y="5868959"/>
            <a:ext cx="914400" cy="914400"/>
          </a:xfrm>
          <a:prstGeom prst="ellipse">
            <a:avLst/>
          </a:prstGeom>
          <a:solidFill>
            <a:srgbClr val="FFB3B3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828800" y="5441329"/>
            <a:ext cx="914400" cy="914400"/>
          </a:xfrm>
          <a:prstGeom prst="ellipse">
            <a:avLst/>
          </a:prstGeom>
          <a:solidFill>
            <a:srgbClr val="FFB3B3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omic Sans MS" pitchFamily="66" charset="0"/>
            </a:endParaRPr>
          </a:p>
        </p:txBody>
      </p:sp>
      <p:cxnSp>
        <p:nvCxnSpPr>
          <p:cNvPr id="11" name="Straight Connector 10"/>
          <p:cNvCxnSpPr>
            <a:stCxn id="9" idx="7"/>
            <a:endCxn id="6" idx="2"/>
          </p:cNvCxnSpPr>
          <p:nvPr/>
        </p:nvCxnSpPr>
        <p:spPr>
          <a:xfrm flipV="1">
            <a:off x="2609289" y="4674780"/>
            <a:ext cx="1429311" cy="9004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6" idx="4"/>
          </p:cNvCxnSpPr>
          <p:nvPr/>
        </p:nvCxnSpPr>
        <p:spPr>
          <a:xfrm flipV="1">
            <a:off x="4495800" y="5131980"/>
            <a:ext cx="0" cy="7369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1"/>
            <a:endCxn id="6" idx="6"/>
          </p:cNvCxnSpPr>
          <p:nvPr/>
        </p:nvCxnSpPr>
        <p:spPr>
          <a:xfrm flipH="1" flipV="1">
            <a:off x="4953000" y="4674780"/>
            <a:ext cx="1581711" cy="9004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71800" y="464748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0.3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714794" y="539057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735264" y="46270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180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Model – Diffusion processes</a:t>
            </a:r>
            <a:endParaRPr lang="en-US" sz="4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994" y="111343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mic Sans MS" pitchFamily="66" charset="0"/>
              </a:rPr>
              <a:t>Linear threshold: If the weighted sum of the active neighbors of a node increases beyond a threshold then activate the node</a:t>
            </a: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pPr marL="0" indent="0">
              <a:buNone/>
            </a:pPr>
            <a:endParaRPr lang="en-US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pPr marL="0" indent="0">
              <a:buNone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1B69D-FD75-46EB-A5DF-27A872A7F22A}" type="slidenum">
              <a:rPr lang="en-US" smtClean="0"/>
              <a:t>9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38600" y="4060209"/>
            <a:ext cx="914400" cy="914400"/>
          </a:xfrm>
          <a:prstGeom prst="ellipse">
            <a:avLst/>
          </a:prstGeom>
          <a:solidFill>
            <a:srgbClr val="73F582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0.5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400800" y="5283958"/>
            <a:ext cx="914400" cy="914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38600" y="5711588"/>
            <a:ext cx="914400" cy="914400"/>
          </a:xfrm>
          <a:prstGeom prst="ellipse">
            <a:avLst/>
          </a:prstGeom>
          <a:solidFill>
            <a:srgbClr val="FFB3B3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828800" y="5283958"/>
            <a:ext cx="914400" cy="914400"/>
          </a:xfrm>
          <a:prstGeom prst="ellipse">
            <a:avLst/>
          </a:prstGeom>
          <a:solidFill>
            <a:srgbClr val="FFB3B3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omic Sans MS" pitchFamily="66" charset="0"/>
            </a:endParaRPr>
          </a:p>
        </p:txBody>
      </p:sp>
      <p:cxnSp>
        <p:nvCxnSpPr>
          <p:cNvPr id="11" name="Straight Connector 10"/>
          <p:cNvCxnSpPr>
            <a:stCxn id="9" idx="7"/>
            <a:endCxn id="6" idx="2"/>
          </p:cNvCxnSpPr>
          <p:nvPr/>
        </p:nvCxnSpPr>
        <p:spPr>
          <a:xfrm flipV="1">
            <a:off x="2609289" y="4517409"/>
            <a:ext cx="1429311" cy="9004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6" idx="4"/>
          </p:cNvCxnSpPr>
          <p:nvPr/>
        </p:nvCxnSpPr>
        <p:spPr>
          <a:xfrm flipV="1">
            <a:off x="4495800" y="4974609"/>
            <a:ext cx="0" cy="7369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1"/>
            <a:endCxn id="6" idx="6"/>
          </p:cNvCxnSpPr>
          <p:nvPr/>
        </p:nvCxnSpPr>
        <p:spPr>
          <a:xfrm flipH="1" flipV="1">
            <a:off x="4953000" y="4517409"/>
            <a:ext cx="1581711" cy="9004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71800" y="449011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0.3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714794" y="523320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735264" y="4469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522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8936</TotalTime>
  <Words>372</Words>
  <Application>Microsoft Office PowerPoint</Application>
  <PresentationFormat>On-screen Show (4:3)</PresentationFormat>
  <Paragraphs>124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Custom Design</vt:lpstr>
      <vt:lpstr>CS 7641 Project Maximizing the Spread of Influence in a Social Network*</vt:lpstr>
      <vt:lpstr>Outline</vt:lpstr>
      <vt:lpstr>Introduction</vt:lpstr>
      <vt:lpstr>Introduction</vt:lpstr>
      <vt:lpstr>Problem Statement</vt:lpstr>
      <vt:lpstr>Key ideas of the paper</vt:lpstr>
      <vt:lpstr>Model - Algorithms</vt:lpstr>
      <vt:lpstr>Model – Diffusion processes</vt:lpstr>
      <vt:lpstr>Model – Diffusion processes</vt:lpstr>
      <vt:lpstr>Model – Diffusion processes</vt:lpstr>
      <vt:lpstr>Results</vt:lpstr>
      <vt:lpstr>Results – Linear Threshold</vt:lpstr>
      <vt:lpstr>Results – Weighted Cascade</vt:lpstr>
      <vt:lpstr>Results – Independent Cascade</vt:lpstr>
      <vt:lpstr>Analysis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Aemen</dc:creator>
  <cp:lastModifiedBy>Aemen</cp:lastModifiedBy>
  <cp:revision>536</cp:revision>
  <cp:lastPrinted>2011-10-28T02:14:05Z</cp:lastPrinted>
  <dcterms:created xsi:type="dcterms:W3CDTF">2010-09-29T15:09:35Z</dcterms:created>
  <dcterms:modified xsi:type="dcterms:W3CDTF">2012-07-26T17:14:16Z</dcterms:modified>
</cp:coreProperties>
</file>