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Default Extension="wmf" ContentType="image/x-wmf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049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97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5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01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21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61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45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45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431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099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00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55D2-0C54-8241-912E-C4B005477DAE}" type="datetimeFigureOut">
              <a:rPr lang="en-US" smtClean="0"/>
              <a:pPr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FF6B-3E79-E64D-8DC2-A46295409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98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://geophysics.tau.ac.il/personal/noya/stellarphysics/lessons/fig_3-3.jp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eophysics.tau.ac.il/personal/noya/stellarphysics/lessons/fig_3-2.jpg" TargetMode="External"/><Relationship Id="rId4" Type="http://schemas.openxmlformats.org/officeDocument/2006/relationships/hyperlink" Target="http://geophysics.tau.ac.il/personal/noya/stellarphysics/lessons/rad_eq.bmp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eophysics.tau.ac.il/personal/noya/stellarphysics/lessons/state_eq.bmp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physics.tau.ac.il/personal/noya/stellarphysics/lessons/fig_3-2.jpg" TargetMode="External"/><Relationship Id="rId4" Type="http://schemas.openxmlformats.org/officeDocument/2006/relationships/hyperlink" Target="http://geophysics.tau.ac.il/personal/noya/stellarphysics/lessons/rad_eq.bmp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Equation of State</a:t>
            </a:r>
          </a:p>
        </p:txBody>
      </p:sp>
      <p:sp>
        <p:nvSpPr>
          <p:cNvPr id="176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P=P(</a:t>
            </a:r>
            <a:r>
              <a:rPr lang="en-US" smtClean="0">
                <a:latin typeface="Symbol" charset="0"/>
                <a:cs typeface="+mn-cs"/>
              </a:rPr>
              <a:t>r</a:t>
            </a:r>
            <a:r>
              <a:rPr lang="en-US" smtClean="0">
                <a:cs typeface="+mn-cs"/>
              </a:rPr>
              <a:t>, T, X) is called the equation of state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We previously assumed a perfect gas,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i.e. free, non-interacting particles…but gases are ionized, hence free electrons and 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Is the Coulomb energy negligible relative to the thermal energy?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856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Opacity </a:t>
            </a:r>
            <a:r>
              <a:rPr lang="en-US">
                <a:latin typeface="Symbol" charset="0"/>
              </a:rPr>
              <a:t>k</a:t>
            </a:r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571625"/>
            <a:ext cx="9144000" cy="528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(</a:t>
            </a:r>
            <a:r>
              <a:rPr lang="en-US">
                <a:latin typeface="Symbol" charset="0"/>
              </a:rPr>
              <a:t>kr</a:t>
            </a:r>
            <a:r>
              <a:rPr lang="en-US"/>
              <a:t>)</a:t>
            </a:r>
            <a:r>
              <a:rPr lang="en-US" baseline="30000"/>
              <a:t>-1 </a:t>
            </a:r>
            <a:r>
              <a:rPr lang="en-US"/>
              <a:t>~ L = the absorption length = the mean free path of a photon</a:t>
            </a:r>
          </a:p>
          <a:p>
            <a:pPr>
              <a:lnSpc>
                <a:spcPct val="90000"/>
              </a:lnSpc>
            </a:pPr>
            <a:r>
              <a:rPr lang="en-US">
                <a:latin typeface="Symbol" charset="0"/>
              </a:rPr>
              <a:t>t</a:t>
            </a:r>
            <a:r>
              <a:rPr lang="en-US"/>
              <a:t>= optical depth; a measure of transparency</a:t>
            </a:r>
          </a:p>
          <a:p>
            <a:pPr>
              <a:lnSpc>
                <a:spcPct val="90000"/>
              </a:lnSpc>
            </a:pPr>
            <a:r>
              <a:rPr lang="en-US"/>
              <a:t>d</a:t>
            </a:r>
            <a:r>
              <a:rPr lang="en-US">
                <a:latin typeface="Symbol" charset="0"/>
              </a:rPr>
              <a:t>t</a:t>
            </a:r>
            <a:r>
              <a:rPr lang="en-US"/>
              <a:t> = - </a:t>
            </a:r>
            <a:r>
              <a:rPr lang="en-US">
                <a:latin typeface="Symbol" charset="0"/>
              </a:rPr>
              <a:t>kr</a:t>
            </a:r>
            <a:r>
              <a:rPr lang="en-US"/>
              <a:t> dr</a:t>
            </a:r>
          </a:p>
          <a:p>
            <a:pPr>
              <a:lnSpc>
                <a:spcPct val="90000"/>
              </a:lnSpc>
            </a:pPr>
            <a:r>
              <a:rPr lang="en-US"/>
              <a:t>An opaque medium has high opacity and/or high density and/or large physical depth</a:t>
            </a:r>
          </a:p>
          <a:p>
            <a:pPr>
              <a:lnSpc>
                <a:spcPct val="90000"/>
              </a:lnSpc>
            </a:pPr>
            <a:r>
              <a:rPr lang="en-US">
                <a:latin typeface="Symbol" charset="0"/>
              </a:rPr>
              <a:t>t=1  </a:t>
            </a:r>
            <a:r>
              <a:rPr lang="en-US">
                <a:latin typeface="Times New Roman" charset="0"/>
              </a:rPr>
              <a:t>defines a stellar photosphere, where T=T</a:t>
            </a:r>
            <a:r>
              <a:rPr lang="en-US" baseline="-25000">
                <a:latin typeface="Times New Roman" charset="0"/>
              </a:rPr>
              <a:t>eff</a:t>
            </a:r>
          </a:p>
          <a:p>
            <a:pPr>
              <a:lnSpc>
                <a:spcPct val="90000"/>
              </a:lnSpc>
            </a:pPr>
            <a:endParaRPr lang="en-US" baseline="-2500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dP/d</a:t>
            </a:r>
            <a:r>
              <a:rPr lang="en-US">
                <a:latin typeface="Symbol" charset="0"/>
              </a:rPr>
              <a:t>t = </a:t>
            </a:r>
            <a:r>
              <a:rPr lang="en-US">
                <a:latin typeface="Times New Roman" charset="0"/>
              </a:rPr>
              <a:t>g</a:t>
            </a:r>
            <a:r>
              <a:rPr lang="en-US">
                <a:latin typeface="Symbol" charset="0"/>
              </a:rPr>
              <a:t>/k    </a:t>
            </a:r>
            <a:r>
              <a:rPr lang="en-US">
                <a:latin typeface="Times New Roman" charset="0"/>
              </a:rPr>
              <a:t>is useful in stellar atmospheres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imes New Roman" charset="0"/>
              </a:rPr>
              <a:t>(from</a:t>
            </a:r>
            <a:r>
              <a:rPr lang="en-US">
                <a:latin typeface="Symbol" charset="0"/>
              </a:rPr>
              <a:t> </a:t>
            </a:r>
            <a:r>
              <a:rPr lang="en-US">
                <a:latin typeface="Times New Roman" charset="0"/>
              </a:rPr>
              <a:t>HSE and g=GM/r</a:t>
            </a:r>
            <a:r>
              <a:rPr lang="en-US" baseline="30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10588" cy="663575"/>
          </a:xfrm>
        </p:spPr>
        <p:txBody>
          <a:bodyPr>
            <a:normAutofit fontScale="90000"/>
          </a:bodyPr>
          <a:lstStyle/>
          <a:p>
            <a:r>
              <a:rPr lang="en-US" sz="4000"/>
              <a:t>Opacity Sources</a:t>
            </a:r>
          </a:p>
        </p:txBody>
      </p:sp>
      <p:sp>
        <p:nvSpPr>
          <p:cNvPr id="30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92150"/>
            <a:ext cx="9144000" cy="6165850"/>
          </a:xfrm>
        </p:spPr>
        <p:txBody>
          <a:bodyPr/>
          <a:lstStyle/>
          <a:p>
            <a:r>
              <a:rPr lang="en-US" dirty="0" err="1">
                <a:latin typeface="Symbol" charset="0"/>
              </a:rPr>
              <a:t>k</a:t>
            </a:r>
            <a:r>
              <a:rPr lang="en-US" dirty="0">
                <a:latin typeface="Symbol" charset="0"/>
              </a:rPr>
              <a:t>=</a:t>
            </a:r>
            <a:r>
              <a:rPr lang="en-US" dirty="0" err="1">
                <a:latin typeface="Symbol" charset="0"/>
              </a:rPr>
              <a:t>k</a:t>
            </a:r>
            <a:r>
              <a:rPr lang="en-US" dirty="0" err="1"/>
              <a:t>(</a:t>
            </a:r>
            <a:r>
              <a:rPr lang="en-US" dirty="0" err="1">
                <a:latin typeface="Symbol" charset="0"/>
              </a:rPr>
              <a:t>n</a:t>
            </a:r>
            <a:r>
              <a:rPr lang="en-US" dirty="0" err="1"/>
              <a:t>,T,</a:t>
            </a:r>
            <a:r>
              <a:rPr lang="en-US" dirty="0" err="1">
                <a:latin typeface="Symbol" charset="0"/>
              </a:rPr>
              <a:t>r</a:t>
            </a:r>
            <a:r>
              <a:rPr lang="en-US" dirty="0"/>
              <a:t>)</a:t>
            </a:r>
          </a:p>
          <a:p>
            <a:r>
              <a:rPr lang="en-US" dirty="0"/>
              <a:t>Mostly due to electrons (</a:t>
            </a:r>
            <a:r>
              <a:rPr lang="en-US" dirty="0" err="1"/>
              <a:t>m</a:t>
            </a:r>
            <a:r>
              <a:rPr lang="en-US" baseline="-25000" dirty="0" err="1"/>
              <a:t>el</a:t>
            </a:r>
            <a:r>
              <a:rPr lang="en-US" dirty="0"/>
              <a:t> &lt;&lt;</a:t>
            </a:r>
            <a:r>
              <a:rPr lang="en-US" dirty="0" err="1"/>
              <a:t>m</a:t>
            </a:r>
            <a:r>
              <a:rPr lang="en-US" baseline="-25000" dirty="0" err="1"/>
              <a:t>ions</a:t>
            </a:r>
            <a:r>
              <a:rPr lang="en-US" dirty="0"/>
              <a:t>)</a:t>
            </a:r>
          </a:p>
          <a:p>
            <a:pPr>
              <a:buFont typeface="Wingdings" charset="0"/>
              <a:buNone/>
            </a:pPr>
            <a:r>
              <a:rPr lang="en-US" dirty="0"/>
              <a:t>(</a:t>
            </a:r>
            <a:r>
              <a:rPr lang="en-US" dirty="0" err="1"/>
              <a:t>a)Electron</a:t>
            </a:r>
            <a:r>
              <a:rPr lang="en-US" dirty="0"/>
              <a:t> Scattering </a:t>
            </a:r>
          </a:p>
          <a:p>
            <a:pPr>
              <a:buFont typeface="Wingdings" charset="0"/>
              <a:buNone/>
            </a:pPr>
            <a:r>
              <a:rPr lang="en-US" dirty="0"/>
              <a:t>(Photon energy is unchanged)</a:t>
            </a:r>
          </a:p>
          <a:p>
            <a:pPr>
              <a:buFont typeface="Wingdings" charset="0"/>
              <a:buNone/>
            </a:pPr>
            <a:r>
              <a:rPr lang="en-US" dirty="0"/>
              <a:t>(</a:t>
            </a:r>
            <a:r>
              <a:rPr lang="en-US" dirty="0" err="1"/>
              <a:t>b)Free</a:t>
            </a:r>
            <a:r>
              <a:rPr lang="en-US" dirty="0"/>
              <a:t>-Free Absorption </a:t>
            </a:r>
          </a:p>
          <a:p>
            <a:pPr>
              <a:buFont typeface="Wingdings" charset="0"/>
              <a:buNone/>
            </a:pPr>
            <a:r>
              <a:rPr lang="en-US" dirty="0"/>
              <a:t>(Photon absorption by a free electron) </a:t>
            </a:r>
          </a:p>
          <a:p>
            <a:pPr>
              <a:buFont typeface="Wingdings" charset="0"/>
              <a:buNone/>
            </a:pPr>
            <a:r>
              <a:rPr lang="en-US" dirty="0"/>
              <a:t>NOTE: Free-Free Emission =</a:t>
            </a:r>
            <a:r>
              <a:rPr lang="en-US" dirty="0" err="1"/>
              <a:t>bremsstrahlung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(</a:t>
            </a:r>
            <a:r>
              <a:rPr lang="en-US" dirty="0" err="1"/>
              <a:t>c)Bound</a:t>
            </a:r>
            <a:r>
              <a:rPr lang="en-US" dirty="0"/>
              <a:t>-Free Absorption=</a:t>
            </a:r>
            <a:r>
              <a:rPr lang="en-US" dirty="0" err="1"/>
              <a:t>photoionization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NOTE: Free-Bound emission=</a:t>
            </a:r>
            <a:r>
              <a:rPr lang="en-US" dirty="0" err="1"/>
              <a:t>radiative</a:t>
            </a:r>
            <a:r>
              <a:rPr lang="en-US" dirty="0"/>
              <a:t> </a:t>
            </a:r>
            <a:r>
              <a:rPr lang="en-US" dirty="0" smtClean="0"/>
              <a:t>recomb</a:t>
            </a:r>
            <a:r>
              <a:rPr lang="en-US" dirty="0" smtClean="0"/>
              <a:t>ination</a:t>
            </a:r>
            <a:endParaRPr lang="en-US" dirty="0" smtClean="0"/>
          </a:p>
          <a:p>
            <a:pPr>
              <a:buFont typeface="Wingdings" charset="0"/>
              <a:buNone/>
            </a:pPr>
            <a:r>
              <a:rPr lang="en-US" dirty="0"/>
              <a:t>(</a:t>
            </a:r>
            <a:r>
              <a:rPr lang="en-US" dirty="0" err="1"/>
              <a:t>d)Bound</a:t>
            </a:r>
            <a:r>
              <a:rPr lang="en-US" dirty="0"/>
              <a:t>-bound absorption</a:t>
            </a:r>
          </a:p>
          <a:p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7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10588" cy="661988"/>
          </a:xfrm>
        </p:spPr>
        <p:txBody>
          <a:bodyPr>
            <a:normAutofit fontScale="90000"/>
          </a:bodyPr>
          <a:lstStyle/>
          <a:p>
            <a:r>
              <a:rPr lang="en-US" sz="4000"/>
              <a:t>Opacity – Cont</a:t>
            </a:r>
            <a:r>
              <a:rPr lang="ja-JP" altLang="en-US" sz="4000">
                <a:latin typeface="Arial"/>
              </a:rPr>
              <a:t>’</a:t>
            </a:r>
            <a:r>
              <a:rPr lang="en-US" sz="4000"/>
              <a:t>d</a:t>
            </a:r>
          </a:p>
        </p:txBody>
      </p:sp>
      <p:sp>
        <p:nvSpPr>
          <p:cNvPr id="303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633413"/>
            <a:ext cx="9144000" cy="6224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Stellar Interiors, photon energies</a:t>
            </a:r>
            <a:r>
              <a:rPr lang="en-US" dirty="0" smtClean="0"/>
              <a:t>~1 </a:t>
            </a:r>
            <a:r>
              <a:rPr lang="en-US" dirty="0" err="1" smtClean="0"/>
              <a:t>kev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Because </a:t>
            </a:r>
            <a:r>
              <a:rPr lang="en-US" dirty="0" err="1" smtClean="0"/>
              <a:t>Tcore/Tsurf</a:t>
            </a:r>
            <a:r>
              <a:rPr lang="en-US" dirty="0" smtClean="0"/>
              <a:t> ~ 1000  (</a:t>
            </a:r>
            <a:r>
              <a:rPr lang="en-US" dirty="0" err="1" smtClean="0"/>
              <a:t>eg</a:t>
            </a:r>
            <a:r>
              <a:rPr lang="en-US" dirty="0" smtClean="0"/>
              <a:t> Sun 5 Million/5000)</a:t>
            </a:r>
          </a:p>
          <a:p>
            <a:pPr>
              <a:buNone/>
            </a:pPr>
            <a:r>
              <a:rPr lang="en-US" dirty="0" smtClean="0"/>
              <a:t>And visible photons have ~ 1 </a:t>
            </a:r>
            <a:r>
              <a:rPr lang="en-US" dirty="0" err="1" smtClean="0"/>
              <a:t>ev</a:t>
            </a:r>
            <a:endParaRPr lang="en-US" dirty="0" smtClean="0"/>
          </a:p>
          <a:p>
            <a:r>
              <a:rPr lang="en-US" dirty="0"/>
              <a:t>Most atoms are ionized </a:t>
            </a:r>
            <a:r>
              <a:rPr lang="en-US" dirty="0" err="1">
                <a:sym typeface="Wingdings" charset="0"/>
              </a:rPr>
              <a:t>No</a:t>
            </a:r>
            <a:r>
              <a:rPr lang="en-US" dirty="0">
                <a:sym typeface="Wingdings" charset="0"/>
              </a:rPr>
              <a:t> bound-free or bound-bound</a:t>
            </a:r>
            <a:endParaRPr lang="en-US" dirty="0"/>
          </a:p>
          <a:p>
            <a:r>
              <a:rPr lang="en-US" dirty="0" err="1">
                <a:sym typeface="Wingdings" charset="0"/>
              </a:rPr>
              <a:t>only</a:t>
            </a:r>
            <a:r>
              <a:rPr lang="en-US" dirty="0">
                <a:sym typeface="Wingdings" charset="0"/>
              </a:rPr>
              <a:t> free-free absorption and electron scattering contribute significantly to opacity</a:t>
            </a:r>
          </a:p>
          <a:p>
            <a:r>
              <a:rPr lang="en-US" dirty="0">
                <a:sym typeface="Wingdings" charset="0"/>
              </a:rPr>
              <a:t>Remarkably, we find      </a:t>
            </a:r>
            <a:r>
              <a:rPr lang="en-US" sz="4400" dirty="0" err="1">
                <a:latin typeface="Symbol" charset="0"/>
                <a:sym typeface="Wingdings" charset="0"/>
              </a:rPr>
              <a:t>k</a:t>
            </a:r>
            <a:r>
              <a:rPr lang="en-US" sz="4400" dirty="0">
                <a:latin typeface="Symbol" charset="0"/>
                <a:sym typeface="Wingdings" charset="0"/>
              </a:rPr>
              <a:t> = k</a:t>
            </a:r>
            <a:r>
              <a:rPr lang="en-US" sz="4400" baseline="-25000" dirty="0">
                <a:sym typeface="Wingdings" charset="0"/>
              </a:rPr>
              <a:t>0</a:t>
            </a:r>
            <a:r>
              <a:rPr lang="en-US" sz="4400" dirty="0">
                <a:latin typeface="Symbol" charset="0"/>
                <a:sym typeface="Wingdings" charset="0"/>
              </a:rPr>
              <a:t>r</a:t>
            </a:r>
            <a:r>
              <a:rPr lang="en-US" sz="4400" baseline="30000" dirty="0">
                <a:sym typeface="Wingdings" charset="0"/>
              </a:rPr>
              <a:t>a</a:t>
            </a:r>
            <a:r>
              <a:rPr lang="en-US" sz="4400" dirty="0">
                <a:sym typeface="Wingdings" charset="0"/>
              </a:rPr>
              <a:t>T</a:t>
            </a:r>
            <a:r>
              <a:rPr lang="en-US" sz="4400" baseline="30000" dirty="0">
                <a:sym typeface="Wingdings" charset="0"/>
              </a:rPr>
              <a:t>b</a:t>
            </a:r>
          </a:p>
          <a:p>
            <a:r>
              <a:rPr lang="en-US" dirty="0">
                <a:sym typeface="Wingdings" charset="0"/>
              </a:rPr>
              <a:t>Electron Scattering a=</a:t>
            </a:r>
            <a:r>
              <a:rPr lang="en-US" dirty="0" err="1">
                <a:sym typeface="Wingdings" charset="0"/>
              </a:rPr>
              <a:t>b</a:t>
            </a:r>
            <a:r>
              <a:rPr lang="en-US" dirty="0">
                <a:sym typeface="Wingdings" charset="0"/>
              </a:rPr>
              <a:t>=0        </a:t>
            </a:r>
            <a:r>
              <a:rPr lang="en-US" sz="4400" dirty="0" err="1">
                <a:latin typeface="Symbol" charset="0"/>
                <a:sym typeface="Wingdings" charset="0"/>
              </a:rPr>
              <a:t>k</a:t>
            </a:r>
            <a:r>
              <a:rPr lang="en-US" sz="4400" dirty="0">
                <a:latin typeface="Symbol" charset="0"/>
                <a:sym typeface="Wingdings" charset="0"/>
              </a:rPr>
              <a:t> = 0.4</a:t>
            </a:r>
            <a:endParaRPr lang="en-US" dirty="0">
              <a:sym typeface="Wingdings" charset="0"/>
            </a:endParaRPr>
          </a:p>
          <a:p>
            <a:r>
              <a:rPr lang="en-US" dirty="0">
                <a:sym typeface="Wingdings" charset="0"/>
              </a:rPr>
              <a:t>Free-Free (Kramer</a:t>
            </a:r>
            <a:r>
              <a:rPr lang="ja-JP" altLang="en-US" dirty="0">
                <a:latin typeface="Arial"/>
                <a:sym typeface="Wingdings" charset="0"/>
              </a:rPr>
              <a:t>’</a:t>
            </a:r>
            <a:r>
              <a:rPr lang="en-US" dirty="0" err="1">
                <a:sym typeface="Wingdings" charset="0"/>
              </a:rPr>
              <a:t>s</a:t>
            </a:r>
            <a:r>
              <a:rPr lang="en-US" dirty="0">
                <a:sym typeface="Wingdings" charset="0"/>
              </a:rPr>
              <a:t> Law)  a=1   </a:t>
            </a:r>
            <a:r>
              <a:rPr lang="en-US" dirty="0" err="1">
                <a:sym typeface="Wingdings" charset="0"/>
              </a:rPr>
              <a:t>b</a:t>
            </a:r>
            <a:r>
              <a:rPr lang="en-US" dirty="0">
                <a:sym typeface="Wingdings" charset="0"/>
              </a:rPr>
              <a:t>=-7/2</a:t>
            </a:r>
          </a:p>
          <a:p>
            <a:pPr>
              <a:buFont typeface="Wingdings" charset="0"/>
              <a:buNone/>
            </a:pPr>
            <a:r>
              <a:rPr lang="en-US" sz="4400" dirty="0">
                <a:latin typeface="Symbol" charset="0"/>
                <a:sym typeface="Wingdings" charset="0"/>
              </a:rPr>
              <a:t>   </a:t>
            </a:r>
            <a:r>
              <a:rPr lang="en-US" sz="4400" dirty="0" err="1">
                <a:latin typeface="Symbol" charset="0"/>
                <a:sym typeface="Wingdings" charset="0"/>
              </a:rPr>
              <a:t></a:t>
            </a:r>
            <a:r>
              <a:rPr lang="en-US" sz="4400" dirty="0">
                <a:latin typeface="Symbol" charset="0"/>
                <a:sym typeface="Wingdings" charset="0"/>
              </a:rPr>
              <a:t>  </a:t>
            </a:r>
            <a:r>
              <a:rPr lang="en-US" sz="4400" dirty="0" err="1">
                <a:latin typeface="Symbol" charset="0"/>
                <a:sym typeface="Wingdings" charset="0"/>
              </a:rPr>
              <a:t>k</a:t>
            </a:r>
            <a:r>
              <a:rPr lang="en-US" sz="4400" dirty="0">
                <a:latin typeface="Symbol" charset="0"/>
                <a:sym typeface="Wingdings" charset="0"/>
              </a:rPr>
              <a:t> = k</a:t>
            </a:r>
            <a:r>
              <a:rPr lang="en-US" sz="4400" baseline="-25000" dirty="0">
                <a:sym typeface="Wingdings" charset="0"/>
              </a:rPr>
              <a:t>0</a:t>
            </a:r>
            <a:r>
              <a:rPr lang="en-US" sz="4400" dirty="0">
                <a:latin typeface="Symbol" charset="0"/>
                <a:sym typeface="Wingdings" charset="0"/>
              </a:rPr>
              <a:t>r</a:t>
            </a:r>
            <a:r>
              <a:rPr lang="en-US" sz="4400" dirty="0">
                <a:sym typeface="Wingdings" charset="0"/>
              </a:rPr>
              <a:t>T</a:t>
            </a:r>
            <a:r>
              <a:rPr lang="en-US" sz="4400" baseline="30000" dirty="0">
                <a:sym typeface="Wingdings" charset="0"/>
              </a:rPr>
              <a:t>-7/2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86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27163"/>
            <a:ext cx="5535612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0" y="3175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  <a:hlinkClick r:id="rId3"/>
              </a:rPr>
              <a:t>Opacity coefficients for a solar composition as a function of temperature  for different density values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>
            <a:off x="6272213" y="5416550"/>
            <a:ext cx="1700212" cy="0"/>
          </a:xfrm>
          <a:prstGeom prst="line">
            <a:avLst/>
          </a:prstGeom>
          <a:noFill/>
          <a:ln w="57150">
            <a:solidFill>
              <a:srgbClr val="142335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7270750" y="5370513"/>
            <a:ext cx="21240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Floor of 0.4 set</a:t>
            </a:r>
          </a:p>
          <a:p>
            <a:r>
              <a:rPr lang="en-US">
                <a:latin typeface="Arial" charset="0"/>
              </a:rPr>
              <a:t>By electron scattering</a:t>
            </a:r>
          </a:p>
        </p:txBody>
      </p:sp>
      <p:sp>
        <p:nvSpPr>
          <p:cNvPr id="304136" name="Line 8"/>
          <p:cNvSpPr>
            <a:spLocks noChangeShapeType="1"/>
          </p:cNvSpPr>
          <p:nvPr/>
        </p:nvSpPr>
        <p:spPr bwMode="auto">
          <a:xfrm flipV="1">
            <a:off x="5029200" y="1535113"/>
            <a:ext cx="2825750" cy="2697162"/>
          </a:xfrm>
          <a:prstGeom prst="line">
            <a:avLst/>
          </a:prstGeom>
          <a:noFill/>
          <a:ln w="57150">
            <a:solidFill>
              <a:srgbClr val="142335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7637463" y="1677988"/>
            <a:ext cx="1506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Symbol" charset="0"/>
              </a:rPr>
              <a:t>k a</a:t>
            </a:r>
            <a:r>
              <a:rPr lang="en-US" sz="2800">
                <a:latin typeface="Arial" charset="0"/>
              </a:rPr>
              <a:t> T</a:t>
            </a:r>
            <a:r>
              <a:rPr lang="en-US" sz="2800" baseline="30000">
                <a:latin typeface="Arial" charset="0"/>
              </a:rPr>
              <a:t>-7/2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59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3336925" y="193675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u="sng">
                <a:latin typeface="Times New Roman" charset="0"/>
              </a:rPr>
              <a:t>Opacity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822325" y="1157288"/>
            <a:ext cx="61817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142335"/>
                </a:solidFill>
                <a:latin typeface="Times New Roman" charset="0"/>
              </a:rPr>
              <a:t>In the interior on the main sequence and within the helium</a:t>
            </a:r>
          </a:p>
          <a:p>
            <a:pPr eaLnBrk="1" hangingPunct="1"/>
            <a:r>
              <a:rPr lang="en-US" sz="2000" dirty="0">
                <a:solidFill>
                  <a:srgbClr val="142335"/>
                </a:solidFill>
                <a:latin typeface="Times New Roman" charset="0"/>
              </a:rPr>
              <a:t>core for later burning stages, electron</a:t>
            </a:r>
            <a:r>
              <a:rPr lang="en-US" sz="2000" dirty="0" smtClean="0">
                <a:solidFill>
                  <a:srgbClr val="142335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rgbClr val="142335"/>
                </a:solidFill>
                <a:latin typeface="Times New Roman" charset="0"/>
              </a:rPr>
              <a:t>opacity</a:t>
            </a:r>
            <a:r>
              <a:rPr lang="en-US" sz="2000" dirty="0" smtClean="0">
                <a:solidFill>
                  <a:srgbClr val="142335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142335"/>
                </a:solidFill>
                <a:latin typeface="Times New Roman" charset="0"/>
              </a:rPr>
              <a:t>dominates.</a:t>
            </a:r>
          </a:p>
          <a:p>
            <a:pPr eaLnBrk="1" hangingPunct="1"/>
            <a:endParaRPr lang="en-US" sz="2000" dirty="0">
              <a:solidFill>
                <a:srgbClr val="142335"/>
              </a:solidFill>
              <a:latin typeface="Times New Roman" charset="0"/>
            </a:endParaRPr>
          </a:p>
          <a:p>
            <a:pPr eaLnBrk="1" hangingPunct="1"/>
            <a:r>
              <a:rPr lang="en-US" sz="2000" dirty="0">
                <a:solidFill>
                  <a:srgbClr val="142335"/>
                </a:solidFill>
                <a:latin typeface="Times New Roman" charset="0"/>
              </a:rPr>
              <a:t>In its simplest form: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1600200" y="2590800"/>
          <a:ext cx="6172200" cy="3403600"/>
        </p:xfrm>
        <a:graphic>
          <a:graphicData uri="http://schemas.openxmlformats.org/presentationml/2006/ole">
            <p:oleObj spid="_x0000_s13314" name="Equation" r:id="rId3" imgW="3454200" imgH="1904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4705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/>
        </p:nvGraphicFramePr>
        <p:xfrm>
          <a:off x="1828800" y="2209800"/>
          <a:ext cx="5029200" cy="1697038"/>
        </p:xfrm>
        <a:graphic>
          <a:graphicData uri="http://schemas.openxmlformats.org/presentationml/2006/ole">
            <p:oleObj spid="_x0000_s14338" name="Equation" r:id="rId3" imgW="3085920" imgH="1041120" progId="Equation.3">
              <p:embed/>
            </p:oleObj>
          </a:graphicData>
        </a:graphic>
      </p:graphicFrame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669925" y="465138"/>
            <a:ext cx="835356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There are correction terms that must be applied to </a:t>
            </a:r>
            <a:r>
              <a:rPr lang="en-US" sz="2000" dirty="0" err="1">
                <a:latin typeface="Symbol" charset="0"/>
              </a:rPr>
              <a:t>k</a:t>
            </a:r>
            <a:r>
              <a:rPr lang="en-US" sz="2000" baseline="-25000" dirty="0" err="1"/>
              <a:t>es</a:t>
            </a:r>
            <a:r>
              <a:rPr lang="en-US" sz="2000" dirty="0"/>
              <a:t> especially at </a:t>
            </a:r>
          </a:p>
          <a:p>
            <a:pPr eaLnBrk="1" hangingPunct="1"/>
            <a:r>
              <a:rPr lang="en-US" sz="2000" dirty="0"/>
              <a:t>high temperature and density</a:t>
            </a:r>
          </a:p>
          <a:p>
            <a:pPr eaLnBrk="1" hangingPunct="1"/>
            <a:endParaRPr lang="en-US" sz="2000" dirty="0"/>
          </a:p>
          <a:p>
            <a:pPr eaLnBrk="1" hangingPunct="1">
              <a:buFontTx/>
              <a:buAutoNum type="arabicParenR"/>
            </a:pPr>
            <a:r>
              <a:rPr lang="en-US" sz="2000" dirty="0"/>
              <a:t>The</a:t>
            </a:r>
            <a:r>
              <a:rPr lang="en-US" sz="2000" dirty="0" smtClean="0"/>
              <a:t> relativistic </a:t>
            </a:r>
            <a:r>
              <a:rPr lang="en-US" sz="2000" i="1" dirty="0" smtClean="0"/>
              <a:t>electron</a:t>
            </a:r>
            <a:r>
              <a:rPr lang="en-US" sz="2000" i="1" dirty="0"/>
              <a:t>-scattering cross section</a:t>
            </a:r>
            <a:r>
              <a:rPr lang="en-US" sz="2000" dirty="0"/>
              <a:t> and Thomson cross section </a:t>
            </a:r>
          </a:p>
          <a:p>
            <a:pPr eaLnBrk="1" hangingPunct="1"/>
            <a:r>
              <a:rPr lang="en-US" sz="2000" dirty="0"/>
              <a:t>        differ at high energy. The actual cross section is smaller.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669925" y="4281488"/>
            <a:ext cx="77334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imes New Roman" charset="0"/>
              </a:rPr>
              <a:t>2) </a:t>
            </a:r>
            <a:r>
              <a:rPr lang="en-US" sz="2000" i="1" dirty="0">
                <a:latin typeface="Times New Roman" charset="0"/>
              </a:rPr>
              <a:t>Degeneracy</a:t>
            </a:r>
            <a:r>
              <a:rPr lang="en-US" sz="2000" dirty="0">
                <a:latin typeface="Times New Roman" charset="0"/>
              </a:rPr>
              <a:t> – at high density the phase space for the scattered electron 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    is less. This decreases the scattering cross section. 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imes New Roman" charset="0"/>
              </a:rPr>
              <a:t>3) </a:t>
            </a:r>
            <a:r>
              <a:rPr lang="en-US" sz="2000" i="1" dirty="0">
                <a:latin typeface="Times New Roman" charset="0"/>
              </a:rPr>
              <a:t>Incomplete ionization</a:t>
            </a:r>
            <a:r>
              <a:rPr lang="en-US" sz="2000" dirty="0">
                <a:latin typeface="Times New Roman" charset="0"/>
              </a:rPr>
              <a:t> –</a:t>
            </a:r>
            <a:r>
              <a:rPr lang="en-US" sz="2000" dirty="0" smtClean="0">
                <a:latin typeface="Times New Roman" charset="0"/>
              </a:rPr>
              <a:t>      Use </a:t>
            </a:r>
            <a:r>
              <a:rPr lang="en-US" sz="2000" dirty="0">
                <a:latin typeface="Times New Roman" charset="0"/>
              </a:rPr>
              <a:t>the </a:t>
            </a:r>
            <a:r>
              <a:rPr lang="en-US" sz="2000" dirty="0" err="1">
                <a:latin typeface="Times New Roman" charset="0"/>
              </a:rPr>
              <a:t>Saha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smtClean="0">
                <a:latin typeface="Times New Roman" charset="0"/>
              </a:rPr>
              <a:t>equation 3.54 (</a:t>
            </a:r>
            <a:r>
              <a:rPr lang="en-US" sz="2000" dirty="0" err="1" smtClean="0">
                <a:latin typeface="Times New Roman" charset="0"/>
              </a:rPr>
              <a:t>Prialnik</a:t>
            </a:r>
            <a:r>
              <a:rPr lang="en-US" sz="2000" dirty="0" smtClean="0">
                <a:latin typeface="Times New Roman" charset="0"/>
              </a:rPr>
              <a:t>)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imes New Roman" charset="0"/>
              </a:rPr>
              <a:t>4) </a:t>
            </a:r>
            <a:r>
              <a:rPr lang="en-US" sz="2000" i="1" dirty="0">
                <a:latin typeface="Times New Roman" charset="0"/>
              </a:rPr>
              <a:t>Electron positron pairs</a:t>
            </a:r>
            <a:r>
              <a:rPr lang="en-US" sz="2000" dirty="0">
                <a:latin typeface="Times New Roman" charset="0"/>
              </a:rPr>
              <a:t> may increase </a:t>
            </a:r>
            <a:r>
              <a:rPr lang="en-US" sz="2000" dirty="0" err="1">
                <a:latin typeface="Symbol" charset="0"/>
              </a:rPr>
              <a:t>k</a:t>
            </a:r>
            <a:r>
              <a:rPr lang="en-US" sz="2000" dirty="0">
                <a:latin typeface="Times New Roman" charset="0"/>
              </a:rPr>
              <a:t> at high temperature.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2530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68313" y="1425575"/>
            <a:ext cx="829945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Electron conduction is not very important in massive stars but is</a:t>
            </a:r>
          </a:p>
          <a:p>
            <a:r>
              <a:rPr lang="en-US" sz="2800"/>
              <a:t>Critical in white dwarfs and therefore </a:t>
            </a:r>
          </a:p>
          <a:p>
            <a:r>
              <a:rPr lang="en-US" sz="2800"/>
              <a:t>the precursors to Type Ia   supernovae;</a:t>
            </a:r>
          </a:p>
          <a:p>
            <a:endParaRPr lang="en-US" sz="2800"/>
          </a:p>
          <a:p>
            <a:r>
              <a:rPr lang="en-US" sz="2800"/>
              <a:t>IT CAN DOMINATE OVER RADIATIVE TRANSPORT</a:t>
            </a:r>
          </a:p>
          <a:p>
            <a:pPr eaLnBrk="1" hangingPunct="1">
              <a:spcBef>
                <a:spcPct val="50000"/>
              </a:spcBef>
            </a:pPr>
            <a:endParaRPr lang="en-US" sz="3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1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 descr="pag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9056"/>
          <a:stretch>
            <a:fillRect/>
          </a:stretch>
        </p:blipFill>
        <p:spPr bwMode="auto">
          <a:xfrm>
            <a:off x="1189038" y="747713"/>
            <a:ext cx="7697787" cy="59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54013" y="20638"/>
            <a:ext cx="8486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/>
              <a:t>        Which Process Dominates?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765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2" descr="page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958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Opacity- Cont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</a:t>
            </a:r>
          </a:p>
        </p:txBody>
      </p:sp>
      <p:sp>
        <p:nvSpPr>
          <p:cNvPr id="33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Average opacity of solar material is ~ 1 cm</a:t>
            </a:r>
            <a:r>
              <a:rPr lang="en-US" sz="2400" baseline="30000"/>
              <a:t>2</a:t>
            </a:r>
            <a:r>
              <a:rPr lang="en-US" sz="2400"/>
              <a:t> /gm</a:t>
            </a:r>
          </a:p>
          <a:p>
            <a:r>
              <a:rPr lang="en-US" sz="2400"/>
              <a:t>Average density in the Sun is ~ 1 gm/cm</a:t>
            </a:r>
            <a:r>
              <a:rPr lang="en-US" sz="2400" baseline="30000"/>
              <a:t>3</a:t>
            </a:r>
          </a:p>
          <a:p>
            <a:r>
              <a:rPr lang="en-US" sz="2400"/>
              <a:t>Hence mfp ~ </a:t>
            </a:r>
            <a:r>
              <a:rPr lang="en-US" sz="2800"/>
              <a:t>(</a:t>
            </a:r>
            <a:r>
              <a:rPr lang="en-US" sz="2800">
                <a:latin typeface="Symbol" charset="0"/>
              </a:rPr>
              <a:t>kr</a:t>
            </a:r>
            <a:r>
              <a:rPr lang="en-US" sz="2800"/>
              <a:t>)</a:t>
            </a:r>
            <a:r>
              <a:rPr lang="en-US" sz="2800" baseline="30000"/>
              <a:t>-1 </a:t>
            </a:r>
            <a:r>
              <a:rPr lang="en-US" sz="2800"/>
              <a:t>~ L = the absorption length = the mean free path of a photon ~ 1 cm</a:t>
            </a:r>
          </a:p>
          <a:p>
            <a:r>
              <a:rPr lang="en-US" sz="2800"/>
              <a:t>Since dT/dr ~ 10</a:t>
            </a:r>
            <a:r>
              <a:rPr lang="en-US" sz="2800" baseline="30000"/>
              <a:t>7</a:t>
            </a:r>
            <a:r>
              <a:rPr lang="en-US" sz="2800"/>
              <a:t> Kelvin/10</a:t>
            </a:r>
            <a:r>
              <a:rPr lang="en-US" sz="2800" baseline="30000"/>
              <a:t>10</a:t>
            </a:r>
            <a:r>
              <a:rPr lang="en-US" sz="2800"/>
              <a:t> cm, thus</a:t>
            </a:r>
          </a:p>
          <a:p>
            <a:pPr>
              <a:buFont typeface="Wingdings" charset="0"/>
              <a:buNone/>
            </a:pPr>
            <a:r>
              <a:rPr lang="en-US" sz="2800"/>
              <a:t>dT ~ 0.001 Kelvin over 1 mfp </a:t>
            </a:r>
            <a:r>
              <a:rPr lang="en-US" sz="2800">
                <a:sym typeface="Wingdings" charset="0"/>
              </a:rPr>
              <a:t> Blackbody</a:t>
            </a:r>
          </a:p>
          <a:p>
            <a:pPr>
              <a:buFont typeface="Wingdings" charset="0"/>
              <a:buNone/>
            </a:pPr>
            <a:endParaRPr lang="en-US" sz="2800">
              <a:sym typeface="Wingdings" charset="0"/>
            </a:endParaRPr>
          </a:p>
          <a:p>
            <a:pPr>
              <a:buFont typeface="Wingdings" charset="0"/>
              <a:buNone/>
            </a:pPr>
            <a:r>
              <a:rPr lang="en-US" sz="2800">
                <a:sym typeface="Wingdings" charset="0"/>
              </a:rPr>
              <a:t>This tiny deviation from isotropy flux outwards</a:t>
            </a:r>
            <a:endParaRPr lang="en-US" sz="28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54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527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Coulomb/Thermal Energy Ratio</a:t>
            </a:r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3513" y="808038"/>
            <a:ext cx="8980487" cy="6049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cs typeface="+mn-cs"/>
              </a:rPr>
              <a:t>Mean interparticle distance = 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d= (Am</a:t>
            </a:r>
            <a:r>
              <a:rPr lang="en-US" sz="2800" baseline="-25000" smtClean="0">
                <a:cs typeface="+mn-cs"/>
              </a:rPr>
              <a:t>H</a:t>
            </a:r>
            <a:r>
              <a:rPr lang="en-US" sz="2800" smtClean="0">
                <a:cs typeface="+mn-cs"/>
              </a:rPr>
              <a:t>/</a:t>
            </a:r>
            <a:r>
              <a:rPr lang="en-US" sz="2800" smtClean="0">
                <a:latin typeface="Symbol" charset="0"/>
                <a:cs typeface="+mn-cs"/>
              </a:rPr>
              <a:t>r</a:t>
            </a:r>
            <a:r>
              <a:rPr lang="en-US" sz="2800" baseline="-25000" smtClean="0">
                <a:cs typeface="+mn-cs"/>
              </a:rPr>
              <a:t>av</a:t>
            </a:r>
            <a:r>
              <a:rPr lang="en-US" sz="2800" smtClean="0">
                <a:cs typeface="+mn-cs"/>
              </a:rPr>
              <a:t>)</a:t>
            </a:r>
            <a:r>
              <a:rPr lang="en-US" sz="2800" baseline="30000" smtClean="0">
                <a:cs typeface="+mn-cs"/>
              </a:rPr>
              <a:t>1/3 </a:t>
            </a:r>
            <a:r>
              <a:rPr lang="en-US" sz="2800" smtClean="0">
                <a:cs typeface="+mn-cs"/>
              </a:rPr>
              <a:t>= (4</a:t>
            </a:r>
            <a:r>
              <a:rPr lang="en-US" sz="2800" smtClean="0">
                <a:latin typeface="Symbol" charset="0"/>
                <a:cs typeface="+mn-cs"/>
              </a:rPr>
              <a:t>p</a:t>
            </a:r>
            <a:r>
              <a:rPr lang="en-US" sz="2800" smtClean="0">
                <a:cs typeface="+mn-cs"/>
              </a:rPr>
              <a:t>Am</a:t>
            </a:r>
            <a:r>
              <a:rPr lang="en-US" sz="2800" baseline="-25000" smtClean="0">
                <a:cs typeface="+mn-cs"/>
              </a:rPr>
              <a:t>H</a:t>
            </a:r>
            <a:r>
              <a:rPr lang="en-US" sz="2800" smtClean="0">
                <a:cs typeface="+mn-cs"/>
              </a:rPr>
              <a:t>/3M)</a:t>
            </a:r>
            <a:r>
              <a:rPr lang="en-US" sz="2800" baseline="30000" smtClean="0">
                <a:cs typeface="+mn-cs"/>
              </a:rPr>
              <a:t>1/3</a:t>
            </a:r>
            <a:r>
              <a:rPr lang="en-US" sz="2800" smtClean="0">
                <a:cs typeface="+mn-cs"/>
              </a:rPr>
              <a:t> 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Particle charge = Ze, then the Coulomb energy/particle is  </a:t>
            </a:r>
            <a:r>
              <a:rPr lang="en-US" sz="2800" smtClean="0">
                <a:latin typeface="Symbol" charset="0"/>
                <a:cs typeface="+mn-cs"/>
              </a:rPr>
              <a:t>e</a:t>
            </a:r>
            <a:r>
              <a:rPr lang="en-US" sz="2800" baseline="-25000" smtClean="0">
                <a:cs typeface="+mn-cs"/>
              </a:rPr>
              <a:t>c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aseline="-25000" smtClean="0">
                <a:cs typeface="+mn-cs"/>
              </a:rPr>
              <a:t>   </a:t>
            </a:r>
            <a:r>
              <a:rPr lang="en-US" sz="2800" smtClean="0">
                <a:latin typeface="Symbol" charset="0"/>
                <a:cs typeface="+mn-cs"/>
              </a:rPr>
              <a:t>e</a:t>
            </a:r>
            <a:r>
              <a:rPr lang="en-US" sz="2800" baseline="-25000" smtClean="0">
                <a:cs typeface="+mn-cs"/>
              </a:rPr>
              <a:t>c </a:t>
            </a:r>
            <a:r>
              <a:rPr lang="en-US" sz="2800" smtClean="0">
                <a:cs typeface="+mn-cs"/>
              </a:rPr>
              <a:t>~ (1/4</a:t>
            </a:r>
            <a:r>
              <a:rPr lang="en-US" sz="2800" smtClean="0">
                <a:latin typeface="Symbol" charset="0"/>
                <a:cs typeface="+mn-cs"/>
              </a:rPr>
              <a:t>pe</a:t>
            </a:r>
            <a:r>
              <a:rPr lang="en-US" sz="2800" baseline="-25000" smtClean="0">
                <a:cs typeface="+mn-cs"/>
              </a:rPr>
              <a:t>0</a:t>
            </a:r>
            <a:r>
              <a:rPr lang="en-US" sz="2800" smtClean="0">
                <a:cs typeface="+mn-cs"/>
              </a:rPr>
              <a:t>) Z</a:t>
            </a:r>
            <a:r>
              <a:rPr lang="en-US" sz="2800" baseline="30000" smtClean="0">
                <a:cs typeface="+mn-cs"/>
              </a:rPr>
              <a:t>2</a:t>
            </a:r>
            <a:r>
              <a:rPr lang="en-US" sz="2800" smtClean="0">
                <a:cs typeface="+mn-cs"/>
              </a:rPr>
              <a:t>e</a:t>
            </a:r>
            <a:r>
              <a:rPr lang="en-US" sz="2800" baseline="30000" smtClean="0">
                <a:cs typeface="+mn-cs"/>
              </a:rPr>
              <a:t>2</a:t>
            </a:r>
            <a:r>
              <a:rPr lang="en-US" sz="2800" smtClean="0">
                <a:cs typeface="+mn-cs"/>
              </a:rPr>
              <a:t>/d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The kinetic (thermal) energy ~ kT/particle so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Using</a:t>
            </a:r>
            <a:r>
              <a:rPr lang="en-US" sz="7200" smtClean="0">
                <a:cs typeface="+mn-cs"/>
              </a:rPr>
              <a:t> </a:t>
            </a:r>
            <a:r>
              <a:rPr lang="en-US" sz="2400" smtClean="0">
                <a:cs typeface="+mn-cs"/>
              </a:rPr>
              <a:t>T</a:t>
            </a:r>
            <a:r>
              <a:rPr lang="en-US" sz="2400" baseline="-25000" smtClean="0">
                <a:cs typeface="+mn-cs"/>
              </a:rPr>
              <a:t>av</a:t>
            </a:r>
            <a:r>
              <a:rPr lang="en-US" sz="1800" smtClean="0">
                <a:cs typeface="+mn-cs"/>
              </a:rPr>
              <a:t>=(</a:t>
            </a:r>
            <a:r>
              <a:rPr lang="en-US" smtClean="0">
                <a:latin typeface="Symbol" charset="0"/>
                <a:cs typeface="+mn-cs"/>
              </a:rPr>
              <a:t>a/3)(</a:t>
            </a:r>
            <a:r>
              <a:rPr lang="en-US" smtClean="0">
                <a:latin typeface="Times New Roman" charset="0"/>
                <a:cs typeface="+mn-cs"/>
              </a:rPr>
              <a:t>m/k</a:t>
            </a:r>
            <a:r>
              <a:rPr lang="en-US" smtClean="0">
                <a:latin typeface="Symbol" charset="0"/>
                <a:cs typeface="+mn-cs"/>
              </a:rPr>
              <a:t>)(</a:t>
            </a:r>
            <a:r>
              <a:rPr lang="en-US" smtClean="0">
                <a:latin typeface="Times New Roman" charset="0"/>
                <a:cs typeface="+mn-cs"/>
              </a:rPr>
              <a:t>GM/R</a:t>
            </a:r>
            <a:r>
              <a:rPr lang="en-US" smtClean="0">
                <a:latin typeface="Symbol" charset="0"/>
                <a:cs typeface="+mn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7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Then  </a:t>
            </a:r>
            <a:r>
              <a:rPr lang="en-US" sz="2800" baseline="-25000" smtClean="0">
                <a:cs typeface="+mn-cs"/>
              </a:rPr>
              <a:t> </a:t>
            </a:r>
            <a:r>
              <a:rPr lang="en-US" sz="2800" smtClean="0">
                <a:latin typeface="Symbol" charset="0"/>
                <a:cs typeface="+mn-cs"/>
              </a:rPr>
              <a:t>e</a:t>
            </a:r>
            <a:r>
              <a:rPr lang="en-US" sz="2800" baseline="-25000" smtClean="0">
                <a:cs typeface="+mn-cs"/>
              </a:rPr>
              <a:t>c</a:t>
            </a:r>
            <a:r>
              <a:rPr lang="en-US" sz="2800" smtClean="0">
                <a:cs typeface="+mn-cs"/>
              </a:rPr>
              <a:t>/kT</a:t>
            </a:r>
            <a:r>
              <a:rPr lang="en-US" sz="2800" baseline="-25000" smtClean="0">
                <a:cs typeface="+mn-cs"/>
              </a:rPr>
              <a:t> </a:t>
            </a:r>
            <a:r>
              <a:rPr lang="en-US" sz="2800" smtClean="0">
                <a:cs typeface="+mn-cs"/>
              </a:rPr>
              <a:t>~ (1/4</a:t>
            </a:r>
            <a:r>
              <a:rPr lang="en-US" sz="2800" smtClean="0">
                <a:latin typeface="Symbol" charset="0"/>
                <a:cs typeface="+mn-cs"/>
              </a:rPr>
              <a:t>pe</a:t>
            </a:r>
            <a:r>
              <a:rPr lang="en-US" sz="2800" baseline="-25000" smtClean="0">
                <a:cs typeface="+mn-cs"/>
              </a:rPr>
              <a:t>0</a:t>
            </a:r>
            <a:r>
              <a:rPr lang="en-US" sz="2800" smtClean="0">
                <a:cs typeface="+mn-cs"/>
              </a:rPr>
              <a:t>) Z</a:t>
            </a:r>
            <a:r>
              <a:rPr lang="en-US" sz="2800" baseline="30000" smtClean="0">
                <a:cs typeface="+mn-cs"/>
              </a:rPr>
              <a:t>2</a:t>
            </a:r>
            <a:r>
              <a:rPr lang="en-US" sz="2800" smtClean="0">
                <a:cs typeface="+mn-cs"/>
              </a:rPr>
              <a:t>e</a:t>
            </a:r>
            <a:r>
              <a:rPr lang="en-US" sz="2800" baseline="30000" smtClean="0">
                <a:cs typeface="+mn-cs"/>
              </a:rPr>
              <a:t>2</a:t>
            </a:r>
            <a:r>
              <a:rPr lang="en-US" sz="2800" smtClean="0">
                <a:cs typeface="+mn-cs"/>
              </a:rPr>
              <a:t>/(A</a:t>
            </a:r>
            <a:r>
              <a:rPr lang="en-US" sz="2800" baseline="30000" smtClean="0">
                <a:cs typeface="+mn-cs"/>
              </a:rPr>
              <a:t>4/3</a:t>
            </a:r>
            <a:r>
              <a:rPr lang="en-US" sz="2800" smtClean="0">
                <a:cs typeface="+mn-cs"/>
              </a:rPr>
              <a:t>m</a:t>
            </a:r>
            <a:r>
              <a:rPr lang="en-US" sz="2800" baseline="-25000" smtClean="0">
                <a:cs typeface="+mn-cs"/>
              </a:rPr>
              <a:t>H</a:t>
            </a:r>
            <a:r>
              <a:rPr lang="en-US" sz="2800" baseline="30000" smtClean="0">
                <a:cs typeface="+mn-cs"/>
              </a:rPr>
              <a:t>4/3</a:t>
            </a:r>
            <a:r>
              <a:rPr lang="en-US" sz="2800" smtClean="0">
                <a:cs typeface="+mn-cs"/>
              </a:rPr>
              <a:t>GM</a:t>
            </a:r>
            <a:r>
              <a:rPr lang="en-US" sz="2800" baseline="30000" smtClean="0">
                <a:cs typeface="+mn-cs"/>
              </a:rPr>
              <a:t>2/3</a:t>
            </a:r>
            <a:r>
              <a:rPr lang="en-US" sz="2800" smtClean="0">
                <a:cs typeface="+mn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~1%    for Z=1  A=1  and M= Msun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Note for higher Z, A~ 2 Z  and </a:t>
            </a:r>
            <a:r>
              <a:rPr lang="en-US" sz="2800" baseline="-25000" smtClean="0">
                <a:cs typeface="+mn-cs"/>
              </a:rPr>
              <a:t> </a:t>
            </a:r>
            <a:r>
              <a:rPr lang="en-US" sz="2800" smtClean="0">
                <a:latin typeface="Symbol" charset="0"/>
                <a:cs typeface="+mn-cs"/>
              </a:rPr>
              <a:t>e</a:t>
            </a:r>
            <a:r>
              <a:rPr lang="en-US" sz="2800" baseline="-25000" smtClean="0">
                <a:cs typeface="+mn-cs"/>
              </a:rPr>
              <a:t>c</a:t>
            </a:r>
            <a:r>
              <a:rPr lang="en-US" sz="2800" smtClean="0">
                <a:cs typeface="+mn-cs"/>
              </a:rPr>
              <a:t>/kT ~Z</a:t>
            </a:r>
            <a:r>
              <a:rPr lang="en-US" sz="2800" baseline="30000" smtClean="0">
                <a:cs typeface="+mn-cs"/>
              </a:rPr>
              <a:t>2/3   </a:t>
            </a:r>
            <a:r>
              <a:rPr lang="en-US" sz="2800" smtClean="0">
                <a:cs typeface="+mn-cs"/>
              </a:rPr>
              <a:t>&lt;1 even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smtClean="0">
                <a:cs typeface="+mn-cs"/>
              </a:rPr>
              <a:t>for iron.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baseline="-250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800" baseline="-25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181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025" y="941388"/>
            <a:ext cx="5240338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2135188" y="5862638"/>
            <a:ext cx="588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     </a:t>
            </a:r>
            <a:r>
              <a:rPr lang="en-US" sz="2400">
                <a:latin typeface="Arial" charset="0"/>
                <a:hlinkClick r:id="rId3"/>
              </a:rPr>
              <a:t>Radiation flux passing through a slab</a:t>
            </a:r>
            <a:r>
              <a:rPr lang="en-US" sz="2400">
                <a:latin typeface="Arial" charset="0"/>
              </a:rPr>
              <a:t> 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3178175" y="84138"/>
            <a:ext cx="363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                               </a:t>
            </a:r>
            <a:r>
              <a:rPr lang="en-US" sz="2800" b="1">
                <a:latin typeface="Arial" charset="0"/>
              </a:rPr>
              <a:t> </a:t>
            </a:r>
            <a:endParaRPr lang="en-US" sz="2800">
              <a:latin typeface="Arial" charset="0"/>
            </a:endParaRPr>
          </a:p>
        </p:txBody>
      </p:sp>
      <p:pic>
        <p:nvPicPr>
          <p:cNvPr id="337925" name="Picture 5" descr="fig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12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1355725" y="260350"/>
            <a:ext cx="672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rgbClr val="142335"/>
                </a:solidFill>
              </a:rPr>
              <a:t>Radiative Flux</a:t>
            </a:r>
          </a:p>
        </p:txBody>
      </p:sp>
      <p:sp>
        <p:nvSpPr>
          <p:cNvPr id="336902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8200"/>
            <a:ext cx="8686800" cy="6019800"/>
          </a:xfrm>
        </p:spPr>
        <p:txBody>
          <a:bodyPr/>
          <a:lstStyle/>
          <a:p>
            <a:r>
              <a:rPr lang="en-US" dirty="0"/>
              <a:t>The slab absorbs radiation, hence momentum per unit time =</a:t>
            </a:r>
            <a:r>
              <a:rPr lang="en-US" dirty="0" smtClean="0"/>
              <a:t> </a:t>
            </a:r>
            <a:r>
              <a:rPr lang="en-US" dirty="0" err="1" smtClean="0"/>
              <a:t>dp/dt</a:t>
            </a:r>
            <a:r>
              <a:rPr lang="en-US" dirty="0" smtClean="0"/>
              <a:t> = |</a:t>
            </a:r>
            <a:r>
              <a:rPr lang="en-US" dirty="0" err="1"/>
              <a:t>dH|/c</a:t>
            </a:r>
            <a:r>
              <a:rPr lang="en-US" dirty="0"/>
              <a:t> =-</a:t>
            </a:r>
            <a:r>
              <a:rPr lang="en-US" dirty="0" err="1">
                <a:latin typeface="Symbol" charset="0"/>
              </a:rPr>
              <a:t>k</a:t>
            </a:r>
            <a:r>
              <a:rPr lang="en-US" dirty="0" err="1"/>
              <a:t>H</a:t>
            </a:r>
            <a:r>
              <a:rPr lang="en-US" dirty="0" err="1">
                <a:latin typeface="Symbol" charset="0"/>
              </a:rPr>
              <a:t>r</a:t>
            </a:r>
            <a:r>
              <a:rPr lang="en-US" dirty="0" err="1"/>
              <a:t>dr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 Rate </a:t>
            </a:r>
            <a:r>
              <a:rPr lang="en-US" dirty="0"/>
              <a:t>of momentum increase 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net </a:t>
            </a:r>
            <a:r>
              <a:rPr lang="en-US" dirty="0"/>
              <a:t>force applied to slab (Newton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s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law)</a:t>
            </a:r>
          </a:p>
          <a:p>
            <a:pPr>
              <a:buFont typeface="Wingdings" charset="0"/>
              <a:buNone/>
            </a:pPr>
            <a:r>
              <a:rPr lang="en-US" dirty="0"/>
              <a:t>=</a:t>
            </a:r>
            <a:r>
              <a:rPr lang="en-US" dirty="0" err="1"/>
              <a:t>P</a:t>
            </a:r>
            <a:r>
              <a:rPr lang="en-US" baseline="-25000" dirty="0" err="1"/>
              <a:t>rad</a:t>
            </a:r>
            <a:r>
              <a:rPr lang="en-US" dirty="0" err="1"/>
              <a:t>(r</a:t>
            </a:r>
            <a:r>
              <a:rPr lang="en-US" dirty="0"/>
              <a:t>) – </a:t>
            </a:r>
            <a:r>
              <a:rPr lang="en-US" dirty="0" err="1"/>
              <a:t>P</a:t>
            </a:r>
            <a:r>
              <a:rPr lang="en-US" baseline="-25000" dirty="0" err="1"/>
              <a:t>rad</a:t>
            </a:r>
            <a:r>
              <a:rPr lang="en-US" dirty="0" err="1"/>
              <a:t>(r+dr</a:t>
            </a:r>
            <a:r>
              <a:rPr lang="en-US" dirty="0"/>
              <a:t>)= -(</a:t>
            </a:r>
            <a:r>
              <a:rPr lang="en-US" dirty="0" err="1"/>
              <a:t>dP</a:t>
            </a:r>
            <a:r>
              <a:rPr lang="en-US" baseline="-25000" dirty="0" err="1"/>
              <a:t>rad</a:t>
            </a:r>
            <a:r>
              <a:rPr lang="en-US" dirty="0" err="1"/>
              <a:t>/dr)dr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Char char="à"/>
            </a:pPr>
            <a:r>
              <a:rPr lang="en-US" dirty="0" err="1">
                <a:latin typeface="Symbol" charset="0"/>
              </a:rPr>
              <a:t>k</a:t>
            </a:r>
            <a:r>
              <a:rPr lang="en-US" dirty="0" err="1"/>
              <a:t>H</a:t>
            </a:r>
            <a:r>
              <a:rPr lang="en-US" dirty="0" err="1">
                <a:latin typeface="Symbol" charset="0"/>
              </a:rPr>
              <a:t>r/</a:t>
            </a:r>
            <a:r>
              <a:rPr lang="en-US" dirty="0" err="1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= - </a:t>
            </a:r>
            <a:r>
              <a:rPr lang="en-US" dirty="0" err="1">
                <a:latin typeface="Times New Roman" charset="0"/>
              </a:rPr>
              <a:t>dP/dr</a:t>
            </a:r>
            <a:r>
              <a:rPr lang="en-US" dirty="0">
                <a:latin typeface="Times New Roman" charset="0"/>
              </a:rPr>
              <a:t>                but P = (1/3)aT</a:t>
            </a:r>
            <a:r>
              <a:rPr lang="en-US" baseline="30000" dirty="0">
                <a:latin typeface="Times New Roman" charset="0"/>
              </a:rPr>
              <a:t>4</a:t>
            </a:r>
          </a:p>
          <a:p>
            <a:pPr>
              <a:buFont typeface="Wingdings" charset="0"/>
              <a:buChar char="à"/>
            </a:pPr>
            <a:endParaRPr lang="en-US" baseline="30000" dirty="0">
              <a:latin typeface="Times New Roman" charset="0"/>
            </a:endParaRPr>
          </a:p>
          <a:p>
            <a:pPr>
              <a:buFont typeface="Wingdings" charset="0"/>
              <a:buChar char="à"/>
            </a:pPr>
            <a:r>
              <a:rPr lang="en-US" dirty="0">
                <a:latin typeface="Times New Roman" charset="0"/>
              </a:rPr>
              <a:t>H = -(4acT</a:t>
            </a:r>
            <a:r>
              <a:rPr lang="en-US" baseline="30000" dirty="0">
                <a:latin typeface="Times New Roman" charset="0"/>
              </a:rPr>
              <a:t>3</a:t>
            </a:r>
            <a:r>
              <a:rPr lang="en-US" dirty="0">
                <a:latin typeface="Times New Roman" charset="0"/>
              </a:rPr>
              <a:t>/3</a:t>
            </a:r>
            <a:r>
              <a:rPr lang="en-US" dirty="0">
                <a:latin typeface="Symbol" charset="0"/>
              </a:rPr>
              <a:t>kr)</a:t>
            </a:r>
            <a:r>
              <a:rPr lang="en-US" dirty="0">
                <a:latin typeface="Times New Roman" charset="0"/>
              </a:rPr>
              <a:t>dT/dr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42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Radiative Flux Equation</a:t>
            </a:r>
          </a:p>
        </p:txBody>
      </p:sp>
      <p:sp>
        <p:nvSpPr>
          <p:cNvPr id="3399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H = -(4acT</a:t>
            </a:r>
            <a:r>
              <a:rPr lang="en-US" baseline="30000" dirty="0">
                <a:latin typeface="Times New Roman" charset="0"/>
              </a:rPr>
              <a:t>3</a:t>
            </a:r>
            <a:r>
              <a:rPr lang="en-US" dirty="0">
                <a:latin typeface="Times New Roman" charset="0"/>
              </a:rPr>
              <a:t>/3</a:t>
            </a:r>
            <a:r>
              <a:rPr lang="en-US" dirty="0">
                <a:latin typeface="Symbol" charset="0"/>
              </a:rPr>
              <a:t>kr)</a:t>
            </a:r>
            <a:r>
              <a:rPr lang="en-US" dirty="0">
                <a:latin typeface="Times New Roman" charset="0"/>
              </a:rPr>
              <a:t>dT/dr</a:t>
            </a:r>
          </a:p>
          <a:p>
            <a:r>
              <a:rPr lang="en-US" dirty="0">
                <a:latin typeface="Times New Roman" charset="0"/>
              </a:rPr>
              <a:t>The total flux F crossing a spherical surface of radius </a:t>
            </a:r>
            <a:r>
              <a:rPr lang="en-US" dirty="0" err="1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 is   4</a:t>
            </a:r>
            <a:r>
              <a:rPr lang="en-US" dirty="0">
                <a:latin typeface="Symbol" charset="0"/>
              </a:rPr>
              <a:t>p</a:t>
            </a:r>
            <a:r>
              <a:rPr lang="en-US" dirty="0">
                <a:latin typeface="Times New Roman" charset="0"/>
              </a:rPr>
              <a:t>r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H, so</a:t>
            </a:r>
          </a:p>
          <a:p>
            <a:r>
              <a:rPr lang="en-US" dirty="0">
                <a:latin typeface="Times New Roman" charset="0"/>
              </a:rPr>
              <a:t>F = -4</a:t>
            </a:r>
            <a:r>
              <a:rPr lang="en-US" dirty="0">
                <a:latin typeface="Symbol" charset="0"/>
              </a:rPr>
              <a:t>p</a:t>
            </a:r>
            <a:r>
              <a:rPr lang="en-US" dirty="0">
                <a:latin typeface="Times New Roman" charset="0"/>
              </a:rPr>
              <a:t>r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(4acT</a:t>
            </a:r>
            <a:r>
              <a:rPr lang="en-US" baseline="30000" dirty="0">
                <a:latin typeface="Times New Roman" charset="0"/>
              </a:rPr>
              <a:t>3</a:t>
            </a:r>
            <a:r>
              <a:rPr lang="en-US" dirty="0">
                <a:latin typeface="Times New Roman" charset="0"/>
              </a:rPr>
              <a:t>/3</a:t>
            </a:r>
            <a:r>
              <a:rPr lang="en-US" dirty="0">
                <a:latin typeface="Symbol" charset="0"/>
              </a:rPr>
              <a:t>kr)</a:t>
            </a:r>
            <a:r>
              <a:rPr lang="en-US" dirty="0">
                <a:latin typeface="Times New Roman" charset="0"/>
              </a:rPr>
              <a:t>dT/dr</a:t>
            </a:r>
          </a:p>
          <a:p>
            <a:r>
              <a:rPr lang="en-US" dirty="0">
                <a:latin typeface="Times New Roman" charset="0"/>
              </a:rPr>
              <a:t>Solve for </a:t>
            </a:r>
            <a:r>
              <a:rPr lang="en-US" dirty="0" err="1">
                <a:latin typeface="Times New Roman" charset="0"/>
              </a:rPr>
              <a:t>dT/dr</a:t>
            </a:r>
            <a:r>
              <a:rPr lang="en-US" dirty="0">
                <a:latin typeface="Times New Roman" charset="0"/>
              </a:rPr>
              <a:t> = (3/4ac)(</a:t>
            </a:r>
            <a:r>
              <a:rPr lang="en-US" dirty="0">
                <a:latin typeface="Symbol" charset="0"/>
              </a:rPr>
              <a:t>kr/</a:t>
            </a:r>
            <a:r>
              <a:rPr lang="en-US" dirty="0">
                <a:latin typeface="Times New Roman" charset="0"/>
              </a:rPr>
              <a:t>T</a:t>
            </a:r>
            <a:r>
              <a:rPr lang="en-US" baseline="30000" dirty="0">
                <a:latin typeface="Symbol" charset="0"/>
              </a:rPr>
              <a:t>3</a:t>
            </a:r>
            <a:r>
              <a:rPr lang="en-US" dirty="0">
                <a:latin typeface="Symbol" charset="0"/>
              </a:rPr>
              <a:t>)(</a:t>
            </a:r>
            <a:r>
              <a:rPr lang="en-US" dirty="0">
                <a:latin typeface="Times New Roman" charset="0"/>
              </a:rPr>
              <a:t>F/(4</a:t>
            </a:r>
            <a:r>
              <a:rPr lang="en-US" dirty="0">
                <a:latin typeface="Symbol" charset="0"/>
              </a:rPr>
              <a:t>p</a:t>
            </a:r>
            <a:r>
              <a:rPr lang="en-US" dirty="0">
                <a:latin typeface="Times New Roman" charset="0"/>
              </a:rPr>
              <a:t>r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 or</a:t>
            </a:r>
          </a:p>
          <a:p>
            <a:r>
              <a:rPr lang="en-US" dirty="0" err="1">
                <a:latin typeface="Times New Roman" charset="0"/>
              </a:rPr>
              <a:t>dT</a:t>
            </a:r>
            <a:r>
              <a:rPr lang="en-US" dirty="0">
                <a:latin typeface="Times New Roman" charset="0"/>
              </a:rPr>
              <a:t>/dm = (3/4ac)(</a:t>
            </a:r>
            <a:r>
              <a:rPr lang="en-US" dirty="0">
                <a:latin typeface="Symbol" charset="0"/>
              </a:rPr>
              <a:t>k/</a:t>
            </a:r>
            <a:r>
              <a:rPr lang="en-US" dirty="0">
                <a:latin typeface="Times New Roman" charset="0"/>
              </a:rPr>
              <a:t>T</a:t>
            </a:r>
            <a:r>
              <a:rPr lang="en-US" baseline="30000" dirty="0">
                <a:latin typeface="Symbol" charset="0"/>
              </a:rPr>
              <a:t>3</a:t>
            </a:r>
            <a:r>
              <a:rPr lang="en-US" dirty="0">
                <a:latin typeface="Symbol" charset="0"/>
              </a:rPr>
              <a:t>)(</a:t>
            </a:r>
            <a:r>
              <a:rPr lang="en-US" dirty="0">
                <a:latin typeface="Times New Roman" charset="0"/>
              </a:rPr>
              <a:t>F/(4</a:t>
            </a:r>
            <a:r>
              <a:rPr lang="en-US" dirty="0">
                <a:latin typeface="Symbol" charset="0"/>
              </a:rPr>
              <a:t>p</a:t>
            </a:r>
            <a:r>
              <a:rPr lang="en-US" dirty="0">
                <a:latin typeface="Times New Roman" charset="0"/>
              </a:rPr>
              <a:t>r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Which is the final equation of </a:t>
            </a:r>
            <a:r>
              <a:rPr lang="en-US" smtClean="0">
                <a:latin typeface="Times New Roman" charset="0"/>
              </a:rPr>
              <a:t>stellar structure</a:t>
            </a:r>
          </a:p>
          <a:p>
            <a:pPr>
              <a:buFont typeface="Wingdings" charset="0"/>
              <a:buNone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2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Lower Mass objects</a:t>
            </a:r>
          </a:p>
        </p:txBody>
      </p:sp>
      <p:sp>
        <p:nvSpPr>
          <p:cNvPr id="1781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Again  </a:t>
            </a:r>
            <a:r>
              <a:rPr lang="en-US" smtClean="0">
                <a:latin typeface="Symbol" charset="0"/>
                <a:cs typeface="+mn-cs"/>
              </a:rPr>
              <a:t>e</a:t>
            </a:r>
            <a:r>
              <a:rPr lang="en-US" baseline="-25000" smtClean="0">
                <a:cs typeface="+mn-cs"/>
              </a:rPr>
              <a:t>c</a:t>
            </a:r>
            <a:r>
              <a:rPr lang="en-US" smtClean="0">
                <a:cs typeface="+mn-cs"/>
              </a:rPr>
              <a:t>/kT</a:t>
            </a:r>
            <a:r>
              <a:rPr lang="en-US" baseline="-25000" smtClean="0">
                <a:cs typeface="+mn-cs"/>
              </a:rPr>
              <a:t> </a:t>
            </a:r>
            <a:r>
              <a:rPr lang="en-US" smtClean="0">
                <a:cs typeface="+mn-cs"/>
              </a:rPr>
              <a:t>~ (1/4</a:t>
            </a:r>
            <a:r>
              <a:rPr lang="en-US" smtClean="0">
                <a:latin typeface="Symbol" charset="0"/>
                <a:cs typeface="+mn-cs"/>
              </a:rPr>
              <a:t>pe</a:t>
            </a:r>
            <a:r>
              <a:rPr lang="en-US" baseline="-25000" smtClean="0">
                <a:cs typeface="+mn-cs"/>
              </a:rPr>
              <a:t>0</a:t>
            </a:r>
            <a:r>
              <a:rPr lang="en-US" smtClean="0">
                <a:cs typeface="+mn-cs"/>
              </a:rPr>
              <a:t>) Z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e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/(A</a:t>
            </a:r>
            <a:r>
              <a:rPr lang="en-US" baseline="30000" smtClean="0">
                <a:cs typeface="+mn-cs"/>
              </a:rPr>
              <a:t>4/3</a:t>
            </a:r>
            <a:r>
              <a:rPr lang="en-US" smtClean="0">
                <a:cs typeface="+mn-cs"/>
              </a:rPr>
              <a:t>m</a:t>
            </a:r>
            <a:r>
              <a:rPr lang="en-US" baseline="-25000" smtClean="0">
                <a:cs typeface="+mn-cs"/>
              </a:rPr>
              <a:t>H</a:t>
            </a:r>
            <a:r>
              <a:rPr lang="en-US" baseline="30000" smtClean="0">
                <a:cs typeface="+mn-cs"/>
              </a:rPr>
              <a:t>4/3</a:t>
            </a:r>
            <a:r>
              <a:rPr lang="en-US" smtClean="0">
                <a:cs typeface="+mn-cs"/>
              </a:rPr>
              <a:t>GM</a:t>
            </a:r>
            <a:r>
              <a:rPr lang="en-US" baseline="30000" smtClean="0">
                <a:cs typeface="+mn-cs"/>
              </a:rPr>
              <a:t>2/3</a:t>
            </a:r>
            <a:r>
              <a:rPr lang="en-US" smtClean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Even for hydrogen,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latin typeface="Symbol" charset="0"/>
                <a:cs typeface="+mn-cs"/>
              </a:rPr>
              <a:t>e</a:t>
            </a:r>
            <a:r>
              <a:rPr lang="en-US" baseline="-25000" smtClean="0">
                <a:cs typeface="+mn-cs"/>
              </a:rPr>
              <a:t>c</a:t>
            </a:r>
            <a:r>
              <a:rPr lang="en-US" smtClean="0">
                <a:cs typeface="+mn-cs"/>
              </a:rPr>
              <a:t>/kT &gt;1 for  M &lt; 10</a:t>
            </a:r>
            <a:r>
              <a:rPr lang="en-US" baseline="30000" smtClean="0">
                <a:cs typeface="+mn-cs"/>
              </a:rPr>
              <a:t>-3</a:t>
            </a:r>
            <a:r>
              <a:rPr lang="en-US" smtClean="0">
                <a:cs typeface="+mn-cs"/>
              </a:rPr>
              <a:t> Msun ~ M</a:t>
            </a:r>
            <a:r>
              <a:rPr lang="en-US" baseline="-25000" smtClean="0">
                <a:cs typeface="+mn-cs"/>
              </a:rPr>
              <a:t>Jupiter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aseline="-250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 PLANETS DEMAND MORE COMPLICATED EQUATIONS OF STATE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AND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SMALLER PLANET </a:t>
            </a:r>
            <a:r>
              <a:rPr lang="en-US" smtClean="0">
                <a:cs typeface="+mn-cs"/>
                <a:sym typeface="Wingdings" charset="0"/>
              </a:rPr>
              <a:t> MORE </a:t>
            </a:r>
            <a:r>
              <a:rPr lang="ja-JP" altLang="en-US" smtClean="0">
                <a:latin typeface="Arial"/>
                <a:cs typeface="+mn-cs"/>
                <a:sym typeface="Wingdings" charset="0"/>
              </a:rPr>
              <a:t>“</a:t>
            </a:r>
            <a:r>
              <a:rPr lang="en-US" smtClean="0">
                <a:cs typeface="+mn-cs"/>
                <a:sym typeface="Wingdings" charset="0"/>
              </a:rPr>
              <a:t>SOLID</a:t>
            </a:r>
            <a:r>
              <a:rPr lang="ja-JP" altLang="en-US" smtClean="0">
                <a:latin typeface="Arial"/>
                <a:cs typeface="+mn-cs"/>
                <a:sym typeface="Wingdings" charset="0"/>
              </a:rPr>
              <a:t>”</a:t>
            </a: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68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10588" cy="7445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The Pressure Integral</a:t>
            </a: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850" y="1069975"/>
            <a:ext cx="75850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865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10588" cy="5953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The pressure Integral</a:t>
            </a:r>
          </a:p>
        </p:txBody>
      </p:sp>
      <p:pic>
        <p:nvPicPr>
          <p:cNvPr id="30722" name="Picture 6" descr="fig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695325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6980238" y="5137150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If n(p)dp is a</a:t>
            </a:r>
          </a:p>
          <a:p>
            <a:pPr>
              <a:defRPr/>
            </a:pPr>
            <a:r>
              <a:rPr lang="en-US">
                <a:cs typeface="+mn-cs"/>
              </a:rPr>
              <a:t>maxwellian 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6888163" y="5943600"/>
            <a:ext cx="224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If n(</a:t>
            </a:r>
            <a:r>
              <a:rPr lang="en-US">
                <a:latin typeface="Symbol" charset="0"/>
                <a:cs typeface="+mn-cs"/>
              </a:rPr>
              <a:t>n</a:t>
            </a:r>
            <a:r>
              <a:rPr lang="en-US">
                <a:cs typeface="+mn-cs"/>
              </a:rPr>
              <a:t>)d</a:t>
            </a:r>
            <a:r>
              <a:rPr lang="en-US">
                <a:latin typeface="Symbol" charset="0"/>
                <a:cs typeface="+mn-cs"/>
              </a:rPr>
              <a:t>n </a:t>
            </a:r>
            <a:r>
              <a:rPr lang="en-US">
                <a:cs typeface="+mn-cs"/>
              </a:rPr>
              <a:t>is a Planck </a:t>
            </a:r>
          </a:p>
          <a:p>
            <a:pPr>
              <a:defRPr/>
            </a:pPr>
            <a:r>
              <a:rPr lang="en-US">
                <a:cs typeface="+mn-cs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581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Assumptions?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Classical Mechanics: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Ignore Relativity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Ignore Quantum Mechanics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CANNOT BE NEGLECTED IN MOST STELLAR </a:t>
            </a:r>
            <a:r>
              <a:rPr lang="en-US" dirty="0" smtClean="0">
                <a:cs typeface="+mn-cs"/>
              </a:rPr>
              <a:t>INTERIORS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cs typeface="+mn-cs"/>
                <a:sym typeface="Wingdings" charset="0"/>
              </a:rPr>
              <a:t></a:t>
            </a:r>
            <a:r>
              <a:rPr lang="en-US" dirty="0" smtClean="0">
                <a:cs typeface="+mn-cs"/>
                <a:sym typeface="Wingdings" charset="0"/>
              </a:rPr>
              <a:t> DEGENERACY</a:t>
            </a:r>
            <a:r>
              <a:rPr lang="en-US" dirty="0" smtClean="0">
                <a:cs typeface="+mn-cs"/>
                <a:sym typeface="Wingdings" charset="0"/>
              </a:rPr>
              <a:t> PRESSURE</a:t>
            </a:r>
            <a:r>
              <a:rPr lang="en-US" dirty="0" smtClean="0">
                <a:cs typeface="+mn-cs"/>
                <a:sym typeface="Wingdings" charset="0"/>
              </a:rPr>
              <a:t>&gt;&gt;   </a:t>
            </a:r>
            <a:r>
              <a:rPr lang="en-US" dirty="0" smtClean="0">
                <a:cs typeface="+mn-cs"/>
                <a:sym typeface="Wingdings" charset="0"/>
              </a:rPr>
              <a:t> </a:t>
            </a:r>
            <a:r>
              <a:rPr lang="en-US" dirty="0" err="1" smtClean="0">
                <a:cs typeface="+mn-cs"/>
              </a:rPr>
              <a:t>P</a:t>
            </a:r>
            <a:r>
              <a:rPr lang="en-US" dirty="0" err="1" smtClean="0">
                <a:cs typeface="+mn-cs"/>
              </a:rPr>
              <a:t>(perfect</a:t>
            </a:r>
            <a:r>
              <a:rPr lang="en-US" dirty="0" smtClean="0">
                <a:cs typeface="+mn-cs"/>
              </a:rPr>
              <a:t> gas)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662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6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Degenerate Electron Pressure</a:t>
            </a:r>
            <a:br>
              <a:rPr lang="en-US" dirty="0" smtClean="0"/>
            </a:br>
            <a:r>
              <a:rPr lang="en-US" dirty="0" smtClean="0"/>
              <a:t>section 3.3 and Appendix B - </a:t>
            </a:r>
            <a:r>
              <a:rPr lang="en-US" dirty="0" err="1" smtClean="0"/>
              <a:t>Prialnik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312823"/>
            <a:ext cx="86868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ymbolProp BT"/>
              </a:rPr>
              <a:t>D</a:t>
            </a:r>
            <a:r>
              <a:rPr lang="en-US" sz="3600" dirty="0" smtClean="0"/>
              <a:t>V</a:t>
            </a:r>
            <a:r>
              <a:rPr lang="en-US" sz="3600" dirty="0" smtClean="0">
                <a:latin typeface="SymbolProp BT"/>
              </a:rPr>
              <a:t>D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p &gt;=  h</a:t>
            </a:r>
            <a:r>
              <a:rPr lang="en-US" sz="3600" baseline="30000" dirty="0" smtClean="0"/>
              <a:t>3     </a:t>
            </a:r>
            <a:r>
              <a:rPr lang="en-US" sz="2000" dirty="0" smtClean="0"/>
              <a:t>Heisenberg Uncertainty Principle</a:t>
            </a:r>
          </a:p>
          <a:p>
            <a:r>
              <a:rPr lang="en-US" sz="3200" dirty="0" smtClean="0">
                <a:latin typeface="SymbolProp BT"/>
              </a:rPr>
              <a:t>D</a:t>
            </a:r>
            <a:r>
              <a:rPr lang="en-US" sz="3200" dirty="0" smtClean="0"/>
              <a:t>V </a:t>
            </a:r>
            <a:r>
              <a:rPr lang="en-US" sz="3200" dirty="0" smtClean="0">
                <a:latin typeface="SymbolProp BT"/>
              </a:rPr>
              <a:t>a</a:t>
            </a:r>
            <a:r>
              <a:rPr lang="en-US" sz="3200" dirty="0" smtClean="0"/>
              <a:t>   </a:t>
            </a:r>
            <a:r>
              <a:rPr lang="en-US" sz="3200" dirty="0" smtClean="0">
                <a:latin typeface="SymbolProp BT"/>
              </a:rPr>
              <a:t>r</a:t>
            </a:r>
            <a:r>
              <a:rPr lang="en-US" sz="3200" baseline="30000" dirty="0" smtClean="0">
                <a:latin typeface="SymbolProp BT"/>
              </a:rPr>
              <a:t>-1                </a:t>
            </a:r>
            <a:r>
              <a:rPr lang="en-US" sz="3200" baseline="30000" dirty="0" smtClean="0">
                <a:latin typeface="Times"/>
              </a:rPr>
              <a:t>Electrons Fiercely resist compression</a:t>
            </a: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e,deg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K ( </a:t>
            </a:r>
            <a:r>
              <a:rPr lang="en-US" sz="3600" dirty="0" err="1" smtClean="0">
                <a:latin typeface="SymbolProp BT"/>
              </a:rPr>
              <a:t>r/m</a:t>
            </a:r>
            <a:r>
              <a:rPr lang="en-US" sz="3600" baseline="-25000" dirty="0" err="1" smtClean="0">
                <a:latin typeface="Times"/>
              </a:rPr>
              <a:t>e</a:t>
            </a:r>
            <a:r>
              <a:rPr lang="en-US" sz="3600" dirty="0" err="1" smtClean="0">
                <a:latin typeface="Times"/>
              </a:rPr>
              <a:t>)</a:t>
            </a:r>
            <a:r>
              <a:rPr lang="en-US" sz="3600" baseline="30000" dirty="0" err="1" smtClean="0">
                <a:latin typeface="SymbolProp BT"/>
              </a:rPr>
              <a:t>g</a:t>
            </a:r>
            <a:r>
              <a:rPr lang="en-US" sz="3600" baseline="30000" dirty="0" smtClean="0">
                <a:latin typeface="SymbolProp BT"/>
              </a:rPr>
              <a:t>     </a:t>
            </a:r>
            <a:r>
              <a:rPr lang="en-US" dirty="0" smtClean="0">
                <a:latin typeface="Times"/>
              </a:rPr>
              <a:t>INDEPENDENT OF TEMPERATURE </a:t>
            </a:r>
          </a:p>
          <a:p>
            <a:r>
              <a:rPr lang="en-US" dirty="0" smtClean="0">
                <a:latin typeface="Times"/>
              </a:rPr>
              <a:t>                                                           When  electron momentum exceeds gas ion momentum   </a:t>
            </a:r>
            <a:r>
              <a:rPr lang="en-US" baseline="30000" dirty="0" smtClean="0">
                <a:latin typeface="SymbolProp BT"/>
              </a:rPr>
              <a:t> </a:t>
            </a:r>
            <a:endParaRPr lang="en-US" baseline="30000" dirty="0">
              <a:latin typeface="SymbolProp B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4937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SymbolProp BT"/>
              </a:rPr>
              <a:t>g</a:t>
            </a:r>
            <a:r>
              <a:rPr lang="en-US" sz="3600" dirty="0" smtClean="0">
                <a:latin typeface="SymbolProp BT"/>
              </a:rPr>
              <a:t>=5/</a:t>
            </a:r>
            <a:r>
              <a:rPr lang="en-US" sz="3600" dirty="0" smtClean="0">
                <a:latin typeface="SymbolProp BT"/>
              </a:rPr>
              <a:t>3    </a:t>
            </a:r>
            <a:r>
              <a:rPr lang="en-US" sz="3600" dirty="0" err="1" smtClean="0">
                <a:latin typeface="Times"/>
              </a:rPr>
              <a:t>nonrelativistic</a:t>
            </a:r>
            <a:endParaRPr lang="en-US" sz="3600" dirty="0" smtClean="0">
              <a:latin typeface="Times"/>
            </a:endParaRPr>
          </a:p>
          <a:p>
            <a:r>
              <a:rPr lang="en-US" sz="3600" dirty="0" err="1" smtClean="0">
                <a:latin typeface="SymbolProp BT"/>
              </a:rPr>
              <a:t>g</a:t>
            </a:r>
            <a:r>
              <a:rPr lang="en-US" sz="3600" dirty="0" smtClean="0">
                <a:latin typeface="SymbolProp BT"/>
              </a:rPr>
              <a:t>=4/3    </a:t>
            </a:r>
            <a:r>
              <a:rPr lang="en-US" sz="3600" dirty="0" smtClean="0">
                <a:latin typeface="Times"/>
              </a:rPr>
              <a:t>relativistic</a:t>
            </a:r>
          </a:p>
          <a:p>
            <a:endParaRPr lang="en-US" sz="3600" dirty="0" smtClean="0">
              <a:latin typeface="Times"/>
            </a:endParaRPr>
          </a:p>
          <a:p>
            <a:r>
              <a:rPr lang="en-US" sz="3600" dirty="0" smtClean="0">
                <a:latin typeface="SymbolProp BT"/>
              </a:rPr>
              <a:t>m</a:t>
            </a:r>
            <a:r>
              <a:rPr lang="en-US" sz="3600" baseline="-25000" dirty="0" smtClean="0">
                <a:latin typeface="Times"/>
              </a:rPr>
              <a:t>e</a:t>
            </a:r>
            <a:r>
              <a:rPr lang="en-US" sz="3600" dirty="0" smtClean="0">
                <a:latin typeface="Times"/>
              </a:rPr>
              <a:t> = average number of nucleons per electron</a:t>
            </a:r>
          </a:p>
          <a:p>
            <a:r>
              <a:rPr lang="en-US" sz="3600" dirty="0" smtClean="0">
                <a:latin typeface="Times"/>
              </a:rPr>
              <a:t>	= </a:t>
            </a:r>
            <a:r>
              <a:rPr lang="en-US" sz="3600" dirty="0" err="1" smtClean="0">
                <a:latin typeface="SymbolProp BT"/>
              </a:rPr>
              <a:t>r</a:t>
            </a:r>
            <a:r>
              <a:rPr lang="en-US" sz="3600" dirty="0" err="1" smtClean="0">
                <a:latin typeface="Times"/>
              </a:rPr>
              <a:t>/m</a:t>
            </a:r>
            <a:r>
              <a:rPr lang="en-US" sz="3600" baseline="-25000" dirty="0" err="1" smtClean="0">
                <a:latin typeface="Times"/>
              </a:rPr>
              <a:t>H</a:t>
            </a:r>
            <a:r>
              <a:rPr lang="en-US" sz="3600" dirty="0" err="1" smtClean="0">
                <a:latin typeface="Times"/>
              </a:rPr>
              <a:t>n</a:t>
            </a:r>
            <a:r>
              <a:rPr lang="en-US" sz="3600" baseline="-25000" dirty="0" err="1" smtClean="0">
                <a:latin typeface="Times"/>
              </a:rPr>
              <a:t>e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5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Energy of gas and radiation </a:t>
            </a:r>
            <a:br>
              <a:rPr lang="en-US" dirty="0" smtClean="0"/>
            </a:br>
            <a:r>
              <a:rPr lang="en-US" dirty="0" smtClean="0"/>
              <a:t>Adiabatic Exponents (</a:t>
            </a:r>
            <a:r>
              <a:rPr lang="en-US" dirty="0" err="1" smtClean="0"/>
              <a:t>Secs</a:t>
            </a:r>
            <a:r>
              <a:rPr lang="en-US" dirty="0" smtClean="0"/>
              <a:t>. 3.5 and 3.6)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17639"/>
            <a:ext cx="8924115" cy="714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 Energy of a classical ideal gas  OR degenerate classical gas </a:t>
            </a:r>
          </a:p>
          <a:p>
            <a:r>
              <a:rPr lang="en-US" sz="2400" dirty="0" err="1" smtClean="0"/>
              <a:t>u</a:t>
            </a:r>
            <a:r>
              <a:rPr lang="en-US" sz="2400" baseline="-25000" dirty="0" err="1" smtClean="0"/>
              <a:t>gas</a:t>
            </a:r>
            <a:r>
              <a:rPr lang="en-US" sz="2400" dirty="0" smtClean="0"/>
              <a:t> = 3/2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gas</a:t>
            </a:r>
            <a:r>
              <a:rPr lang="en-US" sz="2400" dirty="0" err="1" smtClean="0"/>
              <a:t>/</a:t>
            </a:r>
            <a:r>
              <a:rPr lang="en-US" sz="2400" dirty="0" err="1" smtClean="0">
                <a:latin typeface="SymbolProp BT"/>
              </a:rPr>
              <a:t>r</a:t>
            </a:r>
            <a:r>
              <a:rPr lang="en-US" sz="2400" dirty="0" smtClean="0"/>
              <a:t>)                                                                	(1)</a:t>
            </a:r>
          </a:p>
          <a:p>
            <a:endParaRPr lang="en-US" dirty="0" smtClean="0"/>
          </a:p>
          <a:p>
            <a:r>
              <a:rPr lang="en-US" dirty="0" smtClean="0"/>
              <a:t>For a relativistic degenerate gas 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gas</a:t>
            </a:r>
            <a:r>
              <a:rPr lang="en-US" sz="2400" dirty="0" smtClean="0"/>
              <a:t> = 3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gas</a:t>
            </a:r>
            <a:r>
              <a:rPr lang="en-US" sz="2400" dirty="0" err="1" smtClean="0"/>
              <a:t>/</a:t>
            </a:r>
            <a:r>
              <a:rPr lang="en-US" sz="2400" dirty="0" err="1" smtClean="0">
                <a:latin typeface="SymbolProp BT"/>
              </a:rPr>
              <a:t>r</a:t>
            </a:r>
            <a:r>
              <a:rPr lang="en-US" sz="2400" dirty="0" smtClean="0"/>
              <a:t>)                        	(2)</a:t>
            </a:r>
          </a:p>
          <a:p>
            <a:endParaRPr lang="en-US" sz="2400" dirty="0" smtClean="0"/>
          </a:p>
          <a:p>
            <a:r>
              <a:rPr lang="en-US" sz="2400" dirty="0" smtClean="0"/>
              <a:t>For radiation it’s 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rad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3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rad</a:t>
            </a:r>
            <a:r>
              <a:rPr lang="en-US" sz="2400" dirty="0" err="1" smtClean="0"/>
              <a:t>/</a:t>
            </a:r>
            <a:r>
              <a:rPr lang="en-US" sz="2400" dirty="0" err="1" smtClean="0">
                <a:latin typeface="SymbolProp BT"/>
              </a:rPr>
              <a:t>r</a:t>
            </a:r>
            <a:r>
              <a:rPr lang="en-US" sz="2400" dirty="0" smtClean="0"/>
              <a:t>)                                     	(3)</a:t>
            </a:r>
          </a:p>
          <a:p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law of thermodynamics for adiabatic process (no heat exchange)</a:t>
            </a:r>
          </a:p>
          <a:p>
            <a:r>
              <a:rPr lang="en-US" sz="2400" dirty="0" smtClean="0"/>
              <a:t>d</a:t>
            </a:r>
            <a:r>
              <a:rPr lang="en-US" sz="2400" dirty="0" smtClean="0"/>
              <a:t>u + </a:t>
            </a:r>
            <a:r>
              <a:rPr lang="en-US" sz="2400" dirty="0" err="1" smtClean="0"/>
              <a:t>PdV</a:t>
            </a:r>
            <a:r>
              <a:rPr lang="en-US" sz="2400" dirty="0" smtClean="0"/>
              <a:t> = du + P d(1/</a:t>
            </a:r>
            <a:r>
              <a:rPr lang="en-US" sz="2400" dirty="0" smtClean="0">
                <a:latin typeface="SymbolProp BT"/>
              </a:rPr>
              <a:t>r) = 0       					  	(4)</a:t>
            </a:r>
          </a:p>
          <a:p>
            <a:endParaRPr lang="en-US" sz="2400" dirty="0" smtClean="0">
              <a:latin typeface="SymbolProp BT"/>
            </a:endParaRPr>
          </a:p>
          <a:p>
            <a:r>
              <a:rPr lang="en-US" sz="2400" dirty="0" smtClean="0"/>
              <a:t>From specific energy equations 1-3  above</a:t>
            </a:r>
          </a:p>
          <a:p>
            <a:r>
              <a:rPr lang="en-US" sz="2400" dirty="0" err="1" smtClean="0"/>
              <a:t>u</a:t>
            </a:r>
            <a:r>
              <a:rPr lang="en-US" sz="2400" dirty="0" smtClean="0"/>
              <a:t> = </a:t>
            </a:r>
            <a:r>
              <a:rPr lang="en-US" sz="2400" dirty="0" err="1" smtClean="0">
                <a:latin typeface="SymbolProp BT"/>
              </a:rPr>
              <a:t>f</a:t>
            </a:r>
            <a:r>
              <a:rPr lang="en-US" sz="2400" dirty="0" smtClean="0"/>
              <a:t>  P/</a:t>
            </a:r>
            <a:r>
              <a:rPr lang="en-US" sz="2400" dirty="0" err="1" smtClean="0">
                <a:latin typeface="SymbolProp BT"/>
              </a:rPr>
              <a:t>r</a:t>
            </a:r>
            <a:r>
              <a:rPr lang="en-US" sz="2400" dirty="0" smtClean="0">
                <a:latin typeface="SymbolProp BT"/>
              </a:rPr>
              <a:t>													(5)	</a:t>
            </a:r>
          </a:p>
          <a:p>
            <a:endParaRPr lang="en-US" sz="2400" dirty="0" smtClean="0">
              <a:latin typeface="SymbolProp BT"/>
            </a:endParaRPr>
          </a:p>
          <a:p>
            <a:r>
              <a:rPr lang="en-US" sz="2400" dirty="0" smtClean="0">
                <a:latin typeface="Times"/>
              </a:rPr>
              <a:t>Differentiating (5) and substituting (4) yields</a:t>
            </a:r>
          </a:p>
          <a:p>
            <a:r>
              <a:rPr lang="en-US" sz="2400" dirty="0" smtClean="0">
                <a:latin typeface="Times"/>
              </a:rPr>
              <a:t>P</a:t>
            </a:r>
            <a:r>
              <a:rPr lang="en-US" sz="2400" dirty="0" smtClean="0">
                <a:latin typeface="SymbolProp BT"/>
              </a:rPr>
              <a:t> a r</a:t>
            </a:r>
            <a:r>
              <a:rPr lang="en-US" sz="2400" baseline="30000" dirty="0" smtClean="0">
                <a:latin typeface="SymbolProp BT"/>
              </a:rPr>
              <a:t>f+1/f</a:t>
            </a:r>
            <a:r>
              <a:rPr lang="en-US" sz="2400" dirty="0" smtClean="0">
                <a:latin typeface="SymbolProp BT"/>
              </a:rPr>
              <a:t>			</a:t>
            </a:r>
            <a:r>
              <a:rPr lang="en-US" sz="3200" b="1" dirty="0" smtClean="0">
                <a:latin typeface="Times"/>
              </a:rPr>
              <a:t>P</a:t>
            </a:r>
            <a:r>
              <a:rPr lang="en-US" sz="3200" b="1" dirty="0" smtClean="0">
                <a:latin typeface="SymbolProp BT"/>
              </a:rPr>
              <a:t>= </a:t>
            </a:r>
            <a:r>
              <a:rPr lang="en-US" sz="3200" b="1" dirty="0" err="1" smtClean="0">
                <a:latin typeface="SymbolProp BT"/>
              </a:rPr>
              <a:t>Kr</a:t>
            </a:r>
            <a:r>
              <a:rPr lang="en-US" sz="3200" b="1" baseline="30000" dirty="0" err="1" smtClean="0">
                <a:latin typeface="SymbolProp BT"/>
              </a:rPr>
              <a:t>g</a:t>
            </a:r>
            <a:r>
              <a:rPr lang="en-US" sz="3200" b="1" baseline="30000" dirty="0" smtClean="0">
                <a:latin typeface="SymbolProp BT"/>
              </a:rPr>
              <a:t>        </a:t>
            </a:r>
            <a:r>
              <a:rPr lang="en-US" sz="3200" b="1" baseline="30000" dirty="0" smtClean="0">
                <a:latin typeface="Times"/>
              </a:rPr>
              <a:t>where</a:t>
            </a:r>
            <a:r>
              <a:rPr lang="en-US" sz="3200" b="1" baseline="30000" dirty="0" smtClean="0">
                <a:latin typeface="SymbolProp BT"/>
              </a:rPr>
              <a:t> </a:t>
            </a:r>
            <a:r>
              <a:rPr lang="en-US" sz="3200" b="1" baseline="30000" dirty="0" err="1" smtClean="0">
                <a:latin typeface="SymbolProp BT"/>
              </a:rPr>
              <a:t>g</a:t>
            </a:r>
            <a:r>
              <a:rPr lang="en-US" sz="3200" b="1" baseline="30000" dirty="0" smtClean="0">
                <a:latin typeface="SymbolProp BT"/>
              </a:rPr>
              <a:t> </a:t>
            </a:r>
            <a:r>
              <a:rPr lang="en-US" sz="3200" b="1" baseline="30000" dirty="0" smtClean="0">
                <a:latin typeface="Times"/>
              </a:rPr>
              <a:t>is the adiabatic index</a:t>
            </a:r>
          </a:p>
          <a:p>
            <a:endParaRPr lang="en-US" sz="2400" dirty="0" smtClean="0">
              <a:latin typeface="SymbolProp BT"/>
            </a:endParaRPr>
          </a:p>
          <a:p>
            <a:endParaRPr lang="en-US" sz="2400" dirty="0" smtClean="0">
              <a:latin typeface="SymbolProp B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3223" y="1621418"/>
            <a:ext cx="4509140" cy="41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1925412" y="5815013"/>
            <a:ext cx="6091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    </a:t>
            </a:r>
            <a:r>
              <a:rPr lang="en-US" sz="2400" dirty="0">
                <a:latin typeface="Arial" charset="0"/>
                <a:hlinkClick r:id="rId3"/>
              </a:rPr>
              <a:t>Radiation flux passing through a slab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3178175" y="84138"/>
            <a:ext cx="363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                               </a:t>
            </a:r>
            <a:r>
              <a:rPr lang="en-US" sz="2800" b="1">
                <a:latin typeface="Arial" charset="0"/>
              </a:rPr>
              <a:t> </a:t>
            </a:r>
            <a:endParaRPr lang="en-US" sz="2800">
              <a:latin typeface="Arial" charset="0"/>
            </a:endParaRPr>
          </a:p>
        </p:txBody>
      </p:sp>
      <p:sp>
        <p:nvSpPr>
          <p:cNvPr id="6" name="Rectangle 4"/>
          <p:cNvSpPr txBox="1">
            <a:spLocks noRot="1" noChangeArrowheads="1"/>
          </p:cNvSpPr>
          <p:nvPr/>
        </p:nvSpPr>
        <p:spPr>
          <a:xfrm>
            <a:off x="273108" y="0"/>
            <a:ext cx="8413692" cy="60324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Radiative</a:t>
            </a:r>
            <a:r>
              <a:rPr lang="en-US" dirty="0" smtClean="0"/>
              <a:t> Transfer</a:t>
            </a:r>
            <a:endParaRPr lang="en-US" dirty="0"/>
          </a:p>
        </p:txBody>
      </p:sp>
      <p:pic>
        <p:nvPicPr>
          <p:cNvPr id="7" name="Picture 8" descr="fig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3249"/>
            <a:ext cx="9144000" cy="8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12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1286</Words>
  <Application>Microsoft Macintosh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Microsoft Equation</vt:lpstr>
      <vt:lpstr>The Equation of State</vt:lpstr>
      <vt:lpstr>Coulomb/Thermal Energy Ratio</vt:lpstr>
      <vt:lpstr>Lower Mass objects</vt:lpstr>
      <vt:lpstr>The Pressure Integral</vt:lpstr>
      <vt:lpstr>The pressure Integral</vt:lpstr>
      <vt:lpstr>Other Assumptions?</vt:lpstr>
      <vt:lpstr>Degenerate Electron Pressure section 3.3 and Appendix B - Prialnik</vt:lpstr>
      <vt:lpstr>Internal Energy of gas and radiation  Adiabatic Exponents (Secs. 3.5 and 3.6) </vt:lpstr>
      <vt:lpstr>Slide 9</vt:lpstr>
      <vt:lpstr>The Opacity k</vt:lpstr>
      <vt:lpstr>Opacity Sources</vt:lpstr>
      <vt:lpstr>Opacity – Cont’d</vt:lpstr>
      <vt:lpstr>Slide 13</vt:lpstr>
      <vt:lpstr>Slide 14</vt:lpstr>
      <vt:lpstr>Slide 15</vt:lpstr>
      <vt:lpstr>Slide 16</vt:lpstr>
      <vt:lpstr>Slide 17</vt:lpstr>
      <vt:lpstr>Slide 18</vt:lpstr>
      <vt:lpstr>Opacity- Cont’d</vt:lpstr>
      <vt:lpstr>Slide 20</vt:lpstr>
      <vt:lpstr>Slide 21</vt:lpstr>
      <vt:lpstr>Radiative Flux Equation</vt:lpstr>
    </vt:vector>
  </TitlesOfParts>
  <Company>American Museum of Natural History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Equation of State</dc:title>
  <dc:creator>Michael Shara</dc:creator>
  <cp:lastModifiedBy>Michael Shara</cp:lastModifiedBy>
  <cp:revision>4</cp:revision>
  <dcterms:created xsi:type="dcterms:W3CDTF">2014-09-13T22:27:32Z</dcterms:created>
  <dcterms:modified xsi:type="dcterms:W3CDTF">2014-09-15T18:03:11Z</dcterms:modified>
</cp:coreProperties>
</file>