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89" r:id="rId3"/>
    <p:sldId id="433" r:id="rId4"/>
    <p:sldId id="453" r:id="rId5"/>
    <p:sldId id="454" r:id="rId6"/>
    <p:sldId id="1224" r:id="rId7"/>
    <p:sldId id="1237" r:id="rId8"/>
    <p:sldId id="1223" r:id="rId9"/>
    <p:sldId id="438" r:id="rId10"/>
    <p:sldId id="455" r:id="rId11"/>
    <p:sldId id="456" r:id="rId12"/>
    <p:sldId id="457" r:id="rId13"/>
    <p:sldId id="1226" r:id="rId14"/>
    <p:sldId id="1100" r:id="rId15"/>
    <p:sldId id="1232" r:id="rId16"/>
    <p:sldId id="1228" r:id="rId17"/>
    <p:sldId id="795" r:id="rId18"/>
    <p:sldId id="436" r:id="rId19"/>
    <p:sldId id="1230" r:id="rId20"/>
    <p:sldId id="1235" r:id="rId21"/>
    <p:sldId id="439" r:id="rId22"/>
    <p:sldId id="444" r:id="rId23"/>
    <p:sldId id="432" r:id="rId24"/>
    <p:sldId id="414" r:id="rId25"/>
    <p:sldId id="409" r:id="rId26"/>
    <p:sldId id="428" r:id="rId27"/>
    <p:sldId id="434" r:id="rId28"/>
    <p:sldId id="390" r:id="rId29"/>
    <p:sldId id="359" r:id="rId30"/>
    <p:sldId id="371" r:id="rId31"/>
    <p:sldId id="1238" r:id="rId32"/>
    <p:sldId id="1199" r:id="rId33"/>
    <p:sldId id="1200" r:id="rId34"/>
    <p:sldId id="355" r:id="rId35"/>
    <p:sldId id="1212" r:id="rId36"/>
    <p:sldId id="262" r:id="rId37"/>
    <p:sldId id="280" r:id="rId38"/>
    <p:sldId id="273" r:id="rId39"/>
    <p:sldId id="281" r:id="rId40"/>
    <p:sldId id="282" r:id="rId41"/>
    <p:sldId id="277" r:id="rId42"/>
    <p:sldId id="1119" r:id="rId43"/>
    <p:sldId id="257" r:id="rId44"/>
    <p:sldId id="1116" r:id="rId45"/>
    <p:sldId id="1124" r:id="rId46"/>
    <p:sldId id="1125" r:id="rId47"/>
    <p:sldId id="1120" r:id="rId48"/>
    <p:sldId id="1118" r:id="rId49"/>
    <p:sldId id="1123" r:id="rId50"/>
    <p:sldId id="1222" r:id="rId51"/>
  </p:sldIdLst>
  <p:sldSz cx="9144000" cy="6858000" type="screen4x3"/>
  <p:notesSz cx="6797675" cy="9926638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9372C9-F38E-B941-B131-4BE16240500E}">
          <p14:sldIdLst>
            <p14:sldId id="256"/>
          </p14:sldIdLst>
        </p14:section>
        <p14:section name="Untitled Section" id="{DF3DFC52-0046-5949-A86B-002C6CB29BF6}">
          <p14:sldIdLst>
            <p14:sldId id="389"/>
            <p14:sldId id="433"/>
            <p14:sldId id="453"/>
            <p14:sldId id="454"/>
            <p14:sldId id="1224"/>
            <p14:sldId id="1237"/>
            <p14:sldId id="1223"/>
            <p14:sldId id="438"/>
            <p14:sldId id="455"/>
            <p14:sldId id="456"/>
            <p14:sldId id="457"/>
            <p14:sldId id="1226"/>
            <p14:sldId id="1100"/>
            <p14:sldId id="1232"/>
            <p14:sldId id="1228"/>
            <p14:sldId id="795"/>
            <p14:sldId id="436"/>
            <p14:sldId id="1230"/>
            <p14:sldId id="1235"/>
            <p14:sldId id="439"/>
            <p14:sldId id="444"/>
            <p14:sldId id="432"/>
            <p14:sldId id="414"/>
            <p14:sldId id="409"/>
            <p14:sldId id="428"/>
            <p14:sldId id="434"/>
            <p14:sldId id="390"/>
            <p14:sldId id="359"/>
            <p14:sldId id="371"/>
            <p14:sldId id="1238"/>
            <p14:sldId id="1199"/>
            <p14:sldId id="1200"/>
            <p14:sldId id="355"/>
            <p14:sldId id="1212"/>
            <p14:sldId id="262"/>
            <p14:sldId id="280"/>
            <p14:sldId id="273"/>
            <p14:sldId id="281"/>
            <p14:sldId id="282"/>
            <p14:sldId id="277"/>
            <p14:sldId id="1119"/>
            <p14:sldId id="257"/>
            <p14:sldId id="1116"/>
            <p14:sldId id="1124"/>
            <p14:sldId id="1125"/>
            <p14:sldId id="1120"/>
            <p14:sldId id="1118"/>
            <p14:sldId id="1123"/>
            <p14:sldId id="12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o Baraldi" initials="PB" lastIdx="1" clrIdx="0">
    <p:extLst>
      <p:ext uri="{19B8F6BF-5375-455C-9EA6-DF929625EA0E}">
        <p15:presenceInfo xmlns:p15="http://schemas.microsoft.com/office/powerpoint/2012/main" userId="a9d7fee50f2e1f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986"/>
    <a:srgbClr val="0033CC"/>
    <a:srgbClr val="004F84"/>
    <a:srgbClr val="004C80"/>
    <a:srgbClr val="004D82"/>
    <a:srgbClr val="003F6E"/>
    <a:srgbClr val="85A8C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 autoAdjust="0"/>
    <p:restoredTop sz="94718" autoAdjust="0"/>
  </p:normalViewPr>
  <p:slideViewPr>
    <p:cSldViewPr>
      <p:cViewPr varScale="1">
        <p:scale>
          <a:sx n="110" d="100"/>
          <a:sy n="110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578" y="-102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30" y="3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427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30" y="9430427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4A3859BA-3936-47B4-A7A7-AE0B63CC87C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942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30" y="3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86" y="4714031"/>
            <a:ext cx="4985109" cy="44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427"/>
            <a:ext cx="2946248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l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30" y="9430427"/>
            <a:ext cx="2946247" cy="49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7" tIns="45707" rIns="91417" bIns="45707" numCol="1" anchor="b" anchorCtr="0" compatLnSpc="1">
            <a:prstTxWarp prst="textNoShape">
              <a:avLst/>
            </a:prstTxWarp>
          </a:bodyPr>
          <a:lstStyle>
            <a:lvl1pPr algn="r" defTabSz="913645">
              <a:spcBef>
                <a:spcPct val="0"/>
              </a:spcBef>
              <a:defRPr sz="1300">
                <a:latin typeface="Times" pitchFamily="18" charset="0"/>
              </a:defRPr>
            </a:lvl1pPr>
          </a:lstStyle>
          <a:p>
            <a:pPr>
              <a:defRPr/>
            </a:pPr>
            <a:fld id="{75D5641B-997A-4513-AFCA-7F7F47B910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886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38F97-A7EB-474B-B061-906C6918DB7C}" type="slidenum">
              <a:rPr lang="it-IT" smtClean="0"/>
              <a:pPr/>
              <a:t>1</a:t>
            </a:fld>
            <a:endParaRPr lang="it-IT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8975" y="801688"/>
            <a:ext cx="5360988" cy="4022725"/>
          </a:xfrm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98556" y="5089736"/>
            <a:ext cx="4939850" cy="4825087"/>
          </a:xfrm>
          <a:noFill/>
          <a:ln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24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/>
            </a:endParaRPr>
          </a:p>
        </p:txBody>
      </p:sp>
      <p:sp>
        <p:nvSpPr>
          <p:cNvPr id="706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38870-D90D-44EA-9937-5050842416B3}" type="slidenum">
              <a:rPr lang="it-IT" smtClean="0">
                <a:solidFill>
                  <a:srgbClr val="000000"/>
                </a:solidFill>
                <a:latin typeface="Times"/>
              </a:rPr>
              <a:pPr/>
              <a:t>14</a:t>
            </a:fld>
            <a:endParaRPr lang="it-IT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17242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/>
            </a:endParaRPr>
          </a:p>
        </p:txBody>
      </p:sp>
      <p:sp>
        <p:nvSpPr>
          <p:cNvPr id="706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38870-D90D-44EA-9937-5050842416B3}" type="slidenum">
              <a:rPr lang="it-IT" smtClean="0">
                <a:solidFill>
                  <a:srgbClr val="000000"/>
                </a:solidFill>
                <a:latin typeface="Times"/>
              </a:rPr>
              <a:pPr/>
              <a:t>16</a:t>
            </a:fld>
            <a:endParaRPr lang="it-IT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4428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/>
            </a:endParaRPr>
          </a:p>
        </p:txBody>
      </p:sp>
      <p:sp>
        <p:nvSpPr>
          <p:cNvPr id="706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38870-D90D-44EA-9937-5050842416B3}" type="slidenum">
              <a:rPr lang="it-IT" smtClean="0">
                <a:solidFill>
                  <a:srgbClr val="000000"/>
                </a:solidFill>
                <a:latin typeface="Times"/>
              </a:rPr>
              <a:pPr/>
              <a:t>17</a:t>
            </a:fld>
            <a:endParaRPr lang="it-IT">
              <a:solidFill>
                <a:srgbClr val="000000"/>
              </a:solidFill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485336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6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D5641B-997A-4513-AFCA-7F7F47B91027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rPr>
              <a:pPr marL="0" marR="0" lvl="0" indent="0" algn="r" defTabSz="91364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98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raw dataset are stored in </a:t>
            </a:r>
            <a:r>
              <a:rPr lang="en-US" i="1" dirty="0"/>
              <a:t>1019 ZA5.0kHz5s.csv</a:t>
            </a:r>
            <a:br>
              <a:rPr lang="en-US" dirty="0"/>
            </a:br>
            <a:r>
              <a:rPr lang="en-US" dirty="0"/>
              <a:t>5.60 GB for A6; 4.84GB for A5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B4441-E0D7-4621-A30E-BF7800896F4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7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260E1-2DFA-4B95-9E85-2EEE0931A10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B81CF-BD6A-4A02-9655-E51EDA97DBE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719138" y="1066800"/>
            <a:ext cx="82296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792AB-AD9F-4F46-AC3C-3403A2B2CE0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976B13-3D1D-4828-A74D-B3D5E5F255E1}"/>
              </a:ext>
            </a:extLst>
          </p:cNvPr>
          <p:cNvGrpSpPr/>
          <p:nvPr userDrawn="1"/>
        </p:nvGrpSpPr>
        <p:grpSpPr>
          <a:xfrm>
            <a:off x="0" y="0"/>
            <a:ext cx="9144000" cy="922718"/>
            <a:chOff x="0" y="11575"/>
            <a:chExt cx="9144000" cy="922718"/>
          </a:xfrm>
        </p:grpSpPr>
        <p:sp>
          <p:nvSpPr>
            <p:cNvPr id="7" name="Rettangolo 252">
              <a:extLst>
                <a:ext uri="{FF2B5EF4-FFF2-40B4-BE49-F238E27FC236}">
                  <a16:creationId xmlns:a16="http://schemas.microsoft.com/office/drawing/2014/main" id="{96B9C68F-A134-47FF-9AB5-7CE1B09AEDDC}"/>
                </a:ext>
              </a:extLst>
            </p:cNvPr>
            <p:cNvSpPr/>
            <p:nvPr userDrawn="1"/>
          </p:nvSpPr>
          <p:spPr>
            <a:xfrm>
              <a:off x="0" y="11575"/>
              <a:ext cx="9144000" cy="922718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131">
              <a:extLst>
                <a:ext uri="{FF2B5EF4-FFF2-40B4-BE49-F238E27FC236}">
                  <a16:creationId xmlns:a16="http://schemas.microsoft.com/office/drawing/2014/main" id="{AC2911FF-1A23-48BE-8F41-1C4447EF949C}"/>
                </a:ext>
              </a:extLst>
            </p:cNvPr>
            <p:cNvGrpSpPr/>
            <p:nvPr userDrawn="1"/>
          </p:nvGrpSpPr>
          <p:grpSpPr>
            <a:xfrm>
              <a:off x="53677" y="842853"/>
              <a:ext cx="9036647" cy="91440"/>
              <a:chOff x="1218340" y="275867"/>
              <a:chExt cx="17715122" cy="567843"/>
            </a:xfrm>
          </p:grpSpPr>
          <p:cxnSp>
            <p:nvCxnSpPr>
              <p:cNvPr id="9" name="Connettore 1 132">
                <a:extLst>
                  <a:ext uri="{FF2B5EF4-FFF2-40B4-BE49-F238E27FC236}">
                    <a16:creationId xmlns:a16="http://schemas.microsoft.com/office/drawing/2014/main" id="{97BFF394-D1E7-406D-AE64-7A70038370F9}"/>
                  </a:ext>
                </a:extLst>
              </p:cNvPr>
              <p:cNvCxnSpPr/>
              <p:nvPr userDrawn="1"/>
            </p:nvCxnSpPr>
            <p:spPr>
              <a:xfrm>
                <a:off x="12183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133">
                <a:extLst>
                  <a:ext uri="{FF2B5EF4-FFF2-40B4-BE49-F238E27FC236}">
                    <a16:creationId xmlns:a16="http://schemas.microsoft.com/office/drawing/2014/main" id="{DCD69B42-AC0C-47B5-85CA-80DA3BDB5496}"/>
                  </a:ext>
                </a:extLst>
              </p:cNvPr>
              <p:cNvCxnSpPr/>
              <p:nvPr userDrawn="1"/>
            </p:nvCxnSpPr>
            <p:spPr>
              <a:xfrm>
                <a:off x="13672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134">
                <a:extLst>
                  <a:ext uri="{FF2B5EF4-FFF2-40B4-BE49-F238E27FC236}">
                    <a16:creationId xmlns:a16="http://schemas.microsoft.com/office/drawing/2014/main" id="{41BA0682-A81B-4472-9CAE-AD9036DEF2AF}"/>
                  </a:ext>
                </a:extLst>
              </p:cNvPr>
              <p:cNvCxnSpPr/>
              <p:nvPr userDrawn="1"/>
            </p:nvCxnSpPr>
            <p:spPr>
              <a:xfrm>
                <a:off x="15160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1 135">
                <a:extLst>
                  <a:ext uri="{FF2B5EF4-FFF2-40B4-BE49-F238E27FC236}">
                    <a16:creationId xmlns:a16="http://schemas.microsoft.com/office/drawing/2014/main" id="{5ABA523E-8C2D-4220-8CF7-029FDC1BCBAA}"/>
                  </a:ext>
                </a:extLst>
              </p:cNvPr>
              <p:cNvCxnSpPr/>
              <p:nvPr userDrawn="1"/>
            </p:nvCxnSpPr>
            <p:spPr>
              <a:xfrm>
                <a:off x="16649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1 136">
                <a:extLst>
                  <a:ext uri="{FF2B5EF4-FFF2-40B4-BE49-F238E27FC236}">
                    <a16:creationId xmlns:a16="http://schemas.microsoft.com/office/drawing/2014/main" id="{5E54C147-5857-4934-AA21-2198ABD1762F}"/>
                  </a:ext>
                </a:extLst>
              </p:cNvPr>
              <p:cNvCxnSpPr/>
              <p:nvPr userDrawn="1"/>
            </p:nvCxnSpPr>
            <p:spPr>
              <a:xfrm>
                <a:off x="18138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1 137">
                <a:extLst>
                  <a:ext uri="{FF2B5EF4-FFF2-40B4-BE49-F238E27FC236}">
                    <a16:creationId xmlns:a16="http://schemas.microsoft.com/office/drawing/2014/main" id="{78F840B6-0908-40E1-ADA1-9BE9F5B6A7BB}"/>
                  </a:ext>
                </a:extLst>
              </p:cNvPr>
              <p:cNvCxnSpPr/>
              <p:nvPr userDrawn="1"/>
            </p:nvCxnSpPr>
            <p:spPr>
              <a:xfrm>
                <a:off x="19626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1 138">
                <a:extLst>
                  <a:ext uri="{FF2B5EF4-FFF2-40B4-BE49-F238E27FC236}">
                    <a16:creationId xmlns:a16="http://schemas.microsoft.com/office/drawing/2014/main" id="{BC088E4E-0958-43B6-BBE0-016F19CAC7A0}"/>
                  </a:ext>
                </a:extLst>
              </p:cNvPr>
              <p:cNvCxnSpPr/>
              <p:nvPr userDrawn="1"/>
            </p:nvCxnSpPr>
            <p:spPr>
              <a:xfrm>
                <a:off x="21115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1 139">
                <a:extLst>
                  <a:ext uri="{FF2B5EF4-FFF2-40B4-BE49-F238E27FC236}">
                    <a16:creationId xmlns:a16="http://schemas.microsoft.com/office/drawing/2014/main" id="{0CEB9C7A-6433-4A38-B9D2-A1197B2927D5}"/>
                  </a:ext>
                </a:extLst>
              </p:cNvPr>
              <p:cNvCxnSpPr/>
              <p:nvPr userDrawn="1"/>
            </p:nvCxnSpPr>
            <p:spPr>
              <a:xfrm>
                <a:off x="22604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1 140">
                <a:extLst>
                  <a:ext uri="{FF2B5EF4-FFF2-40B4-BE49-F238E27FC236}">
                    <a16:creationId xmlns:a16="http://schemas.microsoft.com/office/drawing/2014/main" id="{67A34A03-069D-4C7C-8483-61668F9C3883}"/>
                  </a:ext>
                </a:extLst>
              </p:cNvPr>
              <p:cNvCxnSpPr/>
              <p:nvPr userDrawn="1"/>
            </p:nvCxnSpPr>
            <p:spPr>
              <a:xfrm>
                <a:off x="24092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1 141">
                <a:extLst>
                  <a:ext uri="{FF2B5EF4-FFF2-40B4-BE49-F238E27FC236}">
                    <a16:creationId xmlns:a16="http://schemas.microsoft.com/office/drawing/2014/main" id="{11547F8E-5BC7-4472-9F2E-8C18DFB2963F}"/>
                  </a:ext>
                </a:extLst>
              </p:cNvPr>
              <p:cNvCxnSpPr/>
              <p:nvPr userDrawn="1"/>
            </p:nvCxnSpPr>
            <p:spPr>
              <a:xfrm>
                <a:off x="25581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1 142">
                <a:extLst>
                  <a:ext uri="{FF2B5EF4-FFF2-40B4-BE49-F238E27FC236}">
                    <a16:creationId xmlns:a16="http://schemas.microsoft.com/office/drawing/2014/main" id="{95E64095-25A4-4899-BF43-51570192C94D}"/>
                  </a:ext>
                </a:extLst>
              </p:cNvPr>
              <p:cNvCxnSpPr/>
              <p:nvPr userDrawn="1"/>
            </p:nvCxnSpPr>
            <p:spPr>
              <a:xfrm>
                <a:off x="27070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43">
                <a:extLst>
                  <a:ext uri="{FF2B5EF4-FFF2-40B4-BE49-F238E27FC236}">
                    <a16:creationId xmlns:a16="http://schemas.microsoft.com/office/drawing/2014/main" id="{84160E44-262A-471A-AC97-319D467C4F02}"/>
                  </a:ext>
                </a:extLst>
              </p:cNvPr>
              <p:cNvCxnSpPr/>
              <p:nvPr userDrawn="1"/>
            </p:nvCxnSpPr>
            <p:spPr>
              <a:xfrm>
                <a:off x="28558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144">
                <a:extLst>
                  <a:ext uri="{FF2B5EF4-FFF2-40B4-BE49-F238E27FC236}">
                    <a16:creationId xmlns:a16="http://schemas.microsoft.com/office/drawing/2014/main" id="{C522A3D5-B1CA-476D-B766-00150A42B8D7}"/>
                  </a:ext>
                </a:extLst>
              </p:cNvPr>
              <p:cNvCxnSpPr/>
              <p:nvPr userDrawn="1"/>
            </p:nvCxnSpPr>
            <p:spPr>
              <a:xfrm>
                <a:off x="30047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1 145">
                <a:extLst>
                  <a:ext uri="{FF2B5EF4-FFF2-40B4-BE49-F238E27FC236}">
                    <a16:creationId xmlns:a16="http://schemas.microsoft.com/office/drawing/2014/main" id="{127DB956-BA97-4C20-BB68-DA636DD1CCCA}"/>
                  </a:ext>
                </a:extLst>
              </p:cNvPr>
              <p:cNvCxnSpPr/>
              <p:nvPr userDrawn="1"/>
            </p:nvCxnSpPr>
            <p:spPr>
              <a:xfrm>
                <a:off x="31536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1 146">
                <a:extLst>
                  <a:ext uri="{FF2B5EF4-FFF2-40B4-BE49-F238E27FC236}">
                    <a16:creationId xmlns:a16="http://schemas.microsoft.com/office/drawing/2014/main" id="{6B3A3F6A-8CF6-49D8-BA44-3E32993CEA23}"/>
                  </a:ext>
                </a:extLst>
              </p:cNvPr>
              <p:cNvCxnSpPr/>
              <p:nvPr userDrawn="1"/>
            </p:nvCxnSpPr>
            <p:spPr>
              <a:xfrm>
                <a:off x="33024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1 147">
                <a:extLst>
                  <a:ext uri="{FF2B5EF4-FFF2-40B4-BE49-F238E27FC236}">
                    <a16:creationId xmlns:a16="http://schemas.microsoft.com/office/drawing/2014/main" id="{74D0A150-6B16-4692-9377-BB71997B41D7}"/>
                  </a:ext>
                </a:extLst>
              </p:cNvPr>
              <p:cNvCxnSpPr/>
              <p:nvPr userDrawn="1"/>
            </p:nvCxnSpPr>
            <p:spPr>
              <a:xfrm>
                <a:off x="34513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1 148">
                <a:extLst>
                  <a:ext uri="{FF2B5EF4-FFF2-40B4-BE49-F238E27FC236}">
                    <a16:creationId xmlns:a16="http://schemas.microsoft.com/office/drawing/2014/main" id="{8EB4E55E-46AF-4178-8C8E-FCA5E85DB4B1}"/>
                  </a:ext>
                </a:extLst>
              </p:cNvPr>
              <p:cNvCxnSpPr/>
              <p:nvPr userDrawn="1"/>
            </p:nvCxnSpPr>
            <p:spPr>
              <a:xfrm>
                <a:off x="36002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1 149">
                <a:extLst>
                  <a:ext uri="{FF2B5EF4-FFF2-40B4-BE49-F238E27FC236}">
                    <a16:creationId xmlns:a16="http://schemas.microsoft.com/office/drawing/2014/main" id="{E53836C0-F3D8-47F2-ACBE-8740874EE43E}"/>
                  </a:ext>
                </a:extLst>
              </p:cNvPr>
              <p:cNvCxnSpPr/>
              <p:nvPr userDrawn="1"/>
            </p:nvCxnSpPr>
            <p:spPr>
              <a:xfrm>
                <a:off x="37490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1 150">
                <a:extLst>
                  <a:ext uri="{FF2B5EF4-FFF2-40B4-BE49-F238E27FC236}">
                    <a16:creationId xmlns:a16="http://schemas.microsoft.com/office/drawing/2014/main" id="{F72DA2FC-A7F6-4F84-91ED-8BE56DE9CD21}"/>
                  </a:ext>
                </a:extLst>
              </p:cNvPr>
              <p:cNvCxnSpPr/>
              <p:nvPr userDrawn="1"/>
            </p:nvCxnSpPr>
            <p:spPr>
              <a:xfrm>
                <a:off x="38979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151">
                <a:extLst>
                  <a:ext uri="{FF2B5EF4-FFF2-40B4-BE49-F238E27FC236}">
                    <a16:creationId xmlns:a16="http://schemas.microsoft.com/office/drawing/2014/main" id="{69571047-92AC-4A81-81BA-A2C5EAA9DCF7}"/>
                  </a:ext>
                </a:extLst>
              </p:cNvPr>
              <p:cNvCxnSpPr/>
              <p:nvPr userDrawn="1"/>
            </p:nvCxnSpPr>
            <p:spPr>
              <a:xfrm>
                <a:off x="404681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152">
                <a:extLst>
                  <a:ext uri="{FF2B5EF4-FFF2-40B4-BE49-F238E27FC236}">
                    <a16:creationId xmlns:a16="http://schemas.microsoft.com/office/drawing/2014/main" id="{7E18F60D-8125-46C5-BF3F-931A9BF914AB}"/>
                  </a:ext>
                </a:extLst>
              </p:cNvPr>
              <p:cNvCxnSpPr/>
              <p:nvPr userDrawn="1"/>
            </p:nvCxnSpPr>
            <p:spPr>
              <a:xfrm>
                <a:off x="419568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1 153">
                <a:extLst>
                  <a:ext uri="{FF2B5EF4-FFF2-40B4-BE49-F238E27FC236}">
                    <a16:creationId xmlns:a16="http://schemas.microsoft.com/office/drawing/2014/main" id="{404ACD99-68D7-474C-A69D-C314CD2169E9}"/>
                  </a:ext>
                </a:extLst>
              </p:cNvPr>
              <p:cNvCxnSpPr/>
              <p:nvPr userDrawn="1"/>
            </p:nvCxnSpPr>
            <p:spPr>
              <a:xfrm>
                <a:off x="434454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1 154">
                <a:extLst>
                  <a:ext uri="{FF2B5EF4-FFF2-40B4-BE49-F238E27FC236}">
                    <a16:creationId xmlns:a16="http://schemas.microsoft.com/office/drawing/2014/main" id="{5C77B4F4-CE71-4FC3-9915-9DFE8B88AD37}"/>
                  </a:ext>
                </a:extLst>
              </p:cNvPr>
              <p:cNvCxnSpPr/>
              <p:nvPr userDrawn="1"/>
            </p:nvCxnSpPr>
            <p:spPr>
              <a:xfrm>
                <a:off x="449341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1 155">
                <a:extLst>
                  <a:ext uri="{FF2B5EF4-FFF2-40B4-BE49-F238E27FC236}">
                    <a16:creationId xmlns:a16="http://schemas.microsoft.com/office/drawing/2014/main" id="{0DD8CF29-1FD2-4232-87B6-34577C3B5624}"/>
                  </a:ext>
                </a:extLst>
              </p:cNvPr>
              <p:cNvCxnSpPr/>
              <p:nvPr userDrawn="1"/>
            </p:nvCxnSpPr>
            <p:spPr>
              <a:xfrm>
                <a:off x="464228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1 156">
                <a:extLst>
                  <a:ext uri="{FF2B5EF4-FFF2-40B4-BE49-F238E27FC236}">
                    <a16:creationId xmlns:a16="http://schemas.microsoft.com/office/drawing/2014/main" id="{2B61E368-1285-41D3-9324-A59FD7900EBD}"/>
                  </a:ext>
                </a:extLst>
              </p:cNvPr>
              <p:cNvCxnSpPr/>
              <p:nvPr userDrawn="1"/>
            </p:nvCxnSpPr>
            <p:spPr>
              <a:xfrm>
                <a:off x="479114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1 157">
                <a:extLst>
                  <a:ext uri="{FF2B5EF4-FFF2-40B4-BE49-F238E27FC236}">
                    <a16:creationId xmlns:a16="http://schemas.microsoft.com/office/drawing/2014/main" id="{8BD78E09-0D98-43C5-ABFC-8DC9DED9C207}"/>
                  </a:ext>
                </a:extLst>
              </p:cNvPr>
              <p:cNvCxnSpPr/>
              <p:nvPr userDrawn="1"/>
            </p:nvCxnSpPr>
            <p:spPr>
              <a:xfrm>
                <a:off x="494001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1 158">
                <a:extLst>
                  <a:ext uri="{FF2B5EF4-FFF2-40B4-BE49-F238E27FC236}">
                    <a16:creationId xmlns:a16="http://schemas.microsoft.com/office/drawing/2014/main" id="{FFE73B4B-8EEB-4C5C-BDB7-E3D59BCD563A}"/>
                  </a:ext>
                </a:extLst>
              </p:cNvPr>
              <p:cNvCxnSpPr/>
              <p:nvPr userDrawn="1"/>
            </p:nvCxnSpPr>
            <p:spPr>
              <a:xfrm>
                <a:off x="508888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1 159">
                <a:extLst>
                  <a:ext uri="{FF2B5EF4-FFF2-40B4-BE49-F238E27FC236}">
                    <a16:creationId xmlns:a16="http://schemas.microsoft.com/office/drawing/2014/main" id="{BE33EEC7-6750-404C-9150-533EFA09F0E1}"/>
                  </a:ext>
                </a:extLst>
              </p:cNvPr>
              <p:cNvCxnSpPr/>
              <p:nvPr userDrawn="1"/>
            </p:nvCxnSpPr>
            <p:spPr>
              <a:xfrm>
                <a:off x="523774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1 160">
                <a:extLst>
                  <a:ext uri="{FF2B5EF4-FFF2-40B4-BE49-F238E27FC236}">
                    <a16:creationId xmlns:a16="http://schemas.microsoft.com/office/drawing/2014/main" id="{1910636B-5802-455C-B162-6E1F2A1A55BE}"/>
                  </a:ext>
                </a:extLst>
              </p:cNvPr>
              <p:cNvCxnSpPr/>
              <p:nvPr userDrawn="1"/>
            </p:nvCxnSpPr>
            <p:spPr>
              <a:xfrm>
                <a:off x="538661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1 161">
                <a:extLst>
                  <a:ext uri="{FF2B5EF4-FFF2-40B4-BE49-F238E27FC236}">
                    <a16:creationId xmlns:a16="http://schemas.microsoft.com/office/drawing/2014/main" id="{39180CAC-6FE5-4EDE-8C6D-D4240E9942D7}"/>
                  </a:ext>
                </a:extLst>
              </p:cNvPr>
              <p:cNvCxnSpPr/>
              <p:nvPr userDrawn="1"/>
            </p:nvCxnSpPr>
            <p:spPr>
              <a:xfrm>
                <a:off x="553548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1 162">
                <a:extLst>
                  <a:ext uri="{FF2B5EF4-FFF2-40B4-BE49-F238E27FC236}">
                    <a16:creationId xmlns:a16="http://schemas.microsoft.com/office/drawing/2014/main" id="{0CE2427C-41CF-4688-BDCB-5BB2BB379DDB}"/>
                  </a:ext>
                </a:extLst>
              </p:cNvPr>
              <p:cNvCxnSpPr/>
              <p:nvPr userDrawn="1"/>
            </p:nvCxnSpPr>
            <p:spPr>
              <a:xfrm>
                <a:off x="568435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163">
                <a:extLst>
                  <a:ext uri="{FF2B5EF4-FFF2-40B4-BE49-F238E27FC236}">
                    <a16:creationId xmlns:a16="http://schemas.microsoft.com/office/drawing/2014/main" id="{A18075ED-3107-4BF5-B8D1-24B73DCEF951}"/>
                  </a:ext>
                </a:extLst>
              </p:cNvPr>
              <p:cNvCxnSpPr/>
              <p:nvPr userDrawn="1"/>
            </p:nvCxnSpPr>
            <p:spPr>
              <a:xfrm>
                <a:off x="583321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1 164">
                <a:extLst>
                  <a:ext uri="{FF2B5EF4-FFF2-40B4-BE49-F238E27FC236}">
                    <a16:creationId xmlns:a16="http://schemas.microsoft.com/office/drawing/2014/main" id="{DA3510A8-C99D-4F8A-BA03-40CA85F5E6B0}"/>
                  </a:ext>
                </a:extLst>
              </p:cNvPr>
              <p:cNvCxnSpPr/>
              <p:nvPr userDrawn="1"/>
            </p:nvCxnSpPr>
            <p:spPr>
              <a:xfrm>
                <a:off x="598208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1 165">
                <a:extLst>
                  <a:ext uri="{FF2B5EF4-FFF2-40B4-BE49-F238E27FC236}">
                    <a16:creationId xmlns:a16="http://schemas.microsoft.com/office/drawing/2014/main" id="{9C537C37-C0AD-4B49-86B8-E4EF1BA94DC6}"/>
                  </a:ext>
                </a:extLst>
              </p:cNvPr>
              <p:cNvCxnSpPr/>
              <p:nvPr userDrawn="1"/>
            </p:nvCxnSpPr>
            <p:spPr>
              <a:xfrm>
                <a:off x="613095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166">
                <a:extLst>
                  <a:ext uri="{FF2B5EF4-FFF2-40B4-BE49-F238E27FC236}">
                    <a16:creationId xmlns:a16="http://schemas.microsoft.com/office/drawing/2014/main" id="{78370951-44A6-4270-8C2C-DA33F1042411}"/>
                  </a:ext>
                </a:extLst>
              </p:cNvPr>
              <p:cNvCxnSpPr/>
              <p:nvPr userDrawn="1"/>
            </p:nvCxnSpPr>
            <p:spPr>
              <a:xfrm>
                <a:off x="627981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1 167">
                <a:extLst>
                  <a:ext uri="{FF2B5EF4-FFF2-40B4-BE49-F238E27FC236}">
                    <a16:creationId xmlns:a16="http://schemas.microsoft.com/office/drawing/2014/main" id="{9148C8AD-9AD4-4F14-904E-6FB34CDD783E}"/>
                  </a:ext>
                </a:extLst>
              </p:cNvPr>
              <p:cNvCxnSpPr/>
              <p:nvPr userDrawn="1"/>
            </p:nvCxnSpPr>
            <p:spPr>
              <a:xfrm>
                <a:off x="642868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1 168">
                <a:extLst>
                  <a:ext uri="{FF2B5EF4-FFF2-40B4-BE49-F238E27FC236}">
                    <a16:creationId xmlns:a16="http://schemas.microsoft.com/office/drawing/2014/main" id="{C8F8FCD0-DA46-47D2-8ADF-D4E020943287}"/>
                  </a:ext>
                </a:extLst>
              </p:cNvPr>
              <p:cNvCxnSpPr/>
              <p:nvPr userDrawn="1"/>
            </p:nvCxnSpPr>
            <p:spPr>
              <a:xfrm>
                <a:off x="657755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169">
                <a:extLst>
                  <a:ext uri="{FF2B5EF4-FFF2-40B4-BE49-F238E27FC236}">
                    <a16:creationId xmlns:a16="http://schemas.microsoft.com/office/drawing/2014/main" id="{84D616B0-6DFC-4636-B0C1-84A6D19F4BFF}"/>
                  </a:ext>
                </a:extLst>
              </p:cNvPr>
              <p:cNvCxnSpPr/>
              <p:nvPr userDrawn="1"/>
            </p:nvCxnSpPr>
            <p:spPr>
              <a:xfrm>
                <a:off x="672641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170">
                <a:extLst>
                  <a:ext uri="{FF2B5EF4-FFF2-40B4-BE49-F238E27FC236}">
                    <a16:creationId xmlns:a16="http://schemas.microsoft.com/office/drawing/2014/main" id="{E86F1776-C172-4F73-9B21-849F62BFB79F}"/>
                  </a:ext>
                </a:extLst>
              </p:cNvPr>
              <p:cNvCxnSpPr/>
              <p:nvPr userDrawn="1"/>
            </p:nvCxnSpPr>
            <p:spPr>
              <a:xfrm>
                <a:off x="687528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1 171">
                <a:extLst>
                  <a:ext uri="{FF2B5EF4-FFF2-40B4-BE49-F238E27FC236}">
                    <a16:creationId xmlns:a16="http://schemas.microsoft.com/office/drawing/2014/main" id="{2C24B6F2-6628-41D9-BBC5-B12B648562F4}"/>
                  </a:ext>
                </a:extLst>
              </p:cNvPr>
              <p:cNvCxnSpPr/>
              <p:nvPr userDrawn="1"/>
            </p:nvCxnSpPr>
            <p:spPr>
              <a:xfrm>
                <a:off x="702415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172">
                <a:extLst>
                  <a:ext uri="{FF2B5EF4-FFF2-40B4-BE49-F238E27FC236}">
                    <a16:creationId xmlns:a16="http://schemas.microsoft.com/office/drawing/2014/main" id="{E65386BC-87EB-4E06-81F1-E771D59D1599}"/>
                  </a:ext>
                </a:extLst>
              </p:cNvPr>
              <p:cNvCxnSpPr/>
              <p:nvPr userDrawn="1"/>
            </p:nvCxnSpPr>
            <p:spPr>
              <a:xfrm>
                <a:off x="717302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1 173">
                <a:extLst>
                  <a:ext uri="{FF2B5EF4-FFF2-40B4-BE49-F238E27FC236}">
                    <a16:creationId xmlns:a16="http://schemas.microsoft.com/office/drawing/2014/main" id="{6E903B54-715F-4629-B63B-8577B9B025B5}"/>
                  </a:ext>
                </a:extLst>
              </p:cNvPr>
              <p:cNvCxnSpPr/>
              <p:nvPr userDrawn="1"/>
            </p:nvCxnSpPr>
            <p:spPr>
              <a:xfrm>
                <a:off x="732188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1 174">
                <a:extLst>
                  <a:ext uri="{FF2B5EF4-FFF2-40B4-BE49-F238E27FC236}">
                    <a16:creationId xmlns:a16="http://schemas.microsoft.com/office/drawing/2014/main" id="{9E6C86D5-4528-4822-8870-56B8A33814B3}"/>
                  </a:ext>
                </a:extLst>
              </p:cNvPr>
              <p:cNvCxnSpPr/>
              <p:nvPr userDrawn="1"/>
            </p:nvCxnSpPr>
            <p:spPr>
              <a:xfrm>
                <a:off x="747075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175">
                <a:extLst>
                  <a:ext uri="{FF2B5EF4-FFF2-40B4-BE49-F238E27FC236}">
                    <a16:creationId xmlns:a16="http://schemas.microsoft.com/office/drawing/2014/main" id="{0BBDAB14-5356-4973-B900-82160437EBE7}"/>
                  </a:ext>
                </a:extLst>
              </p:cNvPr>
              <p:cNvCxnSpPr/>
              <p:nvPr userDrawn="1"/>
            </p:nvCxnSpPr>
            <p:spPr>
              <a:xfrm>
                <a:off x="761962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1 176">
                <a:extLst>
                  <a:ext uri="{FF2B5EF4-FFF2-40B4-BE49-F238E27FC236}">
                    <a16:creationId xmlns:a16="http://schemas.microsoft.com/office/drawing/2014/main" id="{FBD42BB2-9E2D-43A1-A434-D388D54766DD}"/>
                  </a:ext>
                </a:extLst>
              </p:cNvPr>
              <p:cNvCxnSpPr/>
              <p:nvPr userDrawn="1"/>
            </p:nvCxnSpPr>
            <p:spPr>
              <a:xfrm>
                <a:off x="776848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1 177">
                <a:extLst>
                  <a:ext uri="{FF2B5EF4-FFF2-40B4-BE49-F238E27FC236}">
                    <a16:creationId xmlns:a16="http://schemas.microsoft.com/office/drawing/2014/main" id="{B2FBCDAB-0CD3-4494-86E6-3C130B7FB986}"/>
                  </a:ext>
                </a:extLst>
              </p:cNvPr>
              <p:cNvCxnSpPr/>
              <p:nvPr userDrawn="1"/>
            </p:nvCxnSpPr>
            <p:spPr>
              <a:xfrm>
                <a:off x="791735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178">
                <a:extLst>
                  <a:ext uri="{FF2B5EF4-FFF2-40B4-BE49-F238E27FC236}">
                    <a16:creationId xmlns:a16="http://schemas.microsoft.com/office/drawing/2014/main" id="{F1B7438E-673A-4C7A-B9B6-3E5D1321531C}"/>
                  </a:ext>
                </a:extLst>
              </p:cNvPr>
              <p:cNvCxnSpPr/>
              <p:nvPr userDrawn="1"/>
            </p:nvCxnSpPr>
            <p:spPr>
              <a:xfrm>
                <a:off x="806622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179">
                <a:extLst>
                  <a:ext uri="{FF2B5EF4-FFF2-40B4-BE49-F238E27FC236}">
                    <a16:creationId xmlns:a16="http://schemas.microsoft.com/office/drawing/2014/main" id="{5F2A631F-1AFF-4D89-966F-84E4FCAA0A17}"/>
                  </a:ext>
                </a:extLst>
              </p:cNvPr>
              <p:cNvCxnSpPr/>
              <p:nvPr userDrawn="1"/>
            </p:nvCxnSpPr>
            <p:spPr>
              <a:xfrm>
                <a:off x="821508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1 180">
                <a:extLst>
                  <a:ext uri="{FF2B5EF4-FFF2-40B4-BE49-F238E27FC236}">
                    <a16:creationId xmlns:a16="http://schemas.microsoft.com/office/drawing/2014/main" id="{97E5566D-5D9C-491C-BAA1-7BC41DDFB41A}"/>
                  </a:ext>
                </a:extLst>
              </p:cNvPr>
              <p:cNvCxnSpPr/>
              <p:nvPr userDrawn="1"/>
            </p:nvCxnSpPr>
            <p:spPr>
              <a:xfrm>
                <a:off x="836395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181">
                <a:extLst>
                  <a:ext uri="{FF2B5EF4-FFF2-40B4-BE49-F238E27FC236}">
                    <a16:creationId xmlns:a16="http://schemas.microsoft.com/office/drawing/2014/main" id="{4019585D-0177-489B-A5FE-57E10005432F}"/>
                  </a:ext>
                </a:extLst>
              </p:cNvPr>
              <p:cNvCxnSpPr/>
              <p:nvPr userDrawn="1"/>
            </p:nvCxnSpPr>
            <p:spPr>
              <a:xfrm>
                <a:off x="851282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182">
                <a:extLst>
                  <a:ext uri="{FF2B5EF4-FFF2-40B4-BE49-F238E27FC236}">
                    <a16:creationId xmlns:a16="http://schemas.microsoft.com/office/drawing/2014/main" id="{E7B255C3-043A-4582-B3CB-DCDCC789E06D}"/>
                  </a:ext>
                </a:extLst>
              </p:cNvPr>
              <p:cNvCxnSpPr/>
              <p:nvPr userDrawn="1"/>
            </p:nvCxnSpPr>
            <p:spPr>
              <a:xfrm>
                <a:off x="866169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183">
                <a:extLst>
                  <a:ext uri="{FF2B5EF4-FFF2-40B4-BE49-F238E27FC236}">
                    <a16:creationId xmlns:a16="http://schemas.microsoft.com/office/drawing/2014/main" id="{C730DA5E-C71D-431C-B285-1549BB0AEBAC}"/>
                  </a:ext>
                </a:extLst>
              </p:cNvPr>
              <p:cNvCxnSpPr/>
              <p:nvPr userDrawn="1"/>
            </p:nvCxnSpPr>
            <p:spPr>
              <a:xfrm>
                <a:off x="881055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184">
                <a:extLst>
                  <a:ext uri="{FF2B5EF4-FFF2-40B4-BE49-F238E27FC236}">
                    <a16:creationId xmlns:a16="http://schemas.microsoft.com/office/drawing/2014/main" id="{3ED0B6F1-558F-4C3B-B1B0-969C126E45AE}"/>
                  </a:ext>
                </a:extLst>
              </p:cNvPr>
              <p:cNvCxnSpPr/>
              <p:nvPr userDrawn="1"/>
            </p:nvCxnSpPr>
            <p:spPr>
              <a:xfrm>
                <a:off x="895942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1 185">
                <a:extLst>
                  <a:ext uri="{FF2B5EF4-FFF2-40B4-BE49-F238E27FC236}">
                    <a16:creationId xmlns:a16="http://schemas.microsoft.com/office/drawing/2014/main" id="{8C051B89-0750-4B1A-8090-5D5288BFF34B}"/>
                  </a:ext>
                </a:extLst>
              </p:cNvPr>
              <p:cNvCxnSpPr/>
              <p:nvPr userDrawn="1"/>
            </p:nvCxnSpPr>
            <p:spPr>
              <a:xfrm>
                <a:off x="910829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ttore 1 186">
                <a:extLst>
                  <a:ext uri="{FF2B5EF4-FFF2-40B4-BE49-F238E27FC236}">
                    <a16:creationId xmlns:a16="http://schemas.microsoft.com/office/drawing/2014/main" id="{07A11695-E14E-4BFB-853A-F24E21D8A8A4}"/>
                  </a:ext>
                </a:extLst>
              </p:cNvPr>
              <p:cNvCxnSpPr/>
              <p:nvPr userDrawn="1"/>
            </p:nvCxnSpPr>
            <p:spPr>
              <a:xfrm>
                <a:off x="925715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ttore 1 187">
                <a:extLst>
                  <a:ext uri="{FF2B5EF4-FFF2-40B4-BE49-F238E27FC236}">
                    <a16:creationId xmlns:a16="http://schemas.microsoft.com/office/drawing/2014/main" id="{6EA816AC-30F0-4DCE-8754-77B7BD801311}"/>
                  </a:ext>
                </a:extLst>
              </p:cNvPr>
              <p:cNvCxnSpPr/>
              <p:nvPr userDrawn="1"/>
            </p:nvCxnSpPr>
            <p:spPr>
              <a:xfrm>
                <a:off x="940602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1 188">
                <a:extLst>
                  <a:ext uri="{FF2B5EF4-FFF2-40B4-BE49-F238E27FC236}">
                    <a16:creationId xmlns:a16="http://schemas.microsoft.com/office/drawing/2014/main" id="{223C18F6-FEA1-4AC7-8B6C-E359E890462B}"/>
                  </a:ext>
                </a:extLst>
              </p:cNvPr>
              <p:cNvCxnSpPr/>
              <p:nvPr userDrawn="1"/>
            </p:nvCxnSpPr>
            <p:spPr>
              <a:xfrm>
                <a:off x="955489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ttore 1 189">
                <a:extLst>
                  <a:ext uri="{FF2B5EF4-FFF2-40B4-BE49-F238E27FC236}">
                    <a16:creationId xmlns:a16="http://schemas.microsoft.com/office/drawing/2014/main" id="{89288CE9-B19B-4623-BB64-59D149AE4D0D}"/>
                  </a:ext>
                </a:extLst>
              </p:cNvPr>
              <p:cNvCxnSpPr/>
              <p:nvPr userDrawn="1"/>
            </p:nvCxnSpPr>
            <p:spPr>
              <a:xfrm>
                <a:off x="970375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1 190">
                <a:extLst>
                  <a:ext uri="{FF2B5EF4-FFF2-40B4-BE49-F238E27FC236}">
                    <a16:creationId xmlns:a16="http://schemas.microsoft.com/office/drawing/2014/main" id="{43509E37-DEF2-423B-99A0-2F15B9242A42}"/>
                  </a:ext>
                </a:extLst>
              </p:cNvPr>
              <p:cNvCxnSpPr/>
              <p:nvPr userDrawn="1"/>
            </p:nvCxnSpPr>
            <p:spPr>
              <a:xfrm>
                <a:off x="985262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191">
                <a:extLst>
                  <a:ext uri="{FF2B5EF4-FFF2-40B4-BE49-F238E27FC236}">
                    <a16:creationId xmlns:a16="http://schemas.microsoft.com/office/drawing/2014/main" id="{EF00C267-945C-4803-88E8-B85B15D2B6BB}"/>
                  </a:ext>
                </a:extLst>
              </p:cNvPr>
              <p:cNvCxnSpPr/>
              <p:nvPr userDrawn="1"/>
            </p:nvCxnSpPr>
            <p:spPr>
              <a:xfrm>
                <a:off x="1000149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192">
                <a:extLst>
                  <a:ext uri="{FF2B5EF4-FFF2-40B4-BE49-F238E27FC236}">
                    <a16:creationId xmlns:a16="http://schemas.microsoft.com/office/drawing/2014/main" id="{7216F0C1-64D6-46A6-AFFC-0051EF6A4CD6}"/>
                  </a:ext>
                </a:extLst>
              </p:cNvPr>
              <p:cNvCxnSpPr/>
              <p:nvPr userDrawn="1"/>
            </p:nvCxnSpPr>
            <p:spPr>
              <a:xfrm>
                <a:off x="1015036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193">
                <a:extLst>
                  <a:ext uri="{FF2B5EF4-FFF2-40B4-BE49-F238E27FC236}">
                    <a16:creationId xmlns:a16="http://schemas.microsoft.com/office/drawing/2014/main" id="{28CE0D94-4BA8-41F8-8C4E-6E8A8A6D9588}"/>
                  </a:ext>
                </a:extLst>
              </p:cNvPr>
              <p:cNvCxnSpPr/>
              <p:nvPr userDrawn="1"/>
            </p:nvCxnSpPr>
            <p:spPr>
              <a:xfrm>
                <a:off x="1029922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1 194">
                <a:extLst>
                  <a:ext uri="{FF2B5EF4-FFF2-40B4-BE49-F238E27FC236}">
                    <a16:creationId xmlns:a16="http://schemas.microsoft.com/office/drawing/2014/main" id="{603C41B6-2B3B-4132-91D9-511439EA5C04}"/>
                  </a:ext>
                </a:extLst>
              </p:cNvPr>
              <p:cNvCxnSpPr/>
              <p:nvPr userDrawn="1"/>
            </p:nvCxnSpPr>
            <p:spPr>
              <a:xfrm>
                <a:off x="1044809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1 195">
                <a:extLst>
                  <a:ext uri="{FF2B5EF4-FFF2-40B4-BE49-F238E27FC236}">
                    <a16:creationId xmlns:a16="http://schemas.microsoft.com/office/drawing/2014/main" id="{C0EBED6D-3249-4B84-AD60-D97C106A62DC}"/>
                  </a:ext>
                </a:extLst>
              </p:cNvPr>
              <p:cNvCxnSpPr/>
              <p:nvPr userDrawn="1"/>
            </p:nvCxnSpPr>
            <p:spPr>
              <a:xfrm>
                <a:off x="1059696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196">
                <a:extLst>
                  <a:ext uri="{FF2B5EF4-FFF2-40B4-BE49-F238E27FC236}">
                    <a16:creationId xmlns:a16="http://schemas.microsoft.com/office/drawing/2014/main" id="{534D8EF3-0256-4CC7-B04A-AB04A7D72D03}"/>
                  </a:ext>
                </a:extLst>
              </p:cNvPr>
              <p:cNvCxnSpPr/>
              <p:nvPr userDrawn="1"/>
            </p:nvCxnSpPr>
            <p:spPr>
              <a:xfrm>
                <a:off x="1074582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197">
                <a:extLst>
                  <a:ext uri="{FF2B5EF4-FFF2-40B4-BE49-F238E27FC236}">
                    <a16:creationId xmlns:a16="http://schemas.microsoft.com/office/drawing/2014/main" id="{1CE77F23-95AE-4BE3-877B-FFD24C09BA47}"/>
                  </a:ext>
                </a:extLst>
              </p:cNvPr>
              <p:cNvCxnSpPr/>
              <p:nvPr userDrawn="1"/>
            </p:nvCxnSpPr>
            <p:spPr>
              <a:xfrm>
                <a:off x="1089469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198">
                <a:extLst>
                  <a:ext uri="{FF2B5EF4-FFF2-40B4-BE49-F238E27FC236}">
                    <a16:creationId xmlns:a16="http://schemas.microsoft.com/office/drawing/2014/main" id="{0F77889A-E838-45C1-849B-26FD0F69FFF4}"/>
                  </a:ext>
                </a:extLst>
              </p:cNvPr>
              <p:cNvCxnSpPr/>
              <p:nvPr userDrawn="1"/>
            </p:nvCxnSpPr>
            <p:spPr>
              <a:xfrm>
                <a:off x="110435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1 199">
                <a:extLst>
                  <a:ext uri="{FF2B5EF4-FFF2-40B4-BE49-F238E27FC236}">
                    <a16:creationId xmlns:a16="http://schemas.microsoft.com/office/drawing/2014/main" id="{374B9533-D4FD-435B-8422-B64BB0FFA02A}"/>
                  </a:ext>
                </a:extLst>
              </p:cNvPr>
              <p:cNvCxnSpPr/>
              <p:nvPr userDrawn="1"/>
            </p:nvCxnSpPr>
            <p:spPr>
              <a:xfrm>
                <a:off x="1119242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ttore 1 200">
                <a:extLst>
                  <a:ext uri="{FF2B5EF4-FFF2-40B4-BE49-F238E27FC236}">
                    <a16:creationId xmlns:a16="http://schemas.microsoft.com/office/drawing/2014/main" id="{98D822A0-B8F3-40D6-AC89-817ED91AAD64}"/>
                  </a:ext>
                </a:extLst>
              </p:cNvPr>
              <p:cNvCxnSpPr/>
              <p:nvPr userDrawn="1"/>
            </p:nvCxnSpPr>
            <p:spPr>
              <a:xfrm>
                <a:off x="1134129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ttore 1 201">
                <a:extLst>
                  <a:ext uri="{FF2B5EF4-FFF2-40B4-BE49-F238E27FC236}">
                    <a16:creationId xmlns:a16="http://schemas.microsoft.com/office/drawing/2014/main" id="{9C5547BC-EC3D-403D-AFF9-B560E898808E}"/>
                  </a:ext>
                </a:extLst>
              </p:cNvPr>
              <p:cNvCxnSpPr/>
              <p:nvPr userDrawn="1"/>
            </p:nvCxnSpPr>
            <p:spPr>
              <a:xfrm>
                <a:off x="1149016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202">
                <a:extLst>
                  <a:ext uri="{FF2B5EF4-FFF2-40B4-BE49-F238E27FC236}">
                    <a16:creationId xmlns:a16="http://schemas.microsoft.com/office/drawing/2014/main" id="{F47CDF4B-92C2-425E-9CBC-515F21AF4ACE}"/>
                  </a:ext>
                </a:extLst>
              </p:cNvPr>
              <p:cNvCxnSpPr/>
              <p:nvPr userDrawn="1"/>
            </p:nvCxnSpPr>
            <p:spPr>
              <a:xfrm>
                <a:off x="1163903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203">
                <a:extLst>
                  <a:ext uri="{FF2B5EF4-FFF2-40B4-BE49-F238E27FC236}">
                    <a16:creationId xmlns:a16="http://schemas.microsoft.com/office/drawing/2014/main" id="{F0A5F951-0284-42F9-BB71-D655CF6EAB2D}"/>
                  </a:ext>
                </a:extLst>
              </p:cNvPr>
              <p:cNvCxnSpPr/>
              <p:nvPr userDrawn="1"/>
            </p:nvCxnSpPr>
            <p:spPr>
              <a:xfrm>
                <a:off x="1178789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ttore 1 204">
                <a:extLst>
                  <a:ext uri="{FF2B5EF4-FFF2-40B4-BE49-F238E27FC236}">
                    <a16:creationId xmlns:a16="http://schemas.microsoft.com/office/drawing/2014/main" id="{EEDD1ED1-89B4-4E53-BD2A-7C75BC26FCA3}"/>
                  </a:ext>
                </a:extLst>
              </p:cNvPr>
              <p:cNvCxnSpPr/>
              <p:nvPr userDrawn="1"/>
            </p:nvCxnSpPr>
            <p:spPr>
              <a:xfrm>
                <a:off x="1193676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ttore 1 205">
                <a:extLst>
                  <a:ext uri="{FF2B5EF4-FFF2-40B4-BE49-F238E27FC236}">
                    <a16:creationId xmlns:a16="http://schemas.microsoft.com/office/drawing/2014/main" id="{98988475-70B0-4948-8590-BA6CB81B5161}"/>
                  </a:ext>
                </a:extLst>
              </p:cNvPr>
              <p:cNvCxnSpPr/>
              <p:nvPr userDrawn="1"/>
            </p:nvCxnSpPr>
            <p:spPr>
              <a:xfrm>
                <a:off x="1208563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ttore 1 206">
                <a:extLst>
                  <a:ext uri="{FF2B5EF4-FFF2-40B4-BE49-F238E27FC236}">
                    <a16:creationId xmlns:a16="http://schemas.microsoft.com/office/drawing/2014/main" id="{4996B50E-74E5-45C6-B49F-0F4D6CD34548}"/>
                  </a:ext>
                </a:extLst>
              </p:cNvPr>
              <p:cNvCxnSpPr/>
              <p:nvPr userDrawn="1"/>
            </p:nvCxnSpPr>
            <p:spPr>
              <a:xfrm>
                <a:off x="1223449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1 207">
                <a:extLst>
                  <a:ext uri="{FF2B5EF4-FFF2-40B4-BE49-F238E27FC236}">
                    <a16:creationId xmlns:a16="http://schemas.microsoft.com/office/drawing/2014/main" id="{D282AE2D-CF9A-484E-A8C7-7EA8C64FAE91}"/>
                  </a:ext>
                </a:extLst>
              </p:cNvPr>
              <p:cNvCxnSpPr/>
              <p:nvPr userDrawn="1"/>
            </p:nvCxnSpPr>
            <p:spPr>
              <a:xfrm>
                <a:off x="1238336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ttore 1 208">
                <a:extLst>
                  <a:ext uri="{FF2B5EF4-FFF2-40B4-BE49-F238E27FC236}">
                    <a16:creationId xmlns:a16="http://schemas.microsoft.com/office/drawing/2014/main" id="{6E8296F1-F842-4015-AFA1-5BF16D20BF48}"/>
                  </a:ext>
                </a:extLst>
              </p:cNvPr>
              <p:cNvCxnSpPr/>
              <p:nvPr userDrawn="1"/>
            </p:nvCxnSpPr>
            <p:spPr>
              <a:xfrm>
                <a:off x="1253223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ttore 1 209">
                <a:extLst>
                  <a:ext uri="{FF2B5EF4-FFF2-40B4-BE49-F238E27FC236}">
                    <a16:creationId xmlns:a16="http://schemas.microsoft.com/office/drawing/2014/main" id="{5CE52314-8456-496F-A061-1F05533F4422}"/>
                  </a:ext>
                </a:extLst>
              </p:cNvPr>
              <p:cNvCxnSpPr/>
              <p:nvPr userDrawn="1"/>
            </p:nvCxnSpPr>
            <p:spPr>
              <a:xfrm>
                <a:off x="1268109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ttore 1 210">
                <a:extLst>
                  <a:ext uri="{FF2B5EF4-FFF2-40B4-BE49-F238E27FC236}">
                    <a16:creationId xmlns:a16="http://schemas.microsoft.com/office/drawing/2014/main" id="{F69BE103-F1A7-4CA8-B6C0-1C88A96B5C48}"/>
                  </a:ext>
                </a:extLst>
              </p:cNvPr>
              <p:cNvCxnSpPr/>
              <p:nvPr userDrawn="1"/>
            </p:nvCxnSpPr>
            <p:spPr>
              <a:xfrm>
                <a:off x="1282996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211">
                <a:extLst>
                  <a:ext uri="{FF2B5EF4-FFF2-40B4-BE49-F238E27FC236}">
                    <a16:creationId xmlns:a16="http://schemas.microsoft.com/office/drawing/2014/main" id="{6159A707-B5F3-4088-8AA4-D83E1CED2E58}"/>
                  </a:ext>
                </a:extLst>
              </p:cNvPr>
              <p:cNvCxnSpPr/>
              <p:nvPr userDrawn="1"/>
            </p:nvCxnSpPr>
            <p:spPr>
              <a:xfrm>
                <a:off x="1297883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212">
                <a:extLst>
                  <a:ext uri="{FF2B5EF4-FFF2-40B4-BE49-F238E27FC236}">
                    <a16:creationId xmlns:a16="http://schemas.microsoft.com/office/drawing/2014/main" id="{94DFB15D-1624-4753-9F51-81846E25015A}"/>
                  </a:ext>
                </a:extLst>
              </p:cNvPr>
              <p:cNvCxnSpPr/>
              <p:nvPr userDrawn="1"/>
            </p:nvCxnSpPr>
            <p:spPr>
              <a:xfrm>
                <a:off x="1312770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1 213">
                <a:extLst>
                  <a:ext uri="{FF2B5EF4-FFF2-40B4-BE49-F238E27FC236}">
                    <a16:creationId xmlns:a16="http://schemas.microsoft.com/office/drawing/2014/main" id="{952D92AE-1192-483A-B851-85A7664630BF}"/>
                  </a:ext>
                </a:extLst>
              </p:cNvPr>
              <p:cNvCxnSpPr/>
              <p:nvPr userDrawn="1"/>
            </p:nvCxnSpPr>
            <p:spPr>
              <a:xfrm>
                <a:off x="1327656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1 214">
                <a:extLst>
                  <a:ext uri="{FF2B5EF4-FFF2-40B4-BE49-F238E27FC236}">
                    <a16:creationId xmlns:a16="http://schemas.microsoft.com/office/drawing/2014/main" id="{56BE5122-1E3E-4AC3-A25A-5EF00D9831D3}"/>
                  </a:ext>
                </a:extLst>
              </p:cNvPr>
              <p:cNvCxnSpPr/>
              <p:nvPr userDrawn="1"/>
            </p:nvCxnSpPr>
            <p:spPr>
              <a:xfrm>
                <a:off x="1342543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215">
                <a:extLst>
                  <a:ext uri="{FF2B5EF4-FFF2-40B4-BE49-F238E27FC236}">
                    <a16:creationId xmlns:a16="http://schemas.microsoft.com/office/drawing/2014/main" id="{2E9789FD-35FF-4F4C-BA8E-71E1D55F24B0}"/>
                  </a:ext>
                </a:extLst>
              </p:cNvPr>
              <p:cNvCxnSpPr/>
              <p:nvPr userDrawn="1"/>
            </p:nvCxnSpPr>
            <p:spPr>
              <a:xfrm>
                <a:off x="1357430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216">
                <a:extLst>
                  <a:ext uri="{FF2B5EF4-FFF2-40B4-BE49-F238E27FC236}">
                    <a16:creationId xmlns:a16="http://schemas.microsoft.com/office/drawing/2014/main" id="{A93B4307-E938-400E-B7F6-129C233124A2}"/>
                  </a:ext>
                </a:extLst>
              </p:cNvPr>
              <p:cNvCxnSpPr/>
              <p:nvPr userDrawn="1"/>
            </p:nvCxnSpPr>
            <p:spPr>
              <a:xfrm>
                <a:off x="1372316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1 217">
                <a:extLst>
                  <a:ext uri="{FF2B5EF4-FFF2-40B4-BE49-F238E27FC236}">
                    <a16:creationId xmlns:a16="http://schemas.microsoft.com/office/drawing/2014/main" id="{BD75A3F3-5C82-4C19-A537-48D6E8A2357C}"/>
                  </a:ext>
                </a:extLst>
              </p:cNvPr>
              <p:cNvCxnSpPr/>
              <p:nvPr userDrawn="1"/>
            </p:nvCxnSpPr>
            <p:spPr>
              <a:xfrm>
                <a:off x="1387203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1 218">
                <a:extLst>
                  <a:ext uri="{FF2B5EF4-FFF2-40B4-BE49-F238E27FC236}">
                    <a16:creationId xmlns:a16="http://schemas.microsoft.com/office/drawing/2014/main" id="{DE1BAB61-4466-4270-AC62-9C76E67D7C69}"/>
                  </a:ext>
                </a:extLst>
              </p:cNvPr>
              <p:cNvCxnSpPr/>
              <p:nvPr userDrawn="1"/>
            </p:nvCxnSpPr>
            <p:spPr>
              <a:xfrm>
                <a:off x="1402090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1 219">
                <a:extLst>
                  <a:ext uri="{FF2B5EF4-FFF2-40B4-BE49-F238E27FC236}">
                    <a16:creationId xmlns:a16="http://schemas.microsoft.com/office/drawing/2014/main" id="{BC9BFBEC-8CFE-4F2B-9576-E98C7E70D5EC}"/>
                  </a:ext>
                </a:extLst>
              </p:cNvPr>
              <p:cNvCxnSpPr/>
              <p:nvPr userDrawn="1"/>
            </p:nvCxnSpPr>
            <p:spPr>
              <a:xfrm>
                <a:off x="1416976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220">
                <a:extLst>
                  <a:ext uri="{FF2B5EF4-FFF2-40B4-BE49-F238E27FC236}">
                    <a16:creationId xmlns:a16="http://schemas.microsoft.com/office/drawing/2014/main" id="{3A62188F-DEA5-441F-817F-2EF39279508A}"/>
                  </a:ext>
                </a:extLst>
              </p:cNvPr>
              <p:cNvCxnSpPr/>
              <p:nvPr userDrawn="1"/>
            </p:nvCxnSpPr>
            <p:spPr>
              <a:xfrm>
                <a:off x="1431863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221">
                <a:extLst>
                  <a:ext uri="{FF2B5EF4-FFF2-40B4-BE49-F238E27FC236}">
                    <a16:creationId xmlns:a16="http://schemas.microsoft.com/office/drawing/2014/main" id="{0307F66B-CED1-4A45-9E81-C0B7C11BC162}"/>
                  </a:ext>
                </a:extLst>
              </p:cNvPr>
              <p:cNvCxnSpPr/>
              <p:nvPr userDrawn="1"/>
            </p:nvCxnSpPr>
            <p:spPr>
              <a:xfrm>
                <a:off x="1446750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ttore 1 222">
                <a:extLst>
                  <a:ext uri="{FF2B5EF4-FFF2-40B4-BE49-F238E27FC236}">
                    <a16:creationId xmlns:a16="http://schemas.microsoft.com/office/drawing/2014/main" id="{EAE214FE-865F-41A7-BE50-8E0533468DC4}"/>
                  </a:ext>
                </a:extLst>
              </p:cNvPr>
              <p:cNvCxnSpPr/>
              <p:nvPr userDrawn="1"/>
            </p:nvCxnSpPr>
            <p:spPr>
              <a:xfrm>
                <a:off x="1461637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ttore 1 223">
                <a:extLst>
                  <a:ext uri="{FF2B5EF4-FFF2-40B4-BE49-F238E27FC236}">
                    <a16:creationId xmlns:a16="http://schemas.microsoft.com/office/drawing/2014/main" id="{243327AE-EE67-49DA-AD82-9E70364D9FEA}"/>
                  </a:ext>
                </a:extLst>
              </p:cNvPr>
              <p:cNvCxnSpPr/>
              <p:nvPr userDrawn="1"/>
            </p:nvCxnSpPr>
            <p:spPr>
              <a:xfrm>
                <a:off x="1476523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ttore 1 224">
                <a:extLst>
                  <a:ext uri="{FF2B5EF4-FFF2-40B4-BE49-F238E27FC236}">
                    <a16:creationId xmlns:a16="http://schemas.microsoft.com/office/drawing/2014/main" id="{92601570-AF9C-4316-8DFD-9EFD88BF3311}"/>
                  </a:ext>
                </a:extLst>
              </p:cNvPr>
              <p:cNvCxnSpPr/>
              <p:nvPr userDrawn="1"/>
            </p:nvCxnSpPr>
            <p:spPr>
              <a:xfrm>
                <a:off x="1491410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1 225">
                <a:extLst>
                  <a:ext uri="{FF2B5EF4-FFF2-40B4-BE49-F238E27FC236}">
                    <a16:creationId xmlns:a16="http://schemas.microsoft.com/office/drawing/2014/main" id="{3E956602-4651-4C01-8F39-0596CABA582E}"/>
                  </a:ext>
                </a:extLst>
              </p:cNvPr>
              <p:cNvCxnSpPr/>
              <p:nvPr userDrawn="1"/>
            </p:nvCxnSpPr>
            <p:spPr>
              <a:xfrm>
                <a:off x="1506297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ttore 1 226">
                <a:extLst>
                  <a:ext uri="{FF2B5EF4-FFF2-40B4-BE49-F238E27FC236}">
                    <a16:creationId xmlns:a16="http://schemas.microsoft.com/office/drawing/2014/main" id="{0C570DFA-43FC-4D5D-9224-EC7140E83E78}"/>
                  </a:ext>
                </a:extLst>
              </p:cNvPr>
              <p:cNvCxnSpPr/>
              <p:nvPr userDrawn="1"/>
            </p:nvCxnSpPr>
            <p:spPr>
              <a:xfrm>
                <a:off x="1521183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ttore 1 227">
                <a:extLst>
                  <a:ext uri="{FF2B5EF4-FFF2-40B4-BE49-F238E27FC236}">
                    <a16:creationId xmlns:a16="http://schemas.microsoft.com/office/drawing/2014/main" id="{B3BC17E2-5534-486D-B5F9-AF73BF0A988E}"/>
                  </a:ext>
                </a:extLst>
              </p:cNvPr>
              <p:cNvCxnSpPr/>
              <p:nvPr userDrawn="1"/>
            </p:nvCxnSpPr>
            <p:spPr>
              <a:xfrm>
                <a:off x="1536070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1 228">
                <a:extLst>
                  <a:ext uri="{FF2B5EF4-FFF2-40B4-BE49-F238E27FC236}">
                    <a16:creationId xmlns:a16="http://schemas.microsoft.com/office/drawing/2014/main" id="{EE9A6A90-3738-4217-95B8-9460C75A3572}"/>
                  </a:ext>
                </a:extLst>
              </p:cNvPr>
              <p:cNvCxnSpPr/>
              <p:nvPr userDrawn="1"/>
            </p:nvCxnSpPr>
            <p:spPr>
              <a:xfrm>
                <a:off x="1550957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229">
                <a:extLst>
                  <a:ext uri="{FF2B5EF4-FFF2-40B4-BE49-F238E27FC236}">
                    <a16:creationId xmlns:a16="http://schemas.microsoft.com/office/drawing/2014/main" id="{5D82A6F2-9AE2-4A5B-8A06-280666E1992F}"/>
                  </a:ext>
                </a:extLst>
              </p:cNvPr>
              <p:cNvCxnSpPr/>
              <p:nvPr userDrawn="1"/>
            </p:nvCxnSpPr>
            <p:spPr>
              <a:xfrm>
                <a:off x="1565843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230">
                <a:extLst>
                  <a:ext uri="{FF2B5EF4-FFF2-40B4-BE49-F238E27FC236}">
                    <a16:creationId xmlns:a16="http://schemas.microsoft.com/office/drawing/2014/main" id="{2838CB40-A13C-423C-825A-3C018C696E61}"/>
                  </a:ext>
                </a:extLst>
              </p:cNvPr>
              <p:cNvCxnSpPr/>
              <p:nvPr userDrawn="1"/>
            </p:nvCxnSpPr>
            <p:spPr>
              <a:xfrm>
                <a:off x="1580730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1 231">
                <a:extLst>
                  <a:ext uri="{FF2B5EF4-FFF2-40B4-BE49-F238E27FC236}">
                    <a16:creationId xmlns:a16="http://schemas.microsoft.com/office/drawing/2014/main" id="{63132434-418B-4D35-873F-8B383C281C12}"/>
                  </a:ext>
                </a:extLst>
              </p:cNvPr>
              <p:cNvCxnSpPr/>
              <p:nvPr userDrawn="1"/>
            </p:nvCxnSpPr>
            <p:spPr>
              <a:xfrm>
                <a:off x="1595617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1 232">
                <a:extLst>
                  <a:ext uri="{FF2B5EF4-FFF2-40B4-BE49-F238E27FC236}">
                    <a16:creationId xmlns:a16="http://schemas.microsoft.com/office/drawing/2014/main" id="{59D62DC0-2385-412F-8086-9BB86478135E}"/>
                  </a:ext>
                </a:extLst>
              </p:cNvPr>
              <p:cNvCxnSpPr/>
              <p:nvPr userDrawn="1"/>
            </p:nvCxnSpPr>
            <p:spPr>
              <a:xfrm>
                <a:off x="161050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1 233">
                <a:extLst>
                  <a:ext uri="{FF2B5EF4-FFF2-40B4-BE49-F238E27FC236}">
                    <a16:creationId xmlns:a16="http://schemas.microsoft.com/office/drawing/2014/main" id="{2C61DC02-F8C7-4A55-9F48-8F68643C24B2}"/>
                  </a:ext>
                </a:extLst>
              </p:cNvPr>
              <p:cNvCxnSpPr/>
              <p:nvPr userDrawn="1"/>
            </p:nvCxnSpPr>
            <p:spPr>
              <a:xfrm>
                <a:off x="162539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ttore 1 234">
                <a:extLst>
                  <a:ext uri="{FF2B5EF4-FFF2-40B4-BE49-F238E27FC236}">
                    <a16:creationId xmlns:a16="http://schemas.microsoft.com/office/drawing/2014/main" id="{168FD702-59FA-4BF4-9EE1-EF9E3D4B7C05}"/>
                  </a:ext>
                </a:extLst>
              </p:cNvPr>
              <p:cNvCxnSpPr/>
              <p:nvPr userDrawn="1"/>
            </p:nvCxnSpPr>
            <p:spPr>
              <a:xfrm>
                <a:off x="164027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ttore 1 235">
                <a:extLst>
                  <a:ext uri="{FF2B5EF4-FFF2-40B4-BE49-F238E27FC236}">
                    <a16:creationId xmlns:a16="http://schemas.microsoft.com/office/drawing/2014/main" id="{0FC09D77-E39F-4FAF-9DE1-C8C7D6126C6A}"/>
                  </a:ext>
                </a:extLst>
              </p:cNvPr>
              <p:cNvCxnSpPr/>
              <p:nvPr userDrawn="1"/>
            </p:nvCxnSpPr>
            <p:spPr>
              <a:xfrm>
                <a:off x="165516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ttore 1 236">
                <a:extLst>
                  <a:ext uri="{FF2B5EF4-FFF2-40B4-BE49-F238E27FC236}">
                    <a16:creationId xmlns:a16="http://schemas.microsoft.com/office/drawing/2014/main" id="{4603247F-AA29-4C06-8DF9-2E5EBDB0299F}"/>
                  </a:ext>
                </a:extLst>
              </p:cNvPr>
              <p:cNvCxnSpPr/>
              <p:nvPr userDrawn="1"/>
            </p:nvCxnSpPr>
            <p:spPr>
              <a:xfrm>
                <a:off x="167005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ttore 1 237">
                <a:extLst>
                  <a:ext uri="{FF2B5EF4-FFF2-40B4-BE49-F238E27FC236}">
                    <a16:creationId xmlns:a16="http://schemas.microsoft.com/office/drawing/2014/main" id="{DFF72585-56EC-4D13-9EEC-AA6600E16485}"/>
                  </a:ext>
                </a:extLst>
              </p:cNvPr>
              <p:cNvCxnSpPr/>
              <p:nvPr userDrawn="1"/>
            </p:nvCxnSpPr>
            <p:spPr>
              <a:xfrm>
                <a:off x="168493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ttore 1 238">
                <a:extLst>
                  <a:ext uri="{FF2B5EF4-FFF2-40B4-BE49-F238E27FC236}">
                    <a16:creationId xmlns:a16="http://schemas.microsoft.com/office/drawing/2014/main" id="{BCE069A6-2DCB-4BCA-BD93-7A0691F6819E}"/>
                  </a:ext>
                </a:extLst>
              </p:cNvPr>
              <p:cNvCxnSpPr/>
              <p:nvPr userDrawn="1"/>
            </p:nvCxnSpPr>
            <p:spPr>
              <a:xfrm>
                <a:off x="169982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1 239">
                <a:extLst>
                  <a:ext uri="{FF2B5EF4-FFF2-40B4-BE49-F238E27FC236}">
                    <a16:creationId xmlns:a16="http://schemas.microsoft.com/office/drawing/2014/main" id="{CFD2061F-E209-411D-B929-D4DC987E431F}"/>
                  </a:ext>
                </a:extLst>
              </p:cNvPr>
              <p:cNvCxnSpPr/>
              <p:nvPr userDrawn="1"/>
            </p:nvCxnSpPr>
            <p:spPr>
              <a:xfrm>
                <a:off x="171471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1 240">
                <a:extLst>
                  <a:ext uri="{FF2B5EF4-FFF2-40B4-BE49-F238E27FC236}">
                    <a16:creationId xmlns:a16="http://schemas.microsoft.com/office/drawing/2014/main" id="{189A36CE-1937-4C5B-BAE3-D6B0E78D9CAB}"/>
                  </a:ext>
                </a:extLst>
              </p:cNvPr>
              <p:cNvCxnSpPr/>
              <p:nvPr userDrawn="1"/>
            </p:nvCxnSpPr>
            <p:spPr>
              <a:xfrm>
                <a:off x="172959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1 241">
                <a:extLst>
                  <a:ext uri="{FF2B5EF4-FFF2-40B4-BE49-F238E27FC236}">
                    <a16:creationId xmlns:a16="http://schemas.microsoft.com/office/drawing/2014/main" id="{427B12B3-9340-4082-8106-FCD25B933257}"/>
                  </a:ext>
                </a:extLst>
              </p:cNvPr>
              <p:cNvCxnSpPr/>
              <p:nvPr userDrawn="1"/>
            </p:nvCxnSpPr>
            <p:spPr>
              <a:xfrm>
                <a:off x="174448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1 242">
                <a:extLst>
                  <a:ext uri="{FF2B5EF4-FFF2-40B4-BE49-F238E27FC236}">
                    <a16:creationId xmlns:a16="http://schemas.microsoft.com/office/drawing/2014/main" id="{206E7914-4D2D-4C8E-8B97-64F98813699F}"/>
                  </a:ext>
                </a:extLst>
              </p:cNvPr>
              <p:cNvCxnSpPr/>
              <p:nvPr userDrawn="1"/>
            </p:nvCxnSpPr>
            <p:spPr>
              <a:xfrm>
                <a:off x="175937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1 243">
                <a:extLst>
                  <a:ext uri="{FF2B5EF4-FFF2-40B4-BE49-F238E27FC236}">
                    <a16:creationId xmlns:a16="http://schemas.microsoft.com/office/drawing/2014/main" id="{38CC8B97-0D0C-4A42-8974-586D14EBE565}"/>
                  </a:ext>
                </a:extLst>
              </p:cNvPr>
              <p:cNvCxnSpPr/>
              <p:nvPr userDrawn="1"/>
            </p:nvCxnSpPr>
            <p:spPr>
              <a:xfrm>
                <a:off x="177425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1 244">
                <a:extLst>
                  <a:ext uri="{FF2B5EF4-FFF2-40B4-BE49-F238E27FC236}">
                    <a16:creationId xmlns:a16="http://schemas.microsoft.com/office/drawing/2014/main" id="{97915BAC-D2FD-4A95-8C04-E1D60E5552AC}"/>
                  </a:ext>
                </a:extLst>
              </p:cNvPr>
              <p:cNvCxnSpPr/>
              <p:nvPr userDrawn="1"/>
            </p:nvCxnSpPr>
            <p:spPr>
              <a:xfrm>
                <a:off x="178914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1 245">
                <a:extLst>
                  <a:ext uri="{FF2B5EF4-FFF2-40B4-BE49-F238E27FC236}">
                    <a16:creationId xmlns:a16="http://schemas.microsoft.com/office/drawing/2014/main" id="{C5E03E17-0DEE-481E-810F-49F7B8FF39A0}"/>
                  </a:ext>
                </a:extLst>
              </p:cNvPr>
              <p:cNvCxnSpPr/>
              <p:nvPr userDrawn="1"/>
            </p:nvCxnSpPr>
            <p:spPr>
              <a:xfrm>
                <a:off x="180403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1 246">
                <a:extLst>
                  <a:ext uri="{FF2B5EF4-FFF2-40B4-BE49-F238E27FC236}">
                    <a16:creationId xmlns:a16="http://schemas.microsoft.com/office/drawing/2014/main" id="{C77B03F4-EFBC-40C4-8B51-33081163770B}"/>
                  </a:ext>
                </a:extLst>
              </p:cNvPr>
              <p:cNvCxnSpPr/>
              <p:nvPr userDrawn="1"/>
            </p:nvCxnSpPr>
            <p:spPr>
              <a:xfrm>
                <a:off x="181891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1 247">
                <a:extLst>
                  <a:ext uri="{FF2B5EF4-FFF2-40B4-BE49-F238E27FC236}">
                    <a16:creationId xmlns:a16="http://schemas.microsoft.com/office/drawing/2014/main" id="{1AA3D2DA-6AC8-45A4-99FB-F416B35FE2D1}"/>
                  </a:ext>
                </a:extLst>
              </p:cNvPr>
              <p:cNvCxnSpPr/>
              <p:nvPr userDrawn="1"/>
            </p:nvCxnSpPr>
            <p:spPr>
              <a:xfrm>
                <a:off x="183380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1 248">
                <a:extLst>
                  <a:ext uri="{FF2B5EF4-FFF2-40B4-BE49-F238E27FC236}">
                    <a16:creationId xmlns:a16="http://schemas.microsoft.com/office/drawing/2014/main" id="{D5A28C9E-BF06-4329-BC87-38A849C688C0}"/>
                  </a:ext>
                </a:extLst>
              </p:cNvPr>
              <p:cNvCxnSpPr/>
              <p:nvPr userDrawn="1"/>
            </p:nvCxnSpPr>
            <p:spPr>
              <a:xfrm>
                <a:off x="184869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1 249">
                <a:extLst>
                  <a:ext uri="{FF2B5EF4-FFF2-40B4-BE49-F238E27FC236}">
                    <a16:creationId xmlns:a16="http://schemas.microsoft.com/office/drawing/2014/main" id="{B64E688B-87E2-485E-903F-790F322E68DA}"/>
                  </a:ext>
                </a:extLst>
              </p:cNvPr>
              <p:cNvCxnSpPr/>
              <p:nvPr userDrawn="1"/>
            </p:nvCxnSpPr>
            <p:spPr>
              <a:xfrm>
                <a:off x="186357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1 250">
                <a:extLst>
                  <a:ext uri="{FF2B5EF4-FFF2-40B4-BE49-F238E27FC236}">
                    <a16:creationId xmlns:a16="http://schemas.microsoft.com/office/drawing/2014/main" id="{8B831084-4DA4-4610-A5A9-DC17263D0C71}"/>
                  </a:ext>
                </a:extLst>
              </p:cNvPr>
              <p:cNvCxnSpPr/>
              <p:nvPr userDrawn="1"/>
            </p:nvCxnSpPr>
            <p:spPr>
              <a:xfrm>
                <a:off x="187846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1 251">
                <a:extLst>
                  <a:ext uri="{FF2B5EF4-FFF2-40B4-BE49-F238E27FC236}">
                    <a16:creationId xmlns:a16="http://schemas.microsoft.com/office/drawing/2014/main" id="{FA80CAAB-032D-4185-9547-CDBEC6B528D7}"/>
                  </a:ext>
                </a:extLst>
              </p:cNvPr>
              <p:cNvCxnSpPr/>
              <p:nvPr userDrawn="1"/>
            </p:nvCxnSpPr>
            <p:spPr>
              <a:xfrm>
                <a:off x="189334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40" y="44152"/>
            <a:ext cx="7886700" cy="71860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2763"/>
            <a:ext cx="8229600" cy="56203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658" y="195146"/>
            <a:ext cx="386754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6CF46B70-BEEE-447A-8354-9995F2AD6C5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DE553F-F7FA-44F7-9A73-693ADBBF2FF6}"/>
              </a:ext>
            </a:extLst>
          </p:cNvPr>
          <p:cNvGrpSpPr/>
          <p:nvPr userDrawn="1"/>
        </p:nvGrpSpPr>
        <p:grpSpPr>
          <a:xfrm>
            <a:off x="6422" y="6568619"/>
            <a:ext cx="9144000" cy="289381"/>
            <a:chOff x="6422" y="6579724"/>
            <a:chExt cx="9144000" cy="289381"/>
          </a:xfrm>
        </p:grpSpPr>
        <p:sp>
          <p:nvSpPr>
            <p:cNvPr id="130" name="Rettangolo 128">
              <a:extLst>
                <a:ext uri="{FF2B5EF4-FFF2-40B4-BE49-F238E27FC236}">
                  <a16:creationId xmlns:a16="http://schemas.microsoft.com/office/drawing/2014/main" id="{DB751857-0A48-4611-8B75-B311A7C1F7FC}"/>
                </a:ext>
              </a:extLst>
            </p:cNvPr>
            <p:cNvSpPr/>
            <p:nvPr userDrawn="1"/>
          </p:nvSpPr>
          <p:spPr>
            <a:xfrm>
              <a:off x="6422" y="6580414"/>
              <a:ext cx="9144000" cy="288000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1" name="Picture 2" descr="Y:\IMMAGINE _COORDINATA_2014\PPT\modello1\loghi_PNG\03_Polimi_logotipo_bandiera-1riga.png">
              <a:extLst>
                <a:ext uri="{FF2B5EF4-FFF2-40B4-BE49-F238E27FC236}">
                  <a16:creationId xmlns:a16="http://schemas.microsoft.com/office/drawing/2014/main" id="{668CA04D-6EAF-467A-8CE3-4F03BAA42B4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298" y="6579724"/>
              <a:ext cx="2780124" cy="289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0404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976B13-3D1D-4828-A74D-B3D5E5F255E1}"/>
              </a:ext>
            </a:extLst>
          </p:cNvPr>
          <p:cNvGrpSpPr/>
          <p:nvPr userDrawn="1"/>
        </p:nvGrpSpPr>
        <p:grpSpPr>
          <a:xfrm>
            <a:off x="0" y="0"/>
            <a:ext cx="9144000" cy="922718"/>
            <a:chOff x="0" y="11575"/>
            <a:chExt cx="9144000" cy="922718"/>
          </a:xfrm>
        </p:grpSpPr>
        <p:sp>
          <p:nvSpPr>
            <p:cNvPr id="7" name="Rettangolo 252">
              <a:extLst>
                <a:ext uri="{FF2B5EF4-FFF2-40B4-BE49-F238E27FC236}">
                  <a16:creationId xmlns:a16="http://schemas.microsoft.com/office/drawing/2014/main" id="{96B9C68F-A134-47FF-9AB5-7CE1B09AEDDC}"/>
                </a:ext>
              </a:extLst>
            </p:cNvPr>
            <p:cNvSpPr/>
            <p:nvPr userDrawn="1"/>
          </p:nvSpPr>
          <p:spPr>
            <a:xfrm>
              <a:off x="0" y="11575"/>
              <a:ext cx="9144000" cy="922718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131">
              <a:extLst>
                <a:ext uri="{FF2B5EF4-FFF2-40B4-BE49-F238E27FC236}">
                  <a16:creationId xmlns:a16="http://schemas.microsoft.com/office/drawing/2014/main" id="{AC2911FF-1A23-48BE-8F41-1C4447EF949C}"/>
                </a:ext>
              </a:extLst>
            </p:cNvPr>
            <p:cNvGrpSpPr/>
            <p:nvPr userDrawn="1"/>
          </p:nvGrpSpPr>
          <p:grpSpPr>
            <a:xfrm>
              <a:off x="53677" y="842853"/>
              <a:ext cx="9036647" cy="91440"/>
              <a:chOff x="1218340" y="275867"/>
              <a:chExt cx="17715122" cy="567843"/>
            </a:xfrm>
          </p:grpSpPr>
          <p:cxnSp>
            <p:nvCxnSpPr>
              <p:cNvPr id="9" name="Connettore 1 132">
                <a:extLst>
                  <a:ext uri="{FF2B5EF4-FFF2-40B4-BE49-F238E27FC236}">
                    <a16:creationId xmlns:a16="http://schemas.microsoft.com/office/drawing/2014/main" id="{97BFF394-D1E7-406D-AE64-7A70038370F9}"/>
                  </a:ext>
                </a:extLst>
              </p:cNvPr>
              <p:cNvCxnSpPr/>
              <p:nvPr userDrawn="1"/>
            </p:nvCxnSpPr>
            <p:spPr>
              <a:xfrm>
                <a:off x="12183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1 133">
                <a:extLst>
                  <a:ext uri="{FF2B5EF4-FFF2-40B4-BE49-F238E27FC236}">
                    <a16:creationId xmlns:a16="http://schemas.microsoft.com/office/drawing/2014/main" id="{DCD69B42-AC0C-47B5-85CA-80DA3BDB5496}"/>
                  </a:ext>
                </a:extLst>
              </p:cNvPr>
              <p:cNvCxnSpPr/>
              <p:nvPr userDrawn="1"/>
            </p:nvCxnSpPr>
            <p:spPr>
              <a:xfrm>
                <a:off x="13672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134">
                <a:extLst>
                  <a:ext uri="{FF2B5EF4-FFF2-40B4-BE49-F238E27FC236}">
                    <a16:creationId xmlns:a16="http://schemas.microsoft.com/office/drawing/2014/main" id="{41BA0682-A81B-4472-9CAE-AD9036DEF2AF}"/>
                  </a:ext>
                </a:extLst>
              </p:cNvPr>
              <p:cNvCxnSpPr/>
              <p:nvPr userDrawn="1"/>
            </p:nvCxnSpPr>
            <p:spPr>
              <a:xfrm>
                <a:off x="15160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1 135">
                <a:extLst>
                  <a:ext uri="{FF2B5EF4-FFF2-40B4-BE49-F238E27FC236}">
                    <a16:creationId xmlns:a16="http://schemas.microsoft.com/office/drawing/2014/main" id="{5ABA523E-8C2D-4220-8CF7-029FDC1BCBAA}"/>
                  </a:ext>
                </a:extLst>
              </p:cNvPr>
              <p:cNvCxnSpPr/>
              <p:nvPr userDrawn="1"/>
            </p:nvCxnSpPr>
            <p:spPr>
              <a:xfrm>
                <a:off x="16649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1 136">
                <a:extLst>
                  <a:ext uri="{FF2B5EF4-FFF2-40B4-BE49-F238E27FC236}">
                    <a16:creationId xmlns:a16="http://schemas.microsoft.com/office/drawing/2014/main" id="{5E54C147-5857-4934-AA21-2198ABD1762F}"/>
                  </a:ext>
                </a:extLst>
              </p:cNvPr>
              <p:cNvCxnSpPr/>
              <p:nvPr userDrawn="1"/>
            </p:nvCxnSpPr>
            <p:spPr>
              <a:xfrm>
                <a:off x="18138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1 137">
                <a:extLst>
                  <a:ext uri="{FF2B5EF4-FFF2-40B4-BE49-F238E27FC236}">
                    <a16:creationId xmlns:a16="http://schemas.microsoft.com/office/drawing/2014/main" id="{78F840B6-0908-40E1-ADA1-9BE9F5B6A7BB}"/>
                  </a:ext>
                </a:extLst>
              </p:cNvPr>
              <p:cNvCxnSpPr/>
              <p:nvPr userDrawn="1"/>
            </p:nvCxnSpPr>
            <p:spPr>
              <a:xfrm>
                <a:off x="19626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1 138">
                <a:extLst>
                  <a:ext uri="{FF2B5EF4-FFF2-40B4-BE49-F238E27FC236}">
                    <a16:creationId xmlns:a16="http://schemas.microsoft.com/office/drawing/2014/main" id="{BC088E4E-0958-43B6-BBE0-016F19CAC7A0}"/>
                  </a:ext>
                </a:extLst>
              </p:cNvPr>
              <p:cNvCxnSpPr/>
              <p:nvPr userDrawn="1"/>
            </p:nvCxnSpPr>
            <p:spPr>
              <a:xfrm>
                <a:off x="21115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1 139">
                <a:extLst>
                  <a:ext uri="{FF2B5EF4-FFF2-40B4-BE49-F238E27FC236}">
                    <a16:creationId xmlns:a16="http://schemas.microsoft.com/office/drawing/2014/main" id="{0CEB9C7A-6433-4A38-B9D2-A1197B2927D5}"/>
                  </a:ext>
                </a:extLst>
              </p:cNvPr>
              <p:cNvCxnSpPr/>
              <p:nvPr userDrawn="1"/>
            </p:nvCxnSpPr>
            <p:spPr>
              <a:xfrm>
                <a:off x="22604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1 140">
                <a:extLst>
                  <a:ext uri="{FF2B5EF4-FFF2-40B4-BE49-F238E27FC236}">
                    <a16:creationId xmlns:a16="http://schemas.microsoft.com/office/drawing/2014/main" id="{67A34A03-069D-4C7C-8483-61668F9C3883}"/>
                  </a:ext>
                </a:extLst>
              </p:cNvPr>
              <p:cNvCxnSpPr/>
              <p:nvPr userDrawn="1"/>
            </p:nvCxnSpPr>
            <p:spPr>
              <a:xfrm>
                <a:off x="24092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1 141">
                <a:extLst>
                  <a:ext uri="{FF2B5EF4-FFF2-40B4-BE49-F238E27FC236}">
                    <a16:creationId xmlns:a16="http://schemas.microsoft.com/office/drawing/2014/main" id="{11547F8E-5BC7-4472-9F2E-8C18DFB2963F}"/>
                  </a:ext>
                </a:extLst>
              </p:cNvPr>
              <p:cNvCxnSpPr/>
              <p:nvPr userDrawn="1"/>
            </p:nvCxnSpPr>
            <p:spPr>
              <a:xfrm>
                <a:off x="25581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1 142">
                <a:extLst>
                  <a:ext uri="{FF2B5EF4-FFF2-40B4-BE49-F238E27FC236}">
                    <a16:creationId xmlns:a16="http://schemas.microsoft.com/office/drawing/2014/main" id="{95E64095-25A4-4899-BF43-51570192C94D}"/>
                  </a:ext>
                </a:extLst>
              </p:cNvPr>
              <p:cNvCxnSpPr/>
              <p:nvPr userDrawn="1"/>
            </p:nvCxnSpPr>
            <p:spPr>
              <a:xfrm>
                <a:off x="27070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43">
                <a:extLst>
                  <a:ext uri="{FF2B5EF4-FFF2-40B4-BE49-F238E27FC236}">
                    <a16:creationId xmlns:a16="http://schemas.microsoft.com/office/drawing/2014/main" id="{84160E44-262A-471A-AC97-319D467C4F02}"/>
                  </a:ext>
                </a:extLst>
              </p:cNvPr>
              <p:cNvCxnSpPr/>
              <p:nvPr userDrawn="1"/>
            </p:nvCxnSpPr>
            <p:spPr>
              <a:xfrm>
                <a:off x="28558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144">
                <a:extLst>
                  <a:ext uri="{FF2B5EF4-FFF2-40B4-BE49-F238E27FC236}">
                    <a16:creationId xmlns:a16="http://schemas.microsoft.com/office/drawing/2014/main" id="{C522A3D5-B1CA-476D-B766-00150A42B8D7}"/>
                  </a:ext>
                </a:extLst>
              </p:cNvPr>
              <p:cNvCxnSpPr/>
              <p:nvPr userDrawn="1"/>
            </p:nvCxnSpPr>
            <p:spPr>
              <a:xfrm>
                <a:off x="30047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1 145">
                <a:extLst>
                  <a:ext uri="{FF2B5EF4-FFF2-40B4-BE49-F238E27FC236}">
                    <a16:creationId xmlns:a16="http://schemas.microsoft.com/office/drawing/2014/main" id="{127DB956-BA97-4C20-BB68-DA636DD1CCCA}"/>
                  </a:ext>
                </a:extLst>
              </p:cNvPr>
              <p:cNvCxnSpPr/>
              <p:nvPr userDrawn="1"/>
            </p:nvCxnSpPr>
            <p:spPr>
              <a:xfrm>
                <a:off x="31536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1 146">
                <a:extLst>
                  <a:ext uri="{FF2B5EF4-FFF2-40B4-BE49-F238E27FC236}">
                    <a16:creationId xmlns:a16="http://schemas.microsoft.com/office/drawing/2014/main" id="{6B3A3F6A-8CF6-49D8-BA44-3E32993CEA23}"/>
                  </a:ext>
                </a:extLst>
              </p:cNvPr>
              <p:cNvCxnSpPr/>
              <p:nvPr userDrawn="1"/>
            </p:nvCxnSpPr>
            <p:spPr>
              <a:xfrm>
                <a:off x="33024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1 147">
                <a:extLst>
                  <a:ext uri="{FF2B5EF4-FFF2-40B4-BE49-F238E27FC236}">
                    <a16:creationId xmlns:a16="http://schemas.microsoft.com/office/drawing/2014/main" id="{74D0A150-6B16-4692-9377-BB71997B41D7}"/>
                  </a:ext>
                </a:extLst>
              </p:cNvPr>
              <p:cNvCxnSpPr/>
              <p:nvPr userDrawn="1"/>
            </p:nvCxnSpPr>
            <p:spPr>
              <a:xfrm>
                <a:off x="34513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1 148">
                <a:extLst>
                  <a:ext uri="{FF2B5EF4-FFF2-40B4-BE49-F238E27FC236}">
                    <a16:creationId xmlns:a16="http://schemas.microsoft.com/office/drawing/2014/main" id="{8EB4E55E-46AF-4178-8C8E-FCA5E85DB4B1}"/>
                  </a:ext>
                </a:extLst>
              </p:cNvPr>
              <p:cNvCxnSpPr/>
              <p:nvPr userDrawn="1"/>
            </p:nvCxnSpPr>
            <p:spPr>
              <a:xfrm>
                <a:off x="36002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1 149">
                <a:extLst>
                  <a:ext uri="{FF2B5EF4-FFF2-40B4-BE49-F238E27FC236}">
                    <a16:creationId xmlns:a16="http://schemas.microsoft.com/office/drawing/2014/main" id="{E53836C0-F3D8-47F2-ACBE-8740874EE43E}"/>
                  </a:ext>
                </a:extLst>
              </p:cNvPr>
              <p:cNvCxnSpPr/>
              <p:nvPr userDrawn="1"/>
            </p:nvCxnSpPr>
            <p:spPr>
              <a:xfrm>
                <a:off x="37490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1 150">
                <a:extLst>
                  <a:ext uri="{FF2B5EF4-FFF2-40B4-BE49-F238E27FC236}">
                    <a16:creationId xmlns:a16="http://schemas.microsoft.com/office/drawing/2014/main" id="{F72DA2FC-A7F6-4F84-91ED-8BE56DE9CD21}"/>
                  </a:ext>
                </a:extLst>
              </p:cNvPr>
              <p:cNvCxnSpPr/>
              <p:nvPr userDrawn="1"/>
            </p:nvCxnSpPr>
            <p:spPr>
              <a:xfrm>
                <a:off x="38979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151">
                <a:extLst>
                  <a:ext uri="{FF2B5EF4-FFF2-40B4-BE49-F238E27FC236}">
                    <a16:creationId xmlns:a16="http://schemas.microsoft.com/office/drawing/2014/main" id="{69571047-92AC-4A81-81BA-A2C5EAA9DCF7}"/>
                  </a:ext>
                </a:extLst>
              </p:cNvPr>
              <p:cNvCxnSpPr/>
              <p:nvPr userDrawn="1"/>
            </p:nvCxnSpPr>
            <p:spPr>
              <a:xfrm>
                <a:off x="404681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152">
                <a:extLst>
                  <a:ext uri="{FF2B5EF4-FFF2-40B4-BE49-F238E27FC236}">
                    <a16:creationId xmlns:a16="http://schemas.microsoft.com/office/drawing/2014/main" id="{7E18F60D-8125-46C5-BF3F-931A9BF914AB}"/>
                  </a:ext>
                </a:extLst>
              </p:cNvPr>
              <p:cNvCxnSpPr/>
              <p:nvPr userDrawn="1"/>
            </p:nvCxnSpPr>
            <p:spPr>
              <a:xfrm>
                <a:off x="419568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1 153">
                <a:extLst>
                  <a:ext uri="{FF2B5EF4-FFF2-40B4-BE49-F238E27FC236}">
                    <a16:creationId xmlns:a16="http://schemas.microsoft.com/office/drawing/2014/main" id="{404ACD99-68D7-474C-A69D-C314CD2169E9}"/>
                  </a:ext>
                </a:extLst>
              </p:cNvPr>
              <p:cNvCxnSpPr/>
              <p:nvPr userDrawn="1"/>
            </p:nvCxnSpPr>
            <p:spPr>
              <a:xfrm>
                <a:off x="434454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1 154">
                <a:extLst>
                  <a:ext uri="{FF2B5EF4-FFF2-40B4-BE49-F238E27FC236}">
                    <a16:creationId xmlns:a16="http://schemas.microsoft.com/office/drawing/2014/main" id="{5C77B4F4-CE71-4FC3-9915-9DFE8B88AD37}"/>
                  </a:ext>
                </a:extLst>
              </p:cNvPr>
              <p:cNvCxnSpPr/>
              <p:nvPr userDrawn="1"/>
            </p:nvCxnSpPr>
            <p:spPr>
              <a:xfrm>
                <a:off x="449341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1 155">
                <a:extLst>
                  <a:ext uri="{FF2B5EF4-FFF2-40B4-BE49-F238E27FC236}">
                    <a16:creationId xmlns:a16="http://schemas.microsoft.com/office/drawing/2014/main" id="{0DD8CF29-1FD2-4232-87B6-34577C3B5624}"/>
                  </a:ext>
                </a:extLst>
              </p:cNvPr>
              <p:cNvCxnSpPr/>
              <p:nvPr userDrawn="1"/>
            </p:nvCxnSpPr>
            <p:spPr>
              <a:xfrm>
                <a:off x="464228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1 156">
                <a:extLst>
                  <a:ext uri="{FF2B5EF4-FFF2-40B4-BE49-F238E27FC236}">
                    <a16:creationId xmlns:a16="http://schemas.microsoft.com/office/drawing/2014/main" id="{2B61E368-1285-41D3-9324-A59FD7900EBD}"/>
                  </a:ext>
                </a:extLst>
              </p:cNvPr>
              <p:cNvCxnSpPr/>
              <p:nvPr userDrawn="1"/>
            </p:nvCxnSpPr>
            <p:spPr>
              <a:xfrm>
                <a:off x="479114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1 157">
                <a:extLst>
                  <a:ext uri="{FF2B5EF4-FFF2-40B4-BE49-F238E27FC236}">
                    <a16:creationId xmlns:a16="http://schemas.microsoft.com/office/drawing/2014/main" id="{8BD78E09-0D98-43C5-ABFC-8DC9DED9C207}"/>
                  </a:ext>
                </a:extLst>
              </p:cNvPr>
              <p:cNvCxnSpPr/>
              <p:nvPr userDrawn="1"/>
            </p:nvCxnSpPr>
            <p:spPr>
              <a:xfrm>
                <a:off x="494001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1 158">
                <a:extLst>
                  <a:ext uri="{FF2B5EF4-FFF2-40B4-BE49-F238E27FC236}">
                    <a16:creationId xmlns:a16="http://schemas.microsoft.com/office/drawing/2014/main" id="{FFE73B4B-8EEB-4C5C-BDB7-E3D59BCD563A}"/>
                  </a:ext>
                </a:extLst>
              </p:cNvPr>
              <p:cNvCxnSpPr/>
              <p:nvPr userDrawn="1"/>
            </p:nvCxnSpPr>
            <p:spPr>
              <a:xfrm>
                <a:off x="508888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1 159">
                <a:extLst>
                  <a:ext uri="{FF2B5EF4-FFF2-40B4-BE49-F238E27FC236}">
                    <a16:creationId xmlns:a16="http://schemas.microsoft.com/office/drawing/2014/main" id="{BE33EEC7-6750-404C-9150-533EFA09F0E1}"/>
                  </a:ext>
                </a:extLst>
              </p:cNvPr>
              <p:cNvCxnSpPr/>
              <p:nvPr userDrawn="1"/>
            </p:nvCxnSpPr>
            <p:spPr>
              <a:xfrm>
                <a:off x="523774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1 160">
                <a:extLst>
                  <a:ext uri="{FF2B5EF4-FFF2-40B4-BE49-F238E27FC236}">
                    <a16:creationId xmlns:a16="http://schemas.microsoft.com/office/drawing/2014/main" id="{1910636B-5802-455C-B162-6E1F2A1A55BE}"/>
                  </a:ext>
                </a:extLst>
              </p:cNvPr>
              <p:cNvCxnSpPr/>
              <p:nvPr userDrawn="1"/>
            </p:nvCxnSpPr>
            <p:spPr>
              <a:xfrm>
                <a:off x="538661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1 161">
                <a:extLst>
                  <a:ext uri="{FF2B5EF4-FFF2-40B4-BE49-F238E27FC236}">
                    <a16:creationId xmlns:a16="http://schemas.microsoft.com/office/drawing/2014/main" id="{39180CAC-6FE5-4EDE-8C6D-D4240E9942D7}"/>
                  </a:ext>
                </a:extLst>
              </p:cNvPr>
              <p:cNvCxnSpPr/>
              <p:nvPr userDrawn="1"/>
            </p:nvCxnSpPr>
            <p:spPr>
              <a:xfrm>
                <a:off x="553548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1 162">
                <a:extLst>
                  <a:ext uri="{FF2B5EF4-FFF2-40B4-BE49-F238E27FC236}">
                    <a16:creationId xmlns:a16="http://schemas.microsoft.com/office/drawing/2014/main" id="{0CE2427C-41CF-4688-BDCB-5BB2BB379DDB}"/>
                  </a:ext>
                </a:extLst>
              </p:cNvPr>
              <p:cNvCxnSpPr/>
              <p:nvPr userDrawn="1"/>
            </p:nvCxnSpPr>
            <p:spPr>
              <a:xfrm>
                <a:off x="568435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163">
                <a:extLst>
                  <a:ext uri="{FF2B5EF4-FFF2-40B4-BE49-F238E27FC236}">
                    <a16:creationId xmlns:a16="http://schemas.microsoft.com/office/drawing/2014/main" id="{A18075ED-3107-4BF5-B8D1-24B73DCEF951}"/>
                  </a:ext>
                </a:extLst>
              </p:cNvPr>
              <p:cNvCxnSpPr/>
              <p:nvPr userDrawn="1"/>
            </p:nvCxnSpPr>
            <p:spPr>
              <a:xfrm>
                <a:off x="583321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1 164">
                <a:extLst>
                  <a:ext uri="{FF2B5EF4-FFF2-40B4-BE49-F238E27FC236}">
                    <a16:creationId xmlns:a16="http://schemas.microsoft.com/office/drawing/2014/main" id="{DA3510A8-C99D-4F8A-BA03-40CA85F5E6B0}"/>
                  </a:ext>
                </a:extLst>
              </p:cNvPr>
              <p:cNvCxnSpPr/>
              <p:nvPr userDrawn="1"/>
            </p:nvCxnSpPr>
            <p:spPr>
              <a:xfrm>
                <a:off x="598208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1 165">
                <a:extLst>
                  <a:ext uri="{FF2B5EF4-FFF2-40B4-BE49-F238E27FC236}">
                    <a16:creationId xmlns:a16="http://schemas.microsoft.com/office/drawing/2014/main" id="{9C537C37-C0AD-4B49-86B8-E4EF1BA94DC6}"/>
                  </a:ext>
                </a:extLst>
              </p:cNvPr>
              <p:cNvCxnSpPr/>
              <p:nvPr userDrawn="1"/>
            </p:nvCxnSpPr>
            <p:spPr>
              <a:xfrm>
                <a:off x="613095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166">
                <a:extLst>
                  <a:ext uri="{FF2B5EF4-FFF2-40B4-BE49-F238E27FC236}">
                    <a16:creationId xmlns:a16="http://schemas.microsoft.com/office/drawing/2014/main" id="{78370951-44A6-4270-8C2C-DA33F1042411}"/>
                  </a:ext>
                </a:extLst>
              </p:cNvPr>
              <p:cNvCxnSpPr/>
              <p:nvPr userDrawn="1"/>
            </p:nvCxnSpPr>
            <p:spPr>
              <a:xfrm>
                <a:off x="627981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1 167">
                <a:extLst>
                  <a:ext uri="{FF2B5EF4-FFF2-40B4-BE49-F238E27FC236}">
                    <a16:creationId xmlns:a16="http://schemas.microsoft.com/office/drawing/2014/main" id="{9148C8AD-9AD4-4F14-904E-6FB34CDD783E}"/>
                  </a:ext>
                </a:extLst>
              </p:cNvPr>
              <p:cNvCxnSpPr/>
              <p:nvPr userDrawn="1"/>
            </p:nvCxnSpPr>
            <p:spPr>
              <a:xfrm>
                <a:off x="642868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1 168">
                <a:extLst>
                  <a:ext uri="{FF2B5EF4-FFF2-40B4-BE49-F238E27FC236}">
                    <a16:creationId xmlns:a16="http://schemas.microsoft.com/office/drawing/2014/main" id="{C8F8FCD0-DA46-47D2-8ADF-D4E020943287}"/>
                  </a:ext>
                </a:extLst>
              </p:cNvPr>
              <p:cNvCxnSpPr/>
              <p:nvPr userDrawn="1"/>
            </p:nvCxnSpPr>
            <p:spPr>
              <a:xfrm>
                <a:off x="657755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169">
                <a:extLst>
                  <a:ext uri="{FF2B5EF4-FFF2-40B4-BE49-F238E27FC236}">
                    <a16:creationId xmlns:a16="http://schemas.microsoft.com/office/drawing/2014/main" id="{84D616B0-6DFC-4636-B0C1-84A6D19F4BFF}"/>
                  </a:ext>
                </a:extLst>
              </p:cNvPr>
              <p:cNvCxnSpPr/>
              <p:nvPr userDrawn="1"/>
            </p:nvCxnSpPr>
            <p:spPr>
              <a:xfrm>
                <a:off x="672641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170">
                <a:extLst>
                  <a:ext uri="{FF2B5EF4-FFF2-40B4-BE49-F238E27FC236}">
                    <a16:creationId xmlns:a16="http://schemas.microsoft.com/office/drawing/2014/main" id="{E86F1776-C172-4F73-9B21-849F62BFB79F}"/>
                  </a:ext>
                </a:extLst>
              </p:cNvPr>
              <p:cNvCxnSpPr/>
              <p:nvPr userDrawn="1"/>
            </p:nvCxnSpPr>
            <p:spPr>
              <a:xfrm>
                <a:off x="687528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1 171">
                <a:extLst>
                  <a:ext uri="{FF2B5EF4-FFF2-40B4-BE49-F238E27FC236}">
                    <a16:creationId xmlns:a16="http://schemas.microsoft.com/office/drawing/2014/main" id="{2C24B6F2-6628-41D9-BBC5-B12B648562F4}"/>
                  </a:ext>
                </a:extLst>
              </p:cNvPr>
              <p:cNvCxnSpPr/>
              <p:nvPr userDrawn="1"/>
            </p:nvCxnSpPr>
            <p:spPr>
              <a:xfrm>
                <a:off x="702415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172">
                <a:extLst>
                  <a:ext uri="{FF2B5EF4-FFF2-40B4-BE49-F238E27FC236}">
                    <a16:creationId xmlns:a16="http://schemas.microsoft.com/office/drawing/2014/main" id="{E65386BC-87EB-4E06-81F1-E771D59D1599}"/>
                  </a:ext>
                </a:extLst>
              </p:cNvPr>
              <p:cNvCxnSpPr/>
              <p:nvPr userDrawn="1"/>
            </p:nvCxnSpPr>
            <p:spPr>
              <a:xfrm>
                <a:off x="717302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1 173">
                <a:extLst>
                  <a:ext uri="{FF2B5EF4-FFF2-40B4-BE49-F238E27FC236}">
                    <a16:creationId xmlns:a16="http://schemas.microsoft.com/office/drawing/2014/main" id="{6E903B54-715F-4629-B63B-8577B9B025B5}"/>
                  </a:ext>
                </a:extLst>
              </p:cNvPr>
              <p:cNvCxnSpPr/>
              <p:nvPr userDrawn="1"/>
            </p:nvCxnSpPr>
            <p:spPr>
              <a:xfrm>
                <a:off x="732188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1 174">
                <a:extLst>
                  <a:ext uri="{FF2B5EF4-FFF2-40B4-BE49-F238E27FC236}">
                    <a16:creationId xmlns:a16="http://schemas.microsoft.com/office/drawing/2014/main" id="{9E6C86D5-4528-4822-8870-56B8A33814B3}"/>
                  </a:ext>
                </a:extLst>
              </p:cNvPr>
              <p:cNvCxnSpPr/>
              <p:nvPr userDrawn="1"/>
            </p:nvCxnSpPr>
            <p:spPr>
              <a:xfrm>
                <a:off x="747075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175">
                <a:extLst>
                  <a:ext uri="{FF2B5EF4-FFF2-40B4-BE49-F238E27FC236}">
                    <a16:creationId xmlns:a16="http://schemas.microsoft.com/office/drawing/2014/main" id="{0BBDAB14-5356-4973-B900-82160437EBE7}"/>
                  </a:ext>
                </a:extLst>
              </p:cNvPr>
              <p:cNvCxnSpPr/>
              <p:nvPr userDrawn="1"/>
            </p:nvCxnSpPr>
            <p:spPr>
              <a:xfrm>
                <a:off x="761962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1 176">
                <a:extLst>
                  <a:ext uri="{FF2B5EF4-FFF2-40B4-BE49-F238E27FC236}">
                    <a16:creationId xmlns:a16="http://schemas.microsoft.com/office/drawing/2014/main" id="{FBD42BB2-9E2D-43A1-A434-D388D54766DD}"/>
                  </a:ext>
                </a:extLst>
              </p:cNvPr>
              <p:cNvCxnSpPr/>
              <p:nvPr userDrawn="1"/>
            </p:nvCxnSpPr>
            <p:spPr>
              <a:xfrm>
                <a:off x="776848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1 177">
                <a:extLst>
                  <a:ext uri="{FF2B5EF4-FFF2-40B4-BE49-F238E27FC236}">
                    <a16:creationId xmlns:a16="http://schemas.microsoft.com/office/drawing/2014/main" id="{B2FBCDAB-0CD3-4494-86E6-3C130B7FB986}"/>
                  </a:ext>
                </a:extLst>
              </p:cNvPr>
              <p:cNvCxnSpPr/>
              <p:nvPr userDrawn="1"/>
            </p:nvCxnSpPr>
            <p:spPr>
              <a:xfrm>
                <a:off x="791735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178">
                <a:extLst>
                  <a:ext uri="{FF2B5EF4-FFF2-40B4-BE49-F238E27FC236}">
                    <a16:creationId xmlns:a16="http://schemas.microsoft.com/office/drawing/2014/main" id="{F1B7438E-673A-4C7A-B9B6-3E5D1321531C}"/>
                  </a:ext>
                </a:extLst>
              </p:cNvPr>
              <p:cNvCxnSpPr/>
              <p:nvPr userDrawn="1"/>
            </p:nvCxnSpPr>
            <p:spPr>
              <a:xfrm>
                <a:off x="806622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179">
                <a:extLst>
                  <a:ext uri="{FF2B5EF4-FFF2-40B4-BE49-F238E27FC236}">
                    <a16:creationId xmlns:a16="http://schemas.microsoft.com/office/drawing/2014/main" id="{5F2A631F-1AFF-4D89-966F-84E4FCAA0A17}"/>
                  </a:ext>
                </a:extLst>
              </p:cNvPr>
              <p:cNvCxnSpPr/>
              <p:nvPr userDrawn="1"/>
            </p:nvCxnSpPr>
            <p:spPr>
              <a:xfrm>
                <a:off x="821508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1 180">
                <a:extLst>
                  <a:ext uri="{FF2B5EF4-FFF2-40B4-BE49-F238E27FC236}">
                    <a16:creationId xmlns:a16="http://schemas.microsoft.com/office/drawing/2014/main" id="{97E5566D-5D9C-491C-BAA1-7BC41DDFB41A}"/>
                  </a:ext>
                </a:extLst>
              </p:cNvPr>
              <p:cNvCxnSpPr/>
              <p:nvPr userDrawn="1"/>
            </p:nvCxnSpPr>
            <p:spPr>
              <a:xfrm>
                <a:off x="836395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181">
                <a:extLst>
                  <a:ext uri="{FF2B5EF4-FFF2-40B4-BE49-F238E27FC236}">
                    <a16:creationId xmlns:a16="http://schemas.microsoft.com/office/drawing/2014/main" id="{4019585D-0177-489B-A5FE-57E10005432F}"/>
                  </a:ext>
                </a:extLst>
              </p:cNvPr>
              <p:cNvCxnSpPr/>
              <p:nvPr userDrawn="1"/>
            </p:nvCxnSpPr>
            <p:spPr>
              <a:xfrm>
                <a:off x="851282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182">
                <a:extLst>
                  <a:ext uri="{FF2B5EF4-FFF2-40B4-BE49-F238E27FC236}">
                    <a16:creationId xmlns:a16="http://schemas.microsoft.com/office/drawing/2014/main" id="{E7B255C3-043A-4582-B3CB-DCDCC789E06D}"/>
                  </a:ext>
                </a:extLst>
              </p:cNvPr>
              <p:cNvCxnSpPr/>
              <p:nvPr userDrawn="1"/>
            </p:nvCxnSpPr>
            <p:spPr>
              <a:xfrm>
                <a:off x="866169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183">
                <a:extLst>
                  <a:ext uri="{FF2B5EF4-FFF2-40B4-BE49-F238E27FC236}">
                    <a16:creationId xmlns:a16="http://schemas.microsoft.com/office/drawing/2014/main" id="{C730DA5E-C71D-431C-B285-1549BB0AEBAC}"/>
                  </a:ext>
                </a:extLst>
              </p:cNvPr>
              <p:cNvCxnSpPr/>
              <p:nvPr userDrawn="1"/>
            </p:nvCxnSpPr>
            <p:spPr>
              <a:xfrm>
                <a:off x="881055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184">
                <a:extLst>
                  <a:ext uri="{FF2B5EF4-FFF2-40B4-BE49-F238E27FC236}">
                    <a16:creationId xmlns:a16="http://schemas.microsoft.com/office/drawing/2014/main" id="{3ED0B6F1-558F-4C3B-B1B0-969C126E45AE}"/>
                  </a:ext>
                </a:extLst>
              </p:cNvPr>
              <p:cNvCxnSpPr/>
              <p:nvPr userDrawn="1"/>
            </p:nvCxnSpPr>
            <p:spPr>
              <a:xfrm>
                <a:off x="895942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1 185">
                <a:extLst>
                  <a:ext uri="{FF2B5EF4-FFF2-40B4-BE49-F238E27FC236}">
                    <a16:creationId xmlns:a16="http://schemas.microsoft.com/office/drawing/2014/main" id="{8C051B89-0750-4B1A-8090-5D5288BFF34B}"/>
                  </a:ext>
                </a:extLst>
              </p:cNvPr>
              <p:cNvCxnSpPr/>
              <p:nvPr userDrawn="1"/>
            </p:nvCxnSpPr>
            <p:spPr>
              <a:xfrm>
                <a:off x="910829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ttore 1 186">
                <a:extLst>
                  <a:ext uri="{FF2B5EF4-FFF2-40B4-BE49-F238E27FC236}">
                    <a16:creationId xmlns:a16="http://schemas.microsoft.com/office/drawing/2014/main" id="{07A11695-E14E-4BFB-853A-F24E21D8A8A4}"/>
                  </a:ext>
                </a:extLst>
              </p:cNvPr>
              <p:cNvCxnSpPr/>
              <p:nvPr userDrawn="1"/>
            </p:nvCxnSpPr>
            <p:spPr>
              <a:xfrm>
                <a:off x="925715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ttore 1 187">
                <a:extLst>
                  <a:ext uri="{FF2B5EF4-FFF2-40B4-BE49-F238E27FC236}">
                    <a16:creationId xmlns:a16="http://schemas.microsoft.com/office/drawing/2014/main" id="{6EA816AC-30F0-4DCE-8754-77B7BD801311}"/>
                  </a:ext>
                </a:extLst>
              </p:cNvPr>
              <p:cNvCxnSpPr/>
              <p:nvPr userDrawn="1"/>
            </p:nvCxnSpPr>
            <p:spPr>
              <a:xfrm>
                <a:off x="940602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1 188">
                <a:extLst>
                  <a:ext uri="{FF2B5EF4-FFF2-40B4-BE49-F238E27FC236}">
                    <a16:creationId xmlns:a16="http://schemas.microsoft.com/office/drawing/2014/main" id="{223C18F6-FEA1-4AC7-8B6C-E359E890462B}"/>
                  </a:ext>
                </a:extLst>
              </p:cNvPr>
              <p:cNvCxnSpPr/>
              <p:nvPr userDrawn="1"/>
            </p:nvCxnSpPr>
            <p:spPr>
              <a:xfrm>
                <a:off x="955489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ttore 1 189">
                <a:extLst>
                  <a:ext uri="{FF2B5EF4-FFF2-40B4-BE49-F238E27FC236}">
                    <a16:creationId xmlns:a16="http://schemas.microsoft.com/office/drawing/2014/main" id="{89288CE9-B19B-4623-BB64-59D149AE4D0D}"/>
                  </a:ext>
                </a:extLst>
              </p:cNvPr>
              <p:cNvCxnSpPr/>
              <p:nvPr userDrawn="1"/>
            </p:nvCxnSpPr>
            <p:spPr>
              <a:xfrm>
                <a:off x="970375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1 190">
                <a:extLst>
                  <a:ext uri="{FF2B5EF4-FFF2-40B4-BE49-F238E27FC236}">
                    <a16:creationId xmlns:a16="http://schemas.microsoft.com/office/drawing/2014/main" id="{43509E37-DEF2-423B-99A0-2F15B9242A42}"/>
                  </a:ext>
                </a:extLst>
              </p:cNvPr>
              <p:cNvCxnSpPr/>
              <p:nvPr userDrawn="1"/>
            </p:nvCxnSpPr>
            <p:spPr>
              <a:xfrm>
                <a:off x="985262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191">
                <a:extLst>
                  <a:ext uri="{FF2B5EF4-FFF2-40B4-BE49-F238E27FC236}">
                    <a16:creationId xmlns:a16="http://schemas.microsoft.com/office/drawing/2014/main" id="{EF00C267-945C-4803-88E8-B85B15D2B6BB}"/>
                  </a:ext>
                </a:extLst>
              </p:cNvPr>
              <p:cNvCxnSpPr/>
              <p:nvPr userDrawn="1"/>
            </p:nvCxnSpPr>
            <p:spPr>
              <a:xfrm>
                <a:off x="1000149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192">
                <a:extLst>
                  <a:ext uri="{FF2B5EF4-FFF2-40B4-BE49-F238E27FC236}">
                    <a16:creationId xmlns:a16="http://schemas.microsoft.com/office/drawing/2014/main" id="{7216F0C1-64D6-46A6-AFFC-0051EF6A4CD6}"/>
                  </a:ext>
                </a:extLst>
              </p:cNvPr>
              <p:cNvCxnSpPr/>
              <p:nvPr userDrawn="1"/>
            </p:nvCxnSpPr>
            <p:spPr>
              <a:xfrm>
                <a:off x="1015036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193">
                <a:extLst>
                  <a:ext uri="{FF2B5EF4-FFF2-40B4-BE49-F238E27FC236}">
                    <a16:creationId xmlns:a16="http://schemas.microsoft.com/office/drawing/2014/main" id="{28CE0D94-4BA8-41F8-8C4E-6E8A8A6D9588}"/>
                  </a:ext>
                </a:extLst>
              </p:cNvPr>
              <p:cNvCxnSpPr/>
              <p:nvPr userDrawn="1"/>
            </p:nvCxnSpPr>
            <p:spPr>
              <a:xfrm>
                <a:off x="1029922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1 194">
                <a:extLst>
                  <a:ext uri="{FF2B5EF4-FFF2-40B4-BE49-F238E27FC236}">
                    <a16:creationId xmlns:a16="http://schemas.microsoft.com/office/drawing/2014/main" id="{603C41B6-2B3B-4132-91D9-511439EA5C04}"/>
                  </a:ext>
                </a:extLst>
              </p:cNvPr>
              <p:cNvCxnSpPr/>
              <p:nvPr userDrawn="1"/>
            </p:nvCxnSpPr>
            <p:spPr>
              <a:xfrm>
                <a:off x="1044809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1 195">
                <a:extLst>
                  <a:ext uri="{FF2B5EF4-FFF2-40B4-BE49-F238E27FC236}">
                    <a16:creationId xmlns:a16="http://schemas.microsoft.com/office/drawing/2014/main" id="{C0EBED6D-3249-4B84-AD60-D97C106A62DC}"/>
                  </a:ext>
                </a:extLst>
              </p:cNvPr>
              <p:cNvCxnSpPr/>
              <p:nvPr userDrawn="1"/>
            </p:nvCxnSpPr>
            <p:spPr>
              <a:xfrm>
                <a:off x="1059696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196">
                <a:extLst>
                  <a:ext uri="{FF2B5EF4-FFF2-40B4-BE49-F238E27FC236}">
                    <a16:creationId xmlns:a16="http://schemas.microsoft.com/office/drawing/2014/main" id="{534D8EF3-0256-4CC7-B04A-AB04A7D72D03}"/>
                  </a:ext>
                </a:extLst>
              </p:cNvPr>
              <p:cNvCxnSpPr/>
              <p:nvPr userDrawn="1"/>
            </p:nvCxnSpPr>
            <p:spPr>
              <a:xfrm>
                <a:off x="1074582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197">
                <a:extLst>
                  <a:ext uri="{FF2B5EF4-FFF2-40B4-BE49-F238E27FC236}">
                    <a16:creationId xmlns:a16="http://schemas.microsoft.com/office/drawing/2014/main" id="{1CE77F23-95AE-4BE3-877B-FFD24C09BA47}"/>
                  </a:ext>
                </a:extLst>
              </p:cNvPr>
              <p:cNvCxnSpPr/>
              <p:nvPr userDrawn="1"/>
            </p:nvCxnSpPr>
            <p:spPr>
              <a:xfrm>
                <a:off x="1089469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198">
                <a:extLst>
                  <a:ext uri="{FF2B5EF4-FFF2-40B4-BE49-F238E27FC236}">
                    <a16:creationId xmlns:a16="http://schemas.microsoft.com/office/drawing/2014/main" id="{0F77889A-E838-45C1-849B-26FD0F69FFF4}"/>
                  </a:ext>
                </a:extLst>
              </p:cNvPr>
              <p:cNvCxnSpPr/>
              <p:nvPr userDrawn="1"/>
            </p:nvCxnSpPr>
            <p:spPr>
              <a:xfrm>
                <a:off x="110435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1 199">
                <a:extLst>
                  <a:ext uri="{FF2B5EF4-FFF2-40B4-BE49-F238E27FC236}">
                    <a16:creationId xmlns:a16="http://schemas.microsoft.com/office/drawing/2014/main" id="{374B9533-D4FD-435B-8422-B64BB0FFA02A}"/>
                  </a:ext>
                </a:extLst>
              </p:cNvPr>
              <p:cNvCxnSpPr/>
              <p:nvPr userDrawn="1"/>
            </p:nvCxnSpPr>
            <p:spPr>
              <a:xfrm>
                <a:off x="1119242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ttore 1 200">
                <a:extLst>
                  <a:ext uri="{FF2B5EF4-FFF2-40B4-BE49-F238E27FC236}">
                    <a16:creationId xmlns:a16="http://schemas.microsoft.com/office/drawing/2014/main" id="{98D822A0-B8F3-40D6-AC89-817ED91AAD64}"/>
                  </a:ext>
                </a:extLst>
              </p:cNvPr>
              <p:cNvCxnSpPr/>
              <p:nvPr userDrawn="1"/>
            </p:nvCxnSpPr>
            <p:spPr>
              <a:xfrm>
                <a:off x="1134129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ttore 1 201">
                <a:extLst>
                  <a:ext uri="{FF2B5EF4-FFF2-40B4-BE49-F238E27FC236}">
                    <a16:creationId xmlns:a16="http://schemas.microsoft.com/office/drawing/2014/main" id="{9C5547BC-EC3D-403D-AFF9-B560E898808E}"/>
                  </a:ext>
                </a:extLst>
              </p:cNvPr>
              <p:cNvCxnSpPr/>
              <p:nvPr userDrawn="1"/>
            </p:nvCxnSpPr>
            <p:spPr>
              <a:xfrm>
                <a:off x="1149016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202">
                <a:extLst>
                  <a:ext uri="{FF2B5EF4-FFF2-40B4-BE49-F238E27FC236}">
                    <a16:creationId xmlns:a16="http://schemas.microsoft.com/office/drawing/2014/main" id="{F47CDF4B-92C2-425E-9CBC-515F21AF4ACE}"/>
                  </a:ext>
                </a:extLst>
              </p:cNvPr>
              <p:cNvCxnSpPr/>
              <p:nvPr userDrawn="1"/>
            </p:nvCxnSpPr>
            <p:spPr>
              <a:xfrm>
                <a:off x="1163903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203">
                <a:extLst>
                  <a:ext uri="{FF2B5EF4-FFF2-40B4-BE49-F238E27FC236}">
                    <a16:creationId xmlns:a16="http://schemas.microsoft.com/office/drawing/2014/main" id="{F0A5F951-0284-42F9-BB71-D655CF6EAB2D}"/>
                  </a:ext>
                </a:extLst>
              </p:cNvPr>
              <p:cNvCxnSpPr/>
              <p:nvPr userDrawn="1"/>
            </p:nvCxnSpPr>
            <p:spPr>
              <a:xfrm>
                <a:off x="1178789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ttore 1 204">
                <a:extLst>
                  <a:ext uri="{FF2B5EF4-FFF2-40B4-BE49-F238E27FC236}">
                    <a16:creationId xmlns:a16="http://schemas.microsoft.com/office/drawing/2014/main" id="{EEDD1ED1-89B4-4E53-BD2A-7C75BC26FCA3}"/>
                  </a:ext>
                </a:extLst>
              </p:cNvPr>
              <p:cNvCxnSpPr/>
              <p:nvPr userDrawn="1"/>
            </p:nvCxnSpPr>
            <p:spPr>
              <a:xfrm>
                <a:off x="1193676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ttore 1 205">
                <a:extLst>
                  <a:ext uri="{FF2B5EF4-FFF2-40B4-BE49-F238E27FC236}">
                    <a16:creationId xmlns:a16="http://schemas.microsoft.com/office/drawing/2014/main" id="{98988475-70B0-4948-8590-BA6CB81B5161}"/>
                  </a:ext>
                </a:extLst>
              </p:cNvPr>
              <p:cNvCxnSpPr/>
              <p:nvPr userDrawn="1"/>
            </p:nvCxnSpPr>
            <p:spPr>
              <a:xfrm>
                <a:off x="1208563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ttore 1 206">
                <a:extLst>
                  <a:ext uri="{FF2B5EF4-FFF2-40B4-BE49-F238E27FC236}">
                    <a16:creationId xmlns:a16="http://schemas.microsoft.com/office/drawing/2014/main" id="{4996B50E-74E5-45C6-B49F-0F4D6CD34548}"/>
                  </a:ext>
                </a:extLst>
              </p:cNvPr>
              <p:cNvCxnSpPr/>
              <p:nvPr userDrawn="1"/>
            </p:nvCxnSpPr>
            <p:spPr>
              <a:xfrm>
                <a:off x="1223449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1 207">
                <a:extLst>
                  <a:ext uri="{FF2B5EF4-FFF2-40B4-BE49-F238E27FC236}">
                    <a16:creationId xmlns:a16="http://schemas.microsoft.com/office/drawing/2014/main" id="{D282AE2D-CF9A-484E-A8C7-7EA8C64FAE91}"/>
                  </a:ext>
                </a:extLst>
              </p:cNvPr>
              <p:cNvCxnSpPr/>
              <p:nvPr userDrawn="1"/>
            </p:nvCxnSpPr>
            <p:spPr>
              <a:xfrm>
                <a:off x="1238336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ttore 1 208">
                <a:extLst>
                  <a:ext uri="{FF2B5EF4-FFF2-40B4-BE49-F238E27FC236}">
                    <a16:creationId xmlns:a16="http://schemas.microsoft.com/office/drawing/2014/main" id="{6E8296F1-F842-4015-AFA1-5BF16D20BF48}"/>
                  </a:ext>
                </a:extLst>
              </p:cNvPr>
              <p:cNvCxnSpPr/>
              <p:nvPr userDrawn="1"/>
            </p:nvCxnSpPr>
            <p:spPr>
              <a:xfrm>
                <a:off x="1253223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ttore 1 209">
                <a:extLst>
                  <a:ext uri="{FF2B5EF4-FFF2-40B4-BE49-F238E27FC236}">
                    <a16:creationId xmlns:a16="http://schemas.microsoft.com/office/drawing/2014/main" id="{5CE52314-8456-496F-A061-1F05533F4422}"/>
                  </a:ext>
                </a:extLst>
              </p:cNvPr>
              <p:cNvCxnSpPr/>
              <p:nvPr userDrawn="1"/>
            </p:nvCxnSpPr>
            <p:spPr>
              <a:xfrm>
                <a:off x="1268109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ttore 1 210">
                <a:extLst>
                  <a:ext uri="{FF2B5EF4-FFF2-40B4-BE49-F238E27FC236}">
                    <a16:creationId xmlns:a16="http://schemas.microsoft.com/office/drawing/2014/main" id="{F69BE103-F1A7-4CA8-B6C0-1C88A96B5C48}"/>
                  </a:ext>
                </a:extLst>
              </p:cNvPr>
              <p:cNvCxnSpPr/>
              <p:nvPr userDrawn="1"/>
            </p:nvCxnSpPr>
            <p:spPr>
              <a:xfrm>
                <a:off x="1282996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211">
                <a:extLst>
                  <a:ext uri="{FF2B5EF4-FFF2-40B4-BE49-F238E27FC236}">
                    <a16:creationId xmlns:a16="http://schemas.microsoft.com/office/drawing/2014/main" id="{6159A707-B5F3-4088-8AA4-D83E1CED2E58}"/>
                  </a:ext>
                </a:extLst>
              </p:cNvPr>
              <p:cNvCxnSpPr/>
              <p:nvPr userDrawn="1"/>
            </p:nvCxnSpPr>
            <p:spPr>
              <a:xfrm>
                <a:off x="1297883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212">
                <a:extLst>
                  <a:ext uri="{FF2B5EF4-FFF2-40B4-BE49-F238E27FC236}">
                    <a16:creationId xmlns:a16="http://schemas.microsoft.com/office/drawing/2014/main" id="{94DFB15D-1624-4753-9F51-81846E25015A}"/>
                  </a:ext>
                </a:extLst>
              </p:cNvPr>
              <p:cNvCxnSpPr/>
              <p:nvPr userDrawn="1"/>
            </p:nvCxnSpPr>
            <p:spPr>
              <a:xfrm>
                <a:off x="1312770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1 213">
                <a:extLst>
                  <a:ext uri="{FF2B5EF4-FFF2-40B4-BE49-F238E27FC236}">
                    <a16:creationId xmlns:a16="http://schemas.microsoft.com/office/drawing/2014/main" id="{952D92AE-1192-483A-B851-85A7664630BF}"/>
                  </a:ext>
                </a:extLst>
              </p:cNvPr>
              <p:cNvCxnSpPr/>
              <p:nvPr userDrawn="1"/>
            </p:nvCxnSpPr>
            <p:spPr>
              <a:xfrm>
                <a:off x="1327656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1 214">
                <a:extLst>
                  <a:ext uri="{FF2B5EF4-FFF2-40B4-BE49-F238E27FC236}">
                    <a16:creationId xmlns:a16="http://schemas.microsoft.com/office/drawing/2014/main" id="{56BE5122-1E3E-4AC3-A25A-5EF00D9831D3}"/>
                  </a:ext>
                </a:extLst>
              </p:cNvPr>
              <p:cNvCxnSpPr/>
              <p:nvPr userDrawn="1"/>
            </p:nvCxnSpPr>
            <p:spPr>
              <a:xfrm>
                <a:off x="1342543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215">
                <a:extLst>
                  <a:ext uri="{FF2B5EF4-FFF2-40B4-BE49-F238E27FC236}">
                    <a16:creationId xmlns:a16="http://schemas.microsoft.com/office/drawing/2014/main" id="{2E9789FD-35FF-4F4C-BA8E-71E1D55F24B0}"/>
                  </a:ext>
                </a:extLst>
              </p:cNvPr>
              <p:cNvCxnSpPr/>
              <p:nvPr userDrawn="1"/>
            </p:nvCxnSpPr>
            <p:spPr>
              <a:xfrm>
                <a:off x="1357430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216">
                <a:extLst>
                  <a:ext uri="{FF2B5EF4-FFF2-40B4-BE49-F238E27FC236}">
                    <a16:creationId xmlns:a16="http://schemas.microsoft.com/office/drawing/2014/main" id="{A93B4307-E938-400E-B7F6-129C233124A2}"/>
                  </a:ext>
                </a:extLst>
              </p:cNvPr>
              <p:cNvCxnSpPr/>
              <p:nvPr userDrawn="1"/>
            </p:nvCxnSpPr>
            <p:spPr>
              <a:xfrm>
                <a:off x="1372316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1 217">
                <a:extLst>
                  <a:ext uri="{FF2B5EF4-FFF2-40B4-BE49-F238E27FC236}">
                    <a16:creationId xmlns:a16="http://schemas.microsoft.com/office/drawing/2014/main" id="{BD75A3F3-5C82-4C19-A537-48D6E8A2357C}"/>
                  </a:ext>
                </a:extLst>
              </p:cNvPr>
              <p:cNvCxnSpPr/>
              <p:nvPr userDrawn="1"/>
            </p:nvCxnSpPr>
            <p:spPr>
              <a:xfrm>
                <a:off x="1387203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1 218">
                <a:extLst>
                  <a:ext uri="{FF2B5EF4-FFF2-40B4-BE49-F238E27FC236}">
                    <a16:creationId xmlns:a16="http://schemas.microsoft.com/office/drawing/2014/main" id="{DE1BAB61-4466-4270-AC62-9C76E67D7C69}"/>
                  </a:ext>
                </a:extLst>
              </p:cNvPr>
              <p:cNvCxnSpPr/>
              <p:nvPr userDrawn="1"/>
            </p:nvCxnSpPr>
            <p:spPr>
              <a:xfrm>
                <a:off x="1402090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1 219">
                <a:extLst>
                  <a:ext uri="{FF2B5EF4-FFF2-40B4-BE49-F238E27FC236}">
                    <a16:creationId xmlns:a16="http://schemas.microsoft.com/office/drawing/2014/main" id="{BC9BFBEC-8CFE-4F2B-9576-E98C7E70D5EC}"/>
                  </a:ext>
                </a:extLst>
              </p:cNvPr>
              <p:cNvCxnSpPr/>
              <p:nvPr userDrawn="1"/>
            </p:nvCxnSpPr>
            <p:spPr>
              <a:xfrm>
                <a:off x="1416976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220">
                <a:extLst>
                  <a:ext uri="{FF2B5EF4-FFF2-40B4-BE49-F238E27FC236}">
                    <a16:creationId xmlns:a16="http://schemas.microsoft.com/office/drawing/2014/main" id="{3A62188F-DEA5-441F-817F-2EF39279508A}"/>
                  </a:ext>
                </a:extLst>
              </p:cNvPr>
              <p:cNvCxnSpPr/>
              <p:nvPr userDrawn="1"/>
            </p:nvCxnSpPr>
            <p:spPr>
              <a:xfrm>
                <a:off x="1431863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221">
                <a:extLst>
                  <a:ext uri="{FF2B5EF4-FFF2-40B4-BE49-F238E27FC236}">
                    <a16:creationId xmlns:a16="http://schemas.microsoft.com/office/drawing/2014/main" id="{0307F66B-CED1-4A45-9E81-C0B7C11BC162}"/>
                  </a:ext>
                </a:extLst>
              </p:cNvPr>
              <p:cNvCxnSpPr/>
              <p:nvPr userDrawn="1"/>
            </p:nvCxnSpPr>
            <p:spPr>
              <a:xfrm>
                <a:off x="1446750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ttore 1 222">
                <a:extLst>
                  <a:ext uri="{FF2B5EF4-FFF2-40B4-BE49-F238E27FC236}">
                    <a16:creationId xmlns:a16="http://schemas.microsoft.com/office/drawing/2014/main" id="{EAE214FE-865F-41A7-BE50-8E0533468DC4}"/>
                  </a:ext>
                </a:extLst>
              </p:cNvPr>
              <p:cNvCxnSpPr/>
              <p:nvPr userDrawn="1"/>
            </p:nvCxnSpPr>
            <p:spPr>
              <a:xfrm>
                <a:off x="1461637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ttore 1 223">
                <a:extLst>
                  <a:ext uri="{FF2B5EF4-FFF2-40B4-BE49-F238E27FC236}">
                    <a16:creationId xmlns:a16="http://schemas.microsoft.com/office/drawing/2014/main" id="{243327AE-EE67-49DA-AD82-9E70364D9FEA}"/>
                  </a:ext>
                </a:extLst>
              </p:cNvPr>
              <p:cNvCxnSpPr/>
              <p:nvPr userDrawn="1"/>
            </p:nvCxnSpPr>
            <p:spPr>
              <a:xfrm>
                <a:off x="1476523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ttore 1 224">
                <a:extLst>
                  <a:ext uri="{FF2B5EF4-FFF2-40B4-BE49-F238E27FC236}">
                    <a16:creationId xmlns:a16="http://schemas.microsoft.com/office/drawing/2014/main" id="{92601570-AF9C-4316-8DFD-9EFD88BF3311}"/>
                  </a:ext>
                </a:extLst>
              </p:cNvPr>
              <p:cNvCxnSpPr/>
              <p:nvPr userDrawn="1"/>
            </p:nvCxnSpPr>
            <p:spPr>
              <a:xfrm>
                <a:off x="1491410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1 225">
                <a:extLst>
                  <a:ext uri="{FF2B5EF4-FFF2-40B4-BE49-F238E27FC236}">
                    <a16:creationId xmlns:a16="http://schemas.microsoft.com/office/drawing/2014/main" id="{3E956602-4651-4C01-8F39-0596CABA582E}"/>
                  </a:ext>
                </a:extLst>
              </p:cNvPr>
              <p:cNvCxnSpPr/>
              <p:nvPr userDrawn="1"/>
            </p:nvCxnSpPr>
            <p:spPr>
              <a:xfrm>
                <a:off x="1506297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ttore 1 226">
                <a:extLst>
                  <a:ext uri="{FF2B5EF4-FFF2-40B4-BE49-F238E27FC236}">
                    <a16:creationId xmlns:a16="http://schemas.microsoft.com/office/drawing/2014/main" id="{0C570DFA-43FC-4D5D-9224-EC7140E83E78}"/>
                  </a:ext>
                </a:extLst>
              </p:cNvPr>
              <p:cNvCxnSpPr/>
              <p:nvPr userDrawn="1"/>
            </p:nvCxnSpPr>
            <p:spPr>
              <a:xfrm>
                <a:off x="1521183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ttore 1 227">
                <a:extLst>
                  <a:ext uri="{FF2B5EF4-FFF2-40B4-BE49-F238E27FC236}">
                    <a16:creationId xmlns:a16="http://schemas.microsoft.com/office/drawing/2014/main" id="{B3BC17E2-5534-486D-B5F9-AF73BF0A988E}"/>
                  </a:ext>
                </a:extLst>
              </p:cNvPr>
              <p:cNvCxnSpPr/>
              <p:nvPr userDrawn="1"/>
            </p:nvCxnSpPr>
            <p:spPr>
              <a:xfrm>
                <a:off x="1536070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1 228">
                <a:extLst>
                  <a:ext uri="{FF2B5EF4-FFF2-40B4-BE49-F238E27FC236}">
                    <a16:creationId xmlns:a16="http://schemas.microsoft.com/office/drawing/2014/main" id="{EE9A6A90-3738-4217-95B8-9460C75A3572}"/>
                  </a:ext>
                </a:extLst>
              </p:cNvPr>
              <p:cNvCxnSpPr/>
              <p:nvPr userDrawn="1"/>
            </p:nvCxnSpPr>
            <p:spPr>
              <a:xfrm>
                <a:off x="1550957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229">
                <a:extLst>
                  <a:ext uri="{FF2B5EF4-FFF2-40B4-BE49-F238E27FC236}">
                    <a16:creationId xmlns:a16="http://schemas.microsoft.com/office/drawing/2014/main" id="{5D82A6F2-9AE2-4A5B-8A06-280666E1992F}"/>
                  </a:ext>
                </a:extLst>
              </p:cNvPr>
              <p:cNvCxnSpPr/>
              <p:nvPr userDrawn="1"/>
            </p:nvCxnSpPr>
            <p:spPr>
              <a:xfrm>
                <a:off x="1565843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230">
                <a:extLst>
                  <a:ext uri="{FF2B5EF4-FFF2-40B4-BE49-F238E27FC236}">
                    <a16:creationId xmlns:a16="http://schemas.microsoft.com/office/drawing/2014/main" id="{2838CB40-A13C-423C-825A-3C018C696E61}"/>
                  </a:ext>
                </a:extLst>
              </p:cNvPr>
              <p:cNvCxnSpPr/>
              <p:nvPr userDrawn="1"/>
            </p:nvCxnSpPr>
            <p:spPr>
              <a:xfrm>
                <a:off x="1580730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1 231">
                <a:extLst>
                  <a:ext uri="{FF2B5EF4-FFF2-40B4-BE49-F238E27FC236}">
                    <a16:creationId xmlns:a16="http://schemas.microsoft.com/office/drawing/2014/main" id="{63132434-418B-4D35-873F-8B383C281C12}"/>
                  </a:ext>
                </a:extLst>
              </p:cNvPr>
              <p:cNvCxnSpPr/>
              <p:nvPr userDrawn="1"/>
            </p:nvCxnSpPr>
            <p:spPr>
              <a:xfrm>
                <a:off x="1595617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1 232">
                <a:extLst>
                  <a:ext uri="{FF2B5EF4-FFF2-40B4-BE49-F238E27FC236}">
                    <a16:creationId xmlns:a16="http://schemas.microsoft.com/office/drawing/2014/main" id="{59D62DC0-2385-412F-8086-9BB86478135E}"/>
                  </a:ext>
                </a:extLst>
              </p:cNvPr>
              <p:cNvCxnSpPr/>
              <p:nvPr userDrawn="1"/>
            </p:nvCxnSpPr>
            <p:spPr>
              <a:xfrm>
                <a:off x="161050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1 233">
                <a:extLst>
                  <a:ext uri="{FF2B5EF4-FFF2-40B4-BE49-F238E27FC236}">
                    <a16:creationId xmlns:a16="http://schemas.microsoft.com/office/drawing/2014/main" id="{2C61DC02-F8C7-4A55-9F48-8F68643C24B2}"/>
                  </a:ext>
                </a:extLst>
              </p:cNvPr>
              <p:cNvCxnSpPr/>
              <p:nvPr userDrawn="1"/>
            </p:nvCxnSpPr>
            <p:spPr>
              <a:xfrm>
                <a:off x="162539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ttore 1 234">
                <a:extLst>
                  <a:ext uri="{FF2B5EF4-FFF2-40B4-BE49-F238E27FC236}">
                    <a16:creationId xmlns:a16="http://schemas.microsoft.com/office/drawing/2014/main" id="{168FD702-59FA-4BF4-9EE1-EF9E3D4B7C05}"/>
                  </a:ext>
                </a:extLst>
              </p:cNvPr>
              <p:cNvCxnSpPr/>
              <p:nvPr userDrawn="1"/>
            </p:nvCxnSpPr>
            <p:spPr>
              <a:xfrm>
                <a:off x="164027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ttore 1 235">
                <a:extLst>
                  <a:ext uri="{FF2B5EF4-FFF2-40B4-BE49-F238E27FC236}">
                    <a16:creationId xmlns:a16="http://schemas.microsoft.com/office/drawing/2014/main" id="{0FC09D77-E39F-4FAF-9DE1-C8C7D6126C6A}"/>
                  </a:ext>
                </a:extLst>
              </p:cNvPr>
              <p:cNvCxnSpPr/>
              <p:nvPr userDrawn="1"/>
            </p:nvCxnSpPr>
            <p:spPr>
              <a:xfrm>
                <a:off x="165516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ttore 1 236">
                <a:extLst>
                  <a:ext uri="{FF2B5EF4-FFF2-40B4-BE49-F238E27FC236}">
                    <a16:creationId xmlns:a16="http://schemas.microsoft.com/office/drawing/2014/main" id="{4603247F-AA29-4C06-8DF9-2E5EBDB0299F}"/>
                  </a:ext>
                </a:extLst>
              </p:cNvPr>
              <p:cNvCxnSpPr/>
              <p:nvPr userDrawn="1"/>
            </p:nvCxnSpPr>
            <p:spPr>
              <a:xfrm>
                <a:off x="167005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ttore 1 237">
                <a:extLst>
                  <a:ext uri="{FF2B5EF4-FFF2-40B4-BE49-F238E27FC236}">
                    <a16:creationId xmlns:a16="http://schemas.microsoft.com/office/drawing/2014/main" id="{DFF72585-56EC-4D13-9EEC-AA6600E16485}"/>
                  </a:ext>
                </a:extLst>
              </p:cNvPr>
              <p:cNvCxnSpPr/>
              <p:nvPr userDrawn="1"/>
            </p:nvCxnSpPr>
            <p:spPr>
              <a:xfrm>
                <a:off x="168493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ttore 1 238">
                <a:extLst>
                  <a:ext uri="{FF2B5EF4-FFF2-40B4-BE49-F238E27FC236}">
                    <a16:creationId xmlns:a16="http://schemas.microsoft.com/office/drawing/2014/main" id="{BCE069A6-2DCB-4BCA-BD93-7A0691F6819E}"/>
                  </a:ext>
                </a:extLst>
              </p:cNvPr>
              <p:cNvCxnSpPr/>
              <p:nvPr userDrawn="1"/>
            </p:nvCxnSpPr>
            <p:spPr>
              <a:xfrm>
                <a:off x="169982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1 239">
                <a:extLst>
                  <a:ext uri="{FF2B5EF4-FFF2-40B4-BE49-F238E27FC236}">
                    <a16:creationId xmlns:a16="http://schemas.microsoft.com/office/drawing/2014/main" id="{CFD2061F-E209-411D-B929-D4DC987E431F}"/>
                  </a:ext>
                </a:extLst>
              </p:cNvPr>
              <p:cNvCxnSpPr/>
              <p:nvPr userDrawn="1"/>
            </p:nvCxnSpPr>
            <p:spPr>
              <a:xfrm>
                <a:off x="171471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1 240">
                <a:extLst>
                  <a:ext uri="{FF2B5EF4-FFF2-40B4-BE49-F238E27FC236}">
                    <a16:creationId xmlns:a16="http://schemas.microsoft.com/office/drawing/2014/main" id="{189A36CE-1937-4C5B-BAE3-D6B0E78D9CAB}"/>
                  </a:ext>
                </a:extLst>
              </p:cNvPr>
              <p:cNvCxnSpPr/>
              <p:nvPr userDrawn="1"/>
            </p:nvCxnSpPr>
            <p:spPr>
              <a:xfrm>
                <a:off x="172959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1 241">
                <a:extLst>
                  <a:ext uri="{FF2B5EF4-FFF2-40B4-BE49-F238E27FC236}">
                    <a16:creationId xmlns:a16="http://schemas.microsoft.com/office/drawing/2014/main" id="{427B12B3-9340-4082-8106-FCD25B933257}"/>
                  </a:ext>
                </a:extLst>
              </p:cNvPr>
              <p:cNvCxnSpPr/>
              <p:nvPr userDrawn="1"/>
            </p:nvCxnSpPr>
            <p:spPr>
              <a:xfrm>
                <a:off x="174448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1 242">
                <a:extLst>
                  <a:ext uri="{FF2B5EF4-FFF2-40B4-BE49-F238E27FC236}">
                    <a16:creationId xmlns:a16="http://schemas.microsoft.com/office/drawing/2014/main" id="{206E7914-4D2D-4C8E-8B97-64F98813699F}"/>
                  </a:ext>
                </a:extLst>
              </p:cNvPr>
              <p:cNvCxnSpPr/>
              <p:nvPr userDrawn="1"/>
            </p:nvCxnSpPr>
            <p:spPr>
              <a:xfrm>
                <a:off x="175937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1 243">
                <a:extLst>
                  <a:ext uri="{FF2B5EF4-FFF2-40B4-BE49-F238E27FC236}">
                    <a16:creationId xmlns:a16="http://schemas.microsoft.com/office/drawing/2014/main" id="{38CC8B97-0D0C-4A42-8974-586D14EBE565}"/>
                  </a:ext>
                </a:extLst>
              </p:cNvPr>
              <p:cNvCxnSpPr/>
              <p:nvPr userDrawn="1"/>
            </p:nvCxnSpPr>
            <p:spPr>
              <a:xfrm>
                <a:off x="177425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1 244">
                <a:extLst>
                  <a:ext uri="{FF2B5EF4-FFF2-40B4-BE49-F238E27FC236}">
                    <a16:creationId xmlns:a16="http://schemas.microsoft.com/office/drawing/2014/main" id="{97915BAC-D2FD-4A95-8C04-E1D60E5552AC}"/>
                  </a:ext>
                </a:extLst>
              </p:cNvPr>
              <p:cNvCxnSpPr/>
              <p:nvPr userDrawn="1"/>
            </p:nvCxnSpPr>
            <p:spPr>
              <a:xfrm>
                <a:off x="178914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1 245">
                <a:extLst>
                  <a:ext uri="{FF2B5EF4-FFF2-40B4-BE49-F238E27FC236}">
                    <a16:creationId xmlns:a16="http://schemas.microsoft.com/office/drawing/2014/main" id="{C5E03E17-0DEE-481E-810F-49F7B8FF39A0}"/>
                  </a:ext>
                </a:extLst>
              </p:cNvPr>
              <p:cNvCxnSpPr/>
              <p:nvPr userDrawn="1"/>
            </p:nvCxnSpPr>
            <p:spPr>
              <a:xfrm>
                <a:off x="180403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1 246">
                <a:extLst>
                  <a:ext uri="{FF2B5EF4-FFF2-40B4-BE49-F238E27FC236}">
                    <a16:creationId xmlns:a16="http://schemas.microsoft.com/office/drawing/2014/main" id="{C77B03F4-EFBC-40C4-8B51-33081163770B}"/>
                  </a:ext>
                </a:extLst>
              </p:cNvPr>
              <p:cNvCxnSpPr/>
              <p:nvPr userDrawn="1"/>
            </p:nvCxnSpPr>
            <p:spPr>
              <a:xfrm>
                <a:off x="181891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1 247">
                <a:extLst>
                  <a:ext uri="{FF2B5EF4-FFF2-40B4-BE49-F238E27FC236}">
                    <a16:creationId xmlns:a16="http://schemas.microsoft.com/office/drawing/2014/main" id="{1AA3D2DA-6AC8-45A4-99FB-F416B35FE2D1}"/>
                  </a:ext>
                </a:extLst>
              </p:cNvPr>
              <p:cNvCxnSpPr/>
              <p:nvPr userDrawn="1"/>
            </p:nvCxnSpPr>
            <p:spPr>
              <a:xfrm>
                <a:off x="183380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1 248">
                <a:extLst>
                  <a:ext uri="{FF2B5EF4-FFF2-40B4-BE49-F238E27FC236}">
                    <a16:creationId xmlns:a16="http://schemas.microsoft.com/office/drawing/2014/main" id="{D5A28C9E-BF06-4329-BC87-38A849C688C0}"/>
                  </a:ext>
                </a:extLst>
              </p:cNvPr>
              <p:cNvCxnSpPr/>
              <p:nvPr userDrawn="1"/>
            </p:nvCxnSpPr>
            <p:spPr>
              <a:xfrm>
                <a:off x="184869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1 249">
                <a:extLst>
                  <a:ext uri="{FF2B5EF4-FFF2-40B4-BE49-F238E27FC236}">
                    <a16:creationId xmlns:a16="http://schemas.microsoft.com/office/drawing/2014/main" id="{B64E688B-87E2-485E-903F-790F322E68DA}"/>
                  </a:ext>
                </a:extLst>
              </p:cNvPr>
              <p:cNvCxnSpPr/>
              <p:nvPr userDrawn="1"/>
            </p:nvCxnSpPr>
            <p:spPr>
              <a:xfrm>
                <a:off x="186357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1 250">
                <a:extLst>
                  <a:ext uri="{FF2B5EF4-FFF2-40B4-BE49-F238E27FC236}">
                    <a16:creationId xmlns:a16="http://schemas.microsoft.com/office/drawing/2014/main" id="{8B831084-4DA4-4610-A5A9-DC17263D0C71}"/>
                  </a:ext>
                </a:extLst>
              </p:cNvPr>
              <p:cNvCxnSpPr/>
              <p:nvPr userDrawn="1"/>
            </p:nvCxnSpPr>
            <p:spPr>
              <a:xfrm>
                <a:off x="187846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1 251">
                <a:extLst>
                  <a:ext uri="{FF2B5EF4-FFF2-40B4-BE49-F238E27FC236}">
                    <a16:creationId xmlns:a16="http://schemas.microsoft.com/office/drawing/2014/main" id="{FA80CAAB-032D-4185-9547-CDBEC6B528D7}"/>
                  </a:ext>
                </a:extLst>
              </p:cNvPr>
              <p:cNvCxnSpPr/>
              <p:nvPr userDrawn="1"/>
            </p:nvCxnSpPr>
            <p:spPr>
              <a:xfrm>
                <a:off x="189334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340" y="44152"/>
            <a:ext cx="7886700" cy="718607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0658" y="195146"/>
            <a:ext cx="386754" cy="365125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6CF46B70-BEEE-447A-8354-9995F2AD6C5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DE553F-F7FA-44F7-9A73-693ADBBF2FF6}"/>
              </a:ext>
            </a:extLst>
          </p:cNvPr>
          <p:cNvGrpSpPr/>
          <p:nvPr userDrawn="1"/>
        </p:nvGrpSpPr>
        <p:grpSpPr>
          <a:xfrm>
            <a:off x="6422" y="6568619"/>
            <a:ext cx="9144000" cy="289381"/>
            <a:chOff x="6422" y="6579724"/>
            <a:chExt cx="9144000" cy="289381"/>
          </a:xfrm>
        </p:grpSpPr>
        <p:sp>
          <p:nvSpPr>
            <p:cNvPr id="130" name="Rettangolo 128">
              <a:extLst>
                <a:ext uri="{FF2B5EF4-FFF2-40B4-BE49-F238E27FC236}">
                  <a16:creationId xmlns:a16="http://schemas.microsoft.com/office/drawing/2014/main" id="{DB751857-0A48-4611-8B75-B311A7C1F7FC}"/>
                </a:ext>
              </a:extLst>
            </p:cNvPr>
            <p:cNvSpPr/>
            <p:nvPr userDrawn="1"/>
          </p:nvSpPr>
          <p:spPr>
            <a:xfrm>
              <a:off x="6422" y="6580414"/>
              <a:ext cx="9144000" cy="288000"/>
            </a:xfrm>
            <a:prstGeom prst="rect">
              <a:avLst/>
            </a:prstGeom>
            <a:solidFill>
              <a:srgbClr val="728FA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1" name="Picture 2" descr="Y:\IMMAGINE _COORDINATA_2014\PPT\modello1\loghi_PNG\03_Polimi_logotipo_bandiera-1riga.png">
              <a:extLst>
                <a:ext uri="{FF2B5EF4-FFF2-40B4-BE49-F238E27FC236}">
                  <a16:creationId xmlns:a16="http://schemas.microsoft.com/office/drawing/2014/main" id="{668CA04D-6EAF-467A-8CE3-4F03BAA42B4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298" y="6579724"/>
              <a:ext cx="2780124" cy="289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025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7A762-2197-4287-9D35-A49584CBF56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5A201A-2541-6F4D-A068-0D687DC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84C51-402B-43D1-B563-8949F838DD3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655F7-CC6C-49C6-9B6A-92618C5E16A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5BDA-90EF-4D47-878A-D6A28E10057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88C5A-DB6E-47B0-A8B6-AFCC808CA60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75AB1-323E-4E2F-8EB6-4185693706B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4A355-D71D-4151-AFAC-D848DF722FC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88657-C070-45F3-A457-FE73CA7665B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il testo</a:t>
            </a:r>
          </a:p>
          <a:p>
            <a:pPr lvl="1"/>
            <a:r>
              <a:rPr lang="it-IT"/>
              <a:t>Testo</a:t>
            </a:r>
          </a:p>
          <a:p>
            <a:pPr lvl="2"/>
            <a:r>
              <a:rPr lang="it-IT"/>
              <a:t>Testo</a:t>
            </a:r>
          </a:p>
          <a:p>
            <a:pPr lvl="3"/>
            <a:r>
              <a:rPr lang="it-IT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37475" y="15240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B7007B95-FD8D-49C9-AF42-2E72527944E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" name="Text Box 71"/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it-IT" sz="1200" b="1" dirty="0">
                <a:solidFill>
                  <a:srgbClr val="003F6E"/>
                </a:solidFill>
              </a:rPr>
              <a:t>Federico Antonello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8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emf"/><Relationship Id="rId7" Type="http://schemas.openxmlformats.org/officeDocument/2006/relationships/image" Target="../media/image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w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8.wmf"/><Relationship Id="rId10" Type="http://schemas.openxmlformats.org/officeDocument/2006/relationships/image" Target="../media/image17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2.emf"/><Relationship Id="rId7" Type="http://schemas.openxmlformats.org/officeDocument/2006/relationships/image" Target="../media/image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2.emf"/><Relationship Id="rId7" Type="http://schemas.openxmlformats.org/officeDocument/2006/relationships/image" Target="../media/image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10" Type="http://schemas.openxmlformats.org/officeDocument/2006/relationships/image" Target="../media/image32.emf"/><Relationship Id="rId4" Type="http://schemas.openxmlformats.org/officeDocument/2006/relationships/image" Target="../media/image23.emf"/><Relationship Id="rId9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5"/>
          <p:cNvSpPr txBox="1">
            <a:spLocks noChangeArrowheads="1"/>
          </p:cNvSpPr>
          <p:nvPr/>
        </p:nvSpPr>
        <p:spPr bwMode="auto">
          <a:xfrm>
            <a:off x="1457325" y="4572000"/>
            <a:ext cx="6248400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/>
              <a:t>Exercises Session on Fault Detection</a:t>
            </a:r>
          </a:p>
          <a:p>
            <a:pPr algn="l"/>
            <a:endParaRPr lang="en-US" sz="1400" i="1" dirty="0">
              <a:solidFill>
                <a:srgbClr val="003F6E"/>
              </a:solidFill>
            </a:endParaRPr>
          </a:p>
          <a:p>
            <a:pPr algn="l"/>
            <a:r>
              <a:rPr lang="it-IT" sz="1400" dirty="0">
                <a:solidFill>
                  <a:srgbClr val="003F6E"/>
                </a:solidFill>
              </a:rPr>
              <a:t>Federico Antonello</a:t>
            </a:r>
          </a:p>
          <a:p>
            <a:pPr algn="l"/>
            <a:r>
              <a:rPr lang="it-IT" sz="1400" dirty="0" err="1">
                <a:solidFill>
                  <a:srgbClr val="003F6E"/>
                </a:solidFill>
              </a:rPr>
              <a:t>federico.antonello@polimi.it</a:t>
            </a:r>
            <a:endParaRPr lang="it-IT" sz="1400" dirty="0">
              <a:solidFill>
                <a:srgbClr val="003F6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51096-ADDE-4017-BD8B-3E9DD2121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510140-1DB4-49DE-8644-F13B9C70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AAKR code in </a:t>
            </a:r>
            <a:r>
              <a:rPr lang="en-GB" dirty="0" err="1"/>
              <a:t>Matlab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how to run the code?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17B830-2E22-4134-9668-26CFF0B3F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15382" b="7980"/>
          <a:stretch/>
        </p:blipFill>
        <p:spPr>
          <a:xfrm>
            <a:off x="0" y="1052736"/>
            <a:ext cx="7737475" cy="4536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FC8B3-318C-4CC3-9B39-DD98091CB069}"/>
              </a:ext>
            </a:extLst>
          </p:cNvPr>
          <p:cNvSpPr txBox="1"/>
          <p:nvPr/>
        </p:nvSpPr>
        <p:spPr>
          <a:xfrm>
            <a:off x="5466808" y="873125"/>
            <a:ext cx="3497680" cy="5847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Set as the current folder the folder ‘</a:t>
            </a:r>
            <a:r>
              <a:rPr lang="en-GB" sz="1600" dirty="0">
                <a:highlight>
                  <a:srgbClr val="FFFF00"/>
                </a:highlight>
              </a:rPr>
              <a:t>AAKR</a:t>
            </a:r>
            <a:r>
              <a:rPr lang="en-GB" sz="1600" dirty="0"/>
              <a:t>’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EE7ED2-5658-4222-AEA3-84DFE1213FE1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138" y="1066561"/>
            <a:ext cx="4721514" cy="936104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781C78-3B67-45E2-8C9D-1BAD5AD514E5}"/>
                  </a:ext>
                </a:extLst>
              </p:cNvPr>
              <p:cNvSpPr txBox="1"/>
              <p:nvPr/>
            </p:nvSpPr>
            <p:spPr>
              <a:xfrm>
                <a:off x="478814" y="5571100"/>
                <a:ext cx="7831364" cy="898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1600" dirty="0"/>
                  <a:t>Run the code in the command window: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>
                          <a:cs typeface="Arial" panose="020B060402020202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dirty="0" smtClean="0"/>
                        <m:t>test</m:t>
                      </m:r>
                      <m:r>
                        <m:rPr>
                          <m:nor/>
                        </m:rPr>
                        <a:rPr lang="en-US" sz="1600" dirty="0" smtClean="0"/>
                        <m:t>_</m:t>
                      </m:r>
                      <m:r>
                        <m:rPr>
                          <m:nor/>
                        </m:rPr>
                        <a:rPr lang="en-US" sz="1600" dirty="0" smtClean="0"/>
                        <m:t>data</m:t>
                      </m:r>
                      <m:r>
                        <m:rPr>
                          <m:nor/>
                        </m:rPr>
                        <a:rPr lang="en-US" sz="1600" dirty="0" smtClean="0"/>
                        <m:t>_</m:t>
                      </m:r>
                      <m:r>
                        <m:rPr>
                          <m:nor/>
                        </m:rPr>
                        <a:rPr lang="en-US" sz="1600" dirty="0" smtClean="0"/>
                        <m:t>rec</m:t>
                      </m:r>
                      <m:r>
                        <m:rPr>
                          <m:nor/>
                        </m:rPr>
                        <a:rPr lang="en-US" sz="1600" dirty="0" smtClean="0"/>
                        <m:t>, </m:t>
                      </m:r>
                      <m:r>
                        <m:rPr>
                          <m:nor/>
                        </m:rPr>
                        <a:rPr lang="en-US" sz="1600" dirty="0" smtClean="0"/>
                        <m:t>RMSE</m:t>
                      </m:r>
                      <m:r>
                        <m:rPr>
                          <m:nor/>
                        </m:rPr>
                        <a:rPr lang="en-US" sz="1600" dirty="0" smtClean="0">
                          <a:cs typeface="Arial" panose="020B0604020202020204" pitchFamily="34" charset="0"/>
                        </a:rPr>
                        <m:t>]=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𝐴𝐴𝐾𝑅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𝑟𝑒𝑐𝑜𝑛𝑠𝑡𝑟𝑢𝑐𝑡𝑖𝑜𝑛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𝑒𝑥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(′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train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dat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,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validation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dat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700" kern="0" dirty="0">
                  <a:cs typeface="Arial" panose="020B0604020202020204" pitchFamily="34" charset="0"/>
                </a:endParaRPr>
              </a:p>
              <a:p>
                <a:pPr algn="just"/>
                <a:r>
                  <a:rPr lang="en-GB" sz="1700" kern="0" dirty="0">
                    <a:cs typeface="Arial" panose="020B0604020202020204" pitchFamily="34" charset="0"/>
                  </a:rPr>
                  <a:t>h: </a:t>
                </a:r>
                <a:r>
                  <a:rPr lang="en-US" sz="1700" kern="0" dirty="0">
                    <a:latin typeface="+mn-lt"/>
                  </a:rPr>
                  <a:t>bandwidth parameter</a:t>
                </a:r>
                <a:endParaRPr lang="en-GB" sz="1700" kern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781C78-3B67-45E2-8C9D-1BAD5AD51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4" y="5571100"/>
                <a:ext cx="7831364" cy="898708"/>
              </a:xfrm>
              <a:prstGeom prst="rect">
                <a:avLst/>
              </a:prstGeom>
              <a:blipFill>
                <a:blip r:embed="rId3"/>
                <a:stretch>
                  <a:fillRect l="-485" t="-1389" b="-83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E8A1DF-9245-4480-A17B-3DFAFF9FCDC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5776" y="4855336"/>
            <a:ext cx="1008112" cy="715764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6412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screenshot, computer&#10;&#10;Description automatically generated">
            <a:extLst>
              <a:ext uri="{FF2B5EF4-FFF2-40B4-BE49-F238E27FC236}">
                <a16:creationId xmlns:a16="http://schemas.microsoft.com/office/drawing/2014/main" id="{136CB46D-02D0-423B-89A7-77004EFF3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" r="2750" b="9381"/>
          <a:stretch/>
        </p:blipFill>
        <p:spPr>
          <a:xfrm>
            <a:off x="0" y="1026602"/>
            <a:ext cx="6983717" cy="35267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F848B-4F5A-40C9-BB3D-83E5FB9F0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65815-6E57-42D1-844A-B92A1CC0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AAKR code in </a:t>
            </a:r>
            <a:r>
              <a:rPr lang="en-GB" dirty="0" err="1"/>
              <a:t>Matlab</a:t>
            </a:r>
            <a:r>
              <a:rPr lang="en-GB" dirty="0"/>
              <a:t>: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AA0C0-2855-45E0-8B73-69D44BA4733A}"/>
              </a:ext>
            </a:extLst>
          </p:cNvPr>
          <p:cNvSpPr txBox="1"/>
          <p:nvPr/>
        </p:nvSpPr>
        <p:spPr>
          <a:xfrm>
            <a:off x="179512" y="4365104"/>
            <a:ext cx="5057462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6 figures (one for each signal) representing: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original data and the reconstruction  obtained using the AAKR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residual for each data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61527-3FC3-458C-B3EA-0D90E31B7053}"/>
              </a:ext>
            </a:extLst>
          </p:cNvPr>
          <p:cNvSpPr txBox="1"/>
          <p:nvPr/>
        </p:nvSpPr>
        <p:spPr>
          <a:xfrm>
            <a:off x="5294310" y="2789962"/>
            <a:ext cx="3842280" cy="286232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reconstruction obtained using the AAKR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Root Mean Square Error: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   </a:t>
            </a:r>
          </a:p>
          <a:p>
            <a:pPr algn="l"/>
            <a:endParaRPr lang="en-GB" sz="2000" dirty="0"/>
          </a:p>
          <a:p>
            <a:pPr algn="l"/>
            <a:endParaRPr lang="en-GB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56EDCE-05D5-446C-9B41-6AC39AE3A5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16216" y="2348880"/>
            <a:ext cx="576064" cy="432049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163A7-221B-4339-B04C-7C1AAD6E37D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95936" y="3717032"/>
            <a:ext cx="323896" cy="571334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42E44596-9A37-4C40-B887-DDF587451110}"/>
                  </a:ext>
                </a:extLst>
              </p:cNvPr>
              <p:cNvSpPr txBox="1"/>
              <p:nvPr/>
            </p:nvSpPr>
            <p:spPr>
              <a:xfrm>
                <a:off x="5558236" y="4353625"/>
                <a:ext cx="3406252" cy="706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charset="0"/>
                        </a:rPr>
                        <m:t>𝑅𝑀𝑆𝐸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sz="1400" i="1">
                                              <a:latin typeface="Cambria Math" panose="02040503050406030204" pitchFamily="18" charset="0"/>
                                            </a:rPr>
                                            <m:t>𝑣𝑎𝑙𝑖𝑑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GB" sz="1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GB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GB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GB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</m:acc>
                                                </m:e>
                                                <m:sup>
                                                  <m:r>
                                                    <a:rPr lang="en-GB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𝑛𝑐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)−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GB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GB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p>
                                                  <m:r>
                                                    <a:rPr lang="en-GB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𝑜𝑏𝑠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GB" sz="14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𝑣𝑎𝑙𝑖𝑑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42E44596-9A37-4C40-B887-DDF587451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236" y="4353625"/>
                <a:ext cx="3406252" cy="706347"/>
              </a:xfrm>
              <a:prstGeom prst="rect">
                <a:avLst/>
              </a:prstGeom>
              <a:blipFill>
                <a:blip r:embed="rId3"/>
                <a:stretch>
                  <a:fillRect l="-1111" t="-38596" b="-40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52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ADCC5-1044-4401-8027-F61D4B5E8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9A235F-FE5E-4A0F-BE05-620DE88E9B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15382" b="7980"/>
          <a:stretch/>
        </p:blipFill>
        <p:spPr>
          <a:xfrm>
            <a:off x="107504" y="891043"/>
            <a:ext cx="6189811" cy="3629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C7E9E1-A13B-4F72-946D-452A6CEFA513}"/>
                  </a:ext>
                </a:extLst>
              </p:cNvPr>
              <p:cNvSpPr txBox="1"/>
              <p:nvPr/>
            </p:nvSpPr>
            <p:spPr>
              <a:xfrm>
                <a:off x="971600" y="2481724"/>
                <a:ext cx="7831364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1600" dirty="0"/>
                  <a:t>Execute the code in the command window: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>
                          <a:cs typeface="Arial" panose="020B060402020202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dirty="0" smtClean="0"/>
                        <m:t>test</m:t>
                      </m:r>
                      <m:r>
                        <m:rPr>
                          <m:nor/>
                        </m:rPr>
                        <a:rPr lang="en-US" sz="1600" dirty="0" smtClean="0"/>
                        <m:t>_</m:t>
                      </m:r>
                      <m:r>
                        <m:rPr>
                          <m:nor/>
                        </m:rPr>
                        <a:rPr lang="en-US" sz="1600" dirty="0" smtClean="0"/>
                        <m:t>data</m:t>
                      </m:r>
                      <m:r>
                        <m:rPr>
                          <m:nor/>
                        </m:rPr>
                        <a:rPr lang="en-US" sz="1600" dirty="0" smtClean="0"/>
                        <m:t>_</m:t>
                      </m:r>
                      <m:r>
                        <m:rPr>
                          <m:nor/>
                        </m:rPr>
                        <a:rPr lang="en-US" sz="1600" dirty="0" smtClean="0"/>
                        <m:t>rec</m:t>
                      </m:r>
                      <m:r>
                        <m:rPr>
                          <m:nor/>
                        </m:rPr>
                        <a:rPr lang="en-US" sz="1600" dirty="0" smtClean="0"/>
                        <m:t>, </m:t>
                      </m:r>
                      <m:r>
                        <m:rPr>
                          <m:nor/>
                        </m:rPr>
                        <a:rPr lang="en-US" sz="1600" dirty="0" smtClean="0"/>
                        <m:t>RMSE</m:t>
                      </m:r>
                      <m:r>
                        <m:rPr>
                          <m:nor/>
                        </m:rPr>
                        <a:rPr lang="en-US" sz="1600" dirty="0" smtClean="0">
                          <a:cs typeface="Arial" panose="020B0604020202020204" pitchFamily="34" charset="0"/>
                        </a:rPr>
                        <m:t>]=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𝐴𝐴𝐾𝑅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𝑟𝑒𝑐𝑜𝑛𝑠𝑡𝑟𝑢𝑐𝑡𝑖𝑜𝑛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𝑒𝑥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(′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train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dat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,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validation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dat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700" kern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C7E9E1-A13B-4F72-946D-452A6CEFA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81724"/>
                <a:ext cx="7831364" cy="584775"/>
              </a:xfrm>
              <a:prstGeom prst="rect">
                <a:avLst/>
              </a:prstGeom>
              <a:blipFill>
                <a:blip r:embed="rId3"/>
                <a:stretch>
                  <a:fillRect l="-311" t="-2041" b="-61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DFCCFF5-AD3A-4257-AE3D-8702D2F42FF9}"/>
              </a:ext>
            </a:extLst>
          </p:cNvPr>
          <p:cNvSpPr txBox="1"/>
          <p:nvPr/>
        </p:nvSpPr>
        <p:spPr>
          <a:xfrm>
            <a:off x="107504" y="4656911"/>
            <a:ext cx="7992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kern="0" dirty="0">
                <a:cs typeface="Arial" panose="020B0604020202020204" pitchFamily="34" charset="0"/>
              </a:rPr>
              <a:t>Run the algorithm considering the</a:t>
            </a:r>
            <a:r>
              <a:rPr lang="en-GB" sz="2400" b="1" kern="0" dirty="0">
                <a:cs typeface="Arial" panose="020B0604020202020204" pitchFamily="34" charset="0"/>
              </a:rPr>
              <a:t> </a:t>
            </a:r>
            <a:r>
              <a:rPr lang="en-US" sz="2400" b="1" kern="0" dirty="0">
                <a:latin typeface="+mn-lt"/>
              </a:rPr>
              <a:t>bandwidth parameter</a:t>
            </a:r>
            <a:r>
              <a:rPr lang="en-US" b="1" kern="0" dirty="0">
                <a:latin typeface="+mn-lt"/>
              </a:rPr>
              <a:t> </a:t>
            </a:r>
            <a:r>
              <a:rPr lang="en-US" b="1" i="1" kern="0" dirty="0">
                <a:latin typeface="+mn-lt"/>
              </a:rPr>
              <a:t>h</a:t>
            </a:r>
            <a:r>
              <a:rPr lang="en-US" b="1" kern="0" dirty="0">
                <a:latin typeface="+mn-lt"/>
              </a:rPr>
              <a:t>=0.1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21D40-055D-402E-8330-5163FF6920AF}"/>
              </a:ext>
            </a:extLst>
          </p:cNvPr>
          <p:cNvSpPr txBox="1"/>
          <p:nvPr/>
        </p:nvSpPr>
        <p:spPr>
          <a:xfrm>
            <a:off x="7777280" y="951111"/>
            <a:ext cx="1184940" cy="369332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5 minutes</a:t>
            </a:r>
            <a:endParaRPr lang="en-GB" sz="1800" dirty="0"/>
          </a:p>
        </p:txBody>
      </p:sp>
      <p:sp>
        <p:nvSpPr>
          <p:cNvPr id="10" name="Titolo 6">
            <a:extLst>
              <a:ext uri="{FF2B5EF4-FFF2-40B4-BE49-F238E27FC236}">
                <a16:creationId xmlns:a16="http://schemas.microsoft.com/office/drawing/2014/main" id="{D114E0B1-EDB6-41C1-8E97-00C135E8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GB" dirty="0"/>
              <a:t>The AAKR code in </a:t>
            </a:r>
            <a:r>
              <a:rPr lang="en-GB" dirty="0" err="1"/>
              <a:t>Matlab</a:t>
            </a:r>
            <a:r>
              <a:rPr lang="en-GB" dirty="0"/>
              <a:t>: Example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38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32A35-65D7-394D-9638-AF6D459CE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D11AD-7A22-6942-9BBF-6B8AC2E2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7A771-E478-334F-921B-3C84B4F37FF9}"/>
              </a:ext>
            </a:extLst>
          </p:cNvPr>
          <p:cNvSpPr txBox="1"/>
          <p:nvPr/>
        </p:nvSpPr>
        <p:spPr>
          <a:xfrm>
            <a:off x="147985" y="1159790"/>
            <a:ext cx="884803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382125-FC66-47E4-A018-83DE8A8C038F}"/>
              </a:ext>
            </a:extLst>
          </p:cNvPr>
          <p:cNvSpPr txBox="1"/>
          <p:nvPr/>
        </p:nvSpPr>
        <p:spPr>
          <a:xfrm>
            <a:off x="602606" y="2524137"/>
            <a:ext cx="8496944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Method: AAKR</a:t>
            </a:r>
          </a:p>
          <a:p>
            <a:pPr algn="l"/>
            <a:r>
              <a:rPr lang="en-US" i="1" dirty="0"/>
              <a:t>Setting the model parameter: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h =bandwidth parameter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kern="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kern="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latin typeface="+mn-lt"/>
              </a:rPr>
              <a:t>O</a:t>
            </a:r>
            <a:r>
              <a:rPr lang="en-US" sz="2400" kern="0" dirty="0">
                <a:latin typeface="+mn-lt"/>
              </a:rPr>
              <a:t>bjective: ACCURATE and ROBUST reconstruction model</a:t>
            </a:r>
            <a:endParaRPr lang="en-US" sz="1800" kern="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9CD10-77C0-9E43-B06C-2B26E0FD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1" y="2391906"/>
            <a:ext cx="2517403" cy="2108674"/>
          </a:xfrm>
          <a:prstGeom prst="rect">
            <a:avLst/>
          </a:prstGeom>
        </p:spPr>
      </p:pic>
      <p:pic>
        <p:nvPicPr>
          <p:cNvPr id="139" name="Picture 138" descr="A picture containing text, dark, night sky&#10;&#10;Description automatically generated">
            <a:extLst>
              <a:ext uri="{FF2B5EF4-FFF2-40B4-BE49-F238E27FC236}">
                <a16:creationId xmlns:a16="http://schemas.microsoft.com/office/drawing/2014/main" id="{67C03C2B-2D30-7B4C-899A-8860F0EE3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74" y="2271955"/>
            <a:ext cx="2447664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0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Accuracy</a:t>
            </a:r>
          </a:p>
        </p:txBody>
      </p:sp>
      <p:sp>
        <p:nvSpPr>
          <p:cNvPr id="3083" name="Segnaposto numero diapositiva 3"/>
          <p:cNvSpPr txBox="1">
            <a:spLocks noGrp="1"/>
          </p:cNvSpPr>
          <p:nvPr/>
        </p:nvSpPr>
        <p:spPr bwMode="auto">
          <a:xfrm>
            <a:off x="7907338" y="152400"/>
            <a:ext cx="1192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080000" bIns="0">
            <a:spAutoFit/>
          </a:bodyPr>
          <a:lstStyle/>
          <a:p>
            <a:pPr algn="r">
              <a:spcBef>
                <a:spcPct val="20000"/>
              </a:spcBef>
            </a:pPr>
            <a:fld id="{7C089F73-B840-4568-96A2-DF5D8E1725B1}" type="slidenum">
              <a:rPr lang="it-IT" sz="1600" b="1">
                <a:solidFill>
                  <a:srgbClr val="FF9900"/>
                </a:solidFill>
                <a:latin typeface="Arial" pitchFamily="34" charset="0"/>
              </a:rPr>
              <a:pPr algn="r">
                <a:spcBef>
                  <a:spcPct val="20000"/>
                </a:spcBef>
              </a:pPr>
              <a:t>14</a:t>
            </a:fld>
            <a:endParaRPr lang="it-IT" sz="1600" b="1">
              <a:solidFill>
                <a:srgbClr val="FF9900"/>
              </a:solidFill>
              <a:latin typeface="Arial" pitchFamily="34" charset="0"/>
            </a:endParaRPr>
          </a:p>
        </p:txBody>
      </p:sp>
      <p:grpSp>
        <p:nvGrpSpPr>
          <p:cNvPr id="2" name="Gruppo 93"/>
          <p:cNvGrpSpPr>
            <a:grpSpLocks/>
          </p:cNvGrpSpPr>
          <p:nvPr/>
        </p:nvGrpSpPr>
        <p:grpSpPr bwMode="auto">
          <a:xfrm>
            <a:off x="2360011" y="1929486"/>
            <a:ext cx="800100" cy="585788"/>
            <a:chOff x="174139" y="1945597"/>
            <a:chExt cx="1771369" cy="1306270"/>
          </a:xfrm>
        </p:grpSpPr>
        <p:cxnSp>
          <p:nvCxnSpPr>
            <p:cNvPr id="3133" name="Connettore 1 64"/>
            <p:cNvCxnSpPr>
              <a:cxnSpLocks noChangeShapeType="1"/>
            </p:cNvCxnSpPr>
            <p:nvPr/>
          </p:nvCxnSpPr>
          <p:spPr bwMode="auto">
            <a:xfrm>
              <a:off x="187961" y="325186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34" name="Connettore 1 65"/>
            <p:cNvCxnSpPr>
              <a:cxnSpLocks noChangeShapeType="1"/>
            </p:cNvCxnSpPr>
            <p:nvPr/>
          </p:nvCxnSpPr>
          <p:spPr bwMode="auto">
            <a:xfrm rot="5400000" flipH="1" flipV="1">
              <a:off x="-477049" y="259678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35" name="Figura a mano libera 66"/>
            <p:cNvSpPr>
              <a:spLocks/>
            </p:cNvSpPr>
            <p:nvPr/>
          </p:nvSpPr>
          <p:spPr bwMode="auto">
            <a:xfrm>
              <a:off x="377942" y="1979225"/>
              <a:ext cx="1211283" cy="880753"/>
            </a:xfrm>
            <a:custGeom>
              <a:avLst/>
              <a:gdLst>
                <a:gd name="T0" fmla="*/ 0 w 1211283"/>
                <a:gd name="T1" fmla="*/ 880753 h 880753"/>
                <a:gd name="T2" fmla="*/ 166254 w 1211283"/>
                <a:gd name="T3" fmla="*/ 73231 h 880753"/>
                <a:gd name="T4" fmla="*/ 463138 w 1211283"/>
                <a:gd name="T5" fmla="*/ 441366 h 880753"/>
                <a:gd name="T6" fmla="*/ 866899 w 1211283"/>
                <a:gd name="T7" fmla="*/ 476992 h 880753"/>
                <a:gd name="T8" fmla="*/ 1211283 w 1211283"/>
                <a:gd name="T9" fmla="*/ 690748 h 880753"/>
                <a:gd name="T10" fmla="*/ 1211283 w 1211283"/>
                <a:gd name="T11" fmla="*/ 690748 h 8807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1283"/>
                <a:gd name="T19" fmla="*/ 0 h 880753"/>
                <a:gd name="T20" fmla="*/ 1211283 w 1211283"/>
                <a:gd name="T21" fmla="*/ 880753 h 8807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086" name="CasellaDiTesto 68"/>
          <p:cNvSpPr txBox="1">
            <a:spLocks noChangeArrowheads="1"/>
          </p:cNvSpPr>
          <p:nvPr/>
        </p:nvSpPr>
        <p:spPr bwMode="auto">
          <a:xfrm>
            <a:off x="3134393" y="2319534"/>
            <a:ext cx="215741" cy="29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" name="Gruppo 69"/>
          <p:cNvGrpSpPr>
            <a:grpSpLocks/>
          </p:cNvGrpSpPr>
          <p:nvPr/>
        </p:nvGrpSpPr>
        <p:grpSpPr bwMode="auto">
          <a:xfrm>
            <a:off x="2350009" y="2709584"/>
            <a:ext cx="808672" cy="605790"/>
            <a:chOff x="2737328" y="4900487"/>
            <a:chExt cx="1771369" cy="1306270"/>
          </a:xfrm>
        </p:grpSpPr>
        <p:cxnSp>
          <p:nvCxnSpPr>
            <p:cNvPr id="3130" name="Connettore 1 70"/>
            <p:cNvCxnSpPr>
              <a:cxnSpLocks noChangeShapeType="1"/>
            </p:cNvCxnSpPr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31" name="Connettore 1 71"/>
            <p:cNvCxnSpPr>
              <a:cxnSpLocks noChangeShapeType="1"/>
            </p:cNvCxnSpPr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32" name="Figura a mano libera 72"/>
            <p:cNvSpPr>
              <a:spLocks/>
            </p:cNvSpPr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T0" fmla="*/ 0 w 1413163"/>
                <a:gd name="T1" fmla="*/ 120733 h 229591"/>
                <a:gd name="T2" fmla="*/ 225631 w 1413163"/>
                <a:gd name="T3" fmla="*/ 13855 h 229591"/>
                <a:gd name="T4" fmla="*/ 415636 w 1413163"/>
                <a:gd name="T5" fmla="*/ 203861 h 229591"/>
                <a:gd name="T6" fmla="*/ 676893 w 1413163"/>
                <a:gd name="T7" fmla="*/ 168235 h 229591"/>
                <a:gd name="T8" fmla="*/ 890649 w 1413163"/>
                <a:gd name="T9" fmla="*/ 191985 h 229591"/>
                <a:gd name="T10" fmla="*/ 1128156 w 1413163"/>
                <a:gd name="T11" fmla="*/ 156359 h 229591"/>
                <a:gd name="T12" fmla="*/ 1330036 w 1413163"/>
                <a:gd name="T13" fmla="*/ 203861 h 229591"/>
                <a:gd name="T14" fmla="*/ 1413163 w 1413163"/>
                <a:gd name="T15" fmla="*/ 180110 h 2295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13163"/>
                <a:gd name="T25" fmla="*/ 0 h 229591"/>
                <a:gd name="T26" fmla="*/ 1413163 w 1413163"/>
                <a:gd name="T27" fmla="*/ 229591 h 2295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088" name="CasellaDiTesto 74"/>
          <p:cNvSpPr txBox="1">
            <a:spLocks noChangeArrowheads="1"/>
          </p:cNvSpPr>
          <p:nvPr/>
        </p:nvSpPr>
        <p:spPr bwMode="auto">
          <a:xfrm>
            <a:off x="3134393" y="3109634"/>
            <a:ext cx="215741" cy="29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89" name="CasellaDiTesto 75"/>
          <p:cNvSpPr txBox="1">
            <a:spLocks noChangeArrowheads="1"/>
          </p:cNvSpPr>
          <p:nvPr/>
        </p:nvSpPr>
        <p:spPr bwMode="auto">
          <a:xfrm>
            <a:off x="4251676" y="1758036"/>
            <a:ext cx="982980" cy="1755933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M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O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D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E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3090" name="Freccia a destra 77"/>
          <p:cNvSpPr>
            <a:spLocks noChangeArrowheads="1"/>
          </p:cNvSpPr>
          <p:nvPr/>
        </p:nvSpPr>
        <p:spPr bwMode="auto">
          <a:xfrm>
            <a:off x="3514441" y="1843761"/>
            <a:ext cx="524351" cy="1655921"/>
          </a:xfrm>
          <a:prstGeom prst="rightArrow">
            <a:avLst>
              <a:gd name="adj1" fmla="val 50000"/>
              <a:gd name="adj2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96" name="Freccia a destra 92"/>
          <p:cNvSpPr>
            <a:spLocks noChangeArrowheads="1"/>
          </p:cNvSpPr>
          <p:nvPr/>
        </p:nvSpPr>
        <p:spPr bwMode="auto">
          <a:xfrm>
            <a:off x="5500403" y="1820901"/>
            <a:ext cx="524351" cy="1655921"/>
          </a:xfrm>
          <a:prstGeom prst="rightArrow">
            <a:avLst>
              <a:gd name="adj1" fmla="val 50000"/>
              <a:gd name="adj2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06" name="CasellaDiTesto 60"/>
          <p:cNvSpPr txBox="1">
            <a:spLocks noChangeArrowheads="1"/>
          </p:cNvSpPr>
          <p:nvPr/>
        </p:nvSpPr>
        <p:spPr bwMode="auto">
          <a:xfrm>
            <a:off x="1600710" y="998739"/>
            <a:ext cx="2164329" cy="64633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INPUT: NORMAL CONDITION DATA</a:t>
            </a: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31373"/>
              </p:ext>
            </p:extLst>
          </p:nvPr>
        </p:nvGraphicFramePr>
        <p:xfrm>
          <a:off x="1904554" y="1727236"/>
          <a:ext cx="460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zione" r:id="rId4" imgW="266400" imgH="228600" progId="Equation.3">
                  <p:embed/>
                </p:oleObj>
              </mc:Choice>
              <mc:Fallback>
                <p:oleObj name="Equazione" r:id="rId4" imgW="266400" imgH="228600" progId="Equation.3">
                  <p:embed/>
                  <p:pic>
                    <p:nvPicPr>
                      <p:cNvPr id="307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54" y="1727236"/>
                        <a:ext cx="460375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0208"/>
              </p:ext>
            </p:extLst>
          </p:nvPr>
        </p:nvGraphicFramePr>
        <p:xfrm>
          <a:off x="1875979" y="2530511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zione" r:id="rId6" imgW="266400" imgH="228600" progId="Equation.3">
                  <p:embed/>
                </p:oleObj>
              </mc:Choice>
              <mc:Fallback>
                <p:oleObj name="Equazione" r:id="rId6" imgW="266400" imgH="228600" progId="Equation.3">
                  <p:embed/>
                  <p:pic>
                    <p:nvPicPr>
                      <p:cNvPr id="30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979" y="2530511"/>
                        <a:ext cx="457200" cy="39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o 5"/>
          <p:cNvGrpSpPr/>
          <p:nvPr/>
        </p:nvGrpSpPr>
        <p:grpSpPr>
          <a:xfrm>
            <a:off x="344365" y="476672"/>
            <a:ext cx="8147508" cy="3859518"/>
            <a:chOff x="636591" y="1206881"/>
            <a:chExt cx="8147508" cy="3859518"/>
          </a:xfrm>
        </p:grpSpPr>
        <p:sp>
          <p:nvSpPr>
            <p:cNvPr id="3084" name="CasellaDiTesto 4"/>
            <p:cNvSpPr txBox="1">
              <a:spLocks noChangeArrowheads="1"/>
            </p:cNvSpPr>
            <p:nvPr/>
          </p:nvSpPr>
          <p:spPr bwMode="auto">
            <a:xfrm>
              <a:off x="636591" y="1206881"/>
              <a:ext cx="7480934" cy="3859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698625" indent="-1698625" algn="just">
                <a:spcBef>
                  <a:spcPct val="20000"/>
                </a:spcBef>
              </a:pPr>
              <a:endParaRPr lang="en-US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sz="20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sz="20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sz="20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sz="20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sz="20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sz="20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 marL="1698625" indent="-1698625" algn="just">
                <a:spcBef>
                  <a:spcPct val="20000"/>
                </a:spcBef>
              </a:pP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4" name="Gruppo 93"/>
            <p:cNvGrpSpPr>
              <a:grpSpLocks/>
            </p:cNvGrpSpPr>
            <p:nvPr/>
          </p:nvGrpSpPr>
          <p:grpSpPr bwMode="auto">
            <a:xfrm>
              <a:off x="6747354" y="2746592"/>
              <a:ext cx="800100" cy="585788"/>
              <a:chOff x="174139" y="1945597"/>
              <a:chExt cx="1771369" cy="1306270"/>
            </a:xfrm>
          </p:grpSpPr>
          <p:cxnSp>
            <p:nvCxnSpPr>
              <p:cNvPr id="3127" name="Connettore 1 81"/>
              <p:cNvCxnSpPr>
                <a:cxnSpLocks noChangeShapeType="1"/>
              </p:cNvCxnSpPr>
              <p:nvPr/>
            </p:nvCxnSpPr>
            <p:spPr bwMode="auto">
              <a:xfrm>
                <a:off x="187961" y="3251866"/>
                <a:ext cx="1757547" cy="1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28" name="Connettore 1 8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-477049" y="2596785"/>
                <a:ext cx="1304325" cy="1949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129" name="Figura a mano libera 83"/>
              <p:cNvSpPr>
                <a:spLocks/>
              </p:cNvSpPr>
              <p:nvPr/>
            </p:nvSpPr>
            <p:spPr bwMode="auto">
              <a:xfrm>
                <a:off x="377942" y="1979225"/>
                <a:ext cx="1211283" cy="880753"/>
              </a:xfrm>
              <a:custGeom>
                <a:avLst/>
                <a:gdLst>
                  <a:gd name="T0" fmla="*/ 0 w 1211283"/>
                  <a:gd name="T1" fmla="*/ 880753 h 880753"/>
                  <a:gd name="T2" fmla="*/ 166254 w 1211283"/>
                  <a:gd name="T3" fmla="*/ 73231 h 880753"/>
                  <a:gd name="T4" fmla="*/ 463138 w 1211283"/>
                  <a:gd name="T5" fmla="*/ 441366 h 880753"/>
                  <a:gd name="T6" fmla="*/ 866899 w 1211283"/>
                  <a:gd name="T7" fmla="*/ 476992 h 880753"/>
                  <a:gd name="T8" fmla="*/ 1211283 w 1211283"/>
                  <a:gd name="T9" fmla="*/ 690748 h 880753"/>
                  <a:gd name="T10" fmla="*/ 1211283 w 1211283"/>
                  <a:gd name="T11" fmla="*/ 690748 h 8807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11283"/>
                  <a:gd name="T19" fmla="*/ 0 h 880753"/>
                  <a:gd name="T20" fmla="*/ 1211283 w 1211283"/>
                  <a:gd name="T21" fmla="*/ 880753 h 8807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11283" h="880753">
                    <a:moveTo>
                      <a:pt x="0" y="880753"/>
                    </a:moveTo>
                    <a:cubicBezTo>
                      <a:pt x="44532" y="513607"/>
                      <a:pt x="89064" y="146462"/>
                      <a:pt x="166254" y="73231"/>
                    </a:cubicBezTo>
                    <a:cubicBezTo>
                      <a:pt x="243444" y="0"/>
                      <a:pt x="346364" y="374073"/>
                      <a:pt x="463138" y="441366"/>
                    </a:cubicBezTo>
                    <a:cubicBezTo>
                      <a:pt x="579912" y="508659"/>
                      <a:pt x="742208" y="435428"/>
                      <a:pt x="866899" y="476992"/>
                    </a:cubicBezTo>
                    <a:cubicBezTo>
                      <a:pt x="991590" y="518556"/>
                      <a:pt x="1211283" y="690748"/>
                      <a:pt x="1211283" y="690748"/>
                    </a:cubicBezTo>
                  </a:path>
                </a:pathLst>
              </a:cu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93" name="CasellaDiTesto 85"/>
            <p:cNvSpPr txBox="1">
              <a:spLocks noChangeArrowheads="1"/>
            </p:cNvSpPr>
            <p:nvPr/>
          </p:nvSpPr>
          <p:spPr bwMode="auto">
            <a:xfrm>
              <a:off x="7523165" y="3136640"/>
              <a:ext cx="215742" cy="29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 sz="1500" baseline="-250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5" name="Gruppo 86"/>
            <p:cNvGrpSpPr>
              <a:grpSpLocks/>
            </p:cNvGrpSpPr>
            <p:nvPr/>
          </p:nvGrpSpPr>
          <p:grpSpPr bwMode="auto">
            <a:xfrm>
              <a:off x="6737352" y="3526690"/>
              <a:ext cx="808672" cy="605790"/>
              <a:chOff x="2737328" y="4900487"/>
              <a:chExt cx="1771369" cy="1306270"/>
            </a:xfrm>
          </p:grpSpPr>
          <p:cxnSp>
            <p:nvCxnSpPr>
              <p:cNvPr id="3124" name="Connettore 1 87"/>
              <p:cNvCxnSpPr>
                <a:cxnSpLocks noChangeShapeType="1"/>
              </p:cNvCxnSpPr>
              <p:nvPr/>
            </p:nvCxnSpPr>
            <p:spPr bwMode="auto">
              <a:xfrm>
                <a:off x="2751150" y="6206756"/>
                <a:ext cx="1757547" cy="1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125" name="Connettore 1 8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086140" y="5551675"/>
                <a:ext cx="1304325" cy="1949"/>
              </a:xfrm>
              <a:prstGeom prst="line">
                <a:avLst/>
              </a:prstGeom>
              <a:noFill/>
              <a:ln w="31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3126" name="Figura a mano libera 89"/>
              <p:cNvSpPr>
                <a:spLocks/>
              </p:cNvSpPr>
              <p:nvPr/>
            </p:nvSpPr>
            <p:spPr bwMode="auto">
              <a:xfrm>
                <a:off x="2956956" y="5603169"/>
                <a:ext cx="1413163" cy="229591"/>
              </a:xfrm>
              <a:custGeom>
                <a:avLst/>
                <a:gdLst>
                  <a:gd name="T0" fmla="*/ 0 w 1413163"/>
                  <a:gd name="T1" fmla="*/ 120733 h 229591"/>
                  <a:gd name="T2" fmla="*/ 225631 w 1413163"/>
                  <a:gd name="T3" fmla="*/ 13855 h 229591"/>
                  <a:gd name="T4" fmla="*/ 415636 w 1413163"/>
                  <a:gd name="T5" fmla="*/ 203861 h 229591"/>
                  <a:gd name="T6" fmla="*/ 676893 w 1413163"/>
                  <a:gd name="T7" fmla="*/ 168235 h 229591"/>
                  <a:gd name="T8" fmla="*/ 890649 w 1413163"/>
                  <a:gd name="T9" fmla="*/ 191985 h 229591"/>
                  <a:gd name="T10" fmla="*/ 1128156 w 1413163"/>
                  <a:gd name="T11" fmla="*/ 156359 h 229591"/>
                  <a:gd name="T12" fmla="*/ 1330036 w 1413163"/>
                  <a:gd name="T13" fmla="*/ 203861 h 229591"/>
                  <a:gd name="T14" fmla="*/ 1413163 w 1413163"/>
                  <a:gd name="T15" fmla="*/ 180110 h 2295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13163"/>
                  <a:gd name="T25" fmla="*/ 0 h 229591"/>
                  <a:gd name="T26" fmla="*/ 1413163 w 1413163"/>
                  <a:gd name="T27" fmla="*/ 229591 h 22959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13163" h="229591">
                    <a:moveTo>
                      <a:pt x="0" y="120733"/>
                    </a:moveTo>
                    <a:cubicBezTo>
                      <a:pt x="78179" y="60366"/>
                      <a:pt x="156358" y="0"/>
                      <a:pt x="225631" y="13855"/>
                    </a:cubicBezTo>
                    <a:cubicBezTo>
                      <a:pt x="294904" y="27710"/>
                      <a:pt x="340426" y="178131"/>
                      <a:pt x="415636" y="203861"/>
                    </a:cubicBezTo>
                    <a:cubicBezTo>
                      <a:pt x="490846" y="229591"/>
                      <a:pt x="597724" y="170214"/>
                      <a:pt x="676893" y="168235"/>
                    </a:cubicBezTo>
                    <a:cubicBezTo>
                      <a:pt x="756062" y="166256"/>
                      <a:pt x="815439" y="193964"/>
                      <a:pt x="890649" y="191985"/>
                    </a:cubicBezTo>
                    <a:cubicBezTo>
                      <a:pt x="965859" y="190006"/>
                      <a:pt x="1054925" y="154380"/>
                      <a:pt x="1128156" y="156359"/>
                    </a:cubicBezTo>
                    <a:cubicBezTo>
                      <a:pt x="1201387" y="158338"/>
                      <a:pt x="1282535" y="199903"/>
                      <a:pt x="1330036" y="203861"/>
                    </a:cubicBezTo>
                    <a:cubicBezTo>
                      <a:pt x="1377537" y="207819"/>
                      <a:pt x="1395350" y="193964"/>
                      <a:pt x="1413163" y="180110"/>
                    </a:cubicBezTo>
                  </a:path>
                </a:pathLst>
              </a:cu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eaLnBrk="1" hangingPunct="1"/>
                <a:endParaRPr 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095" name="CasellaDiTesto 91"/>
            <p:cNvSpPr txBox="1">
              <a:spLocks noChangeArrowheads="1"/>
            </p:cNvSpPr>
            <p:nvPr/>
          </p:nvSpPr>
          <p:spPr bwMode="auto">
            <a:xfrm>
              <a:off x="7523165" y="3926740"/>
              <a:ext cx="215742" cy="291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 sz="1500" baseline="-250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aphicFrame>
          <p:nvGraphicFramePr>
            <p:cNvPr id="3076" name="Object 3"/>
            <p:cNvGraphicFramePr>
              <a:graphicFrameLocks noChangeAspect="1"/>
            </p:cNvGraphicFramePr>
            <p:nvPr/>
          </p:nvGraphicFramePr>
          <p:xfrm>
            <a:off x="6428742" y="2510848"/>
            <a:ext cx="371475" cy="392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zione" r:id="rId8" imgW="215640" imgH="228600" progId="Equation.3">
                    <p:embed/>
                  </p:oleObj>
                </mc:Choice>
                <mc:Fallback>
                  <p:oleObj name="Equazione" r:id="rId8" imgW="215640" imgH="228600" progId="Equation.3">
                    <p:embed/>
                    <p:pic>
                      <p:nvPicPr>
                        <p:cNvPr id="307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8742" y="2510848"/>
                          <a:ext cx="371475" cy="392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4"/>
            <p:cNvGraphicFramePr>
              <a:graphicFrameLocks noChangeAspect="1"/>
            </p:cNvGraphicFramePr>
            <p:nvPr/>
          </p:nvGraphicFramePr>
          <p:xfrm>
            <a:off x="6398739" y="3315235"/>
            <a:ext cx="371475" cy="391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zione" r:id="rId10" imgW="215640" imgH="228600" progId="Equation.3">
                    <p:embed/>
                  </p:oleObj>
                </mc:Choice>
                <mc:Fallback>
                  <p:oleObj name="Equazione" r:id="rId10" imgW="215640" imgH="228600" progId="Equation.3">
                    <p:embed/>
                    <p:pic>
                      <p:nvPicPr>
                        <p:cNvPr id="307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8739" y="3315235"/>
                          <a:ext cx="371475" cy="391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CasellaDiTesto 33"/>
            <p:cNvSpPr txBox="1"/>
            <p:nvPr/>
          </p:nvSpPr>
          <p:spPr>
            <a:xfrm>
              <a:off x="5988955" y="1542871"/>
              <a:ext cx="27951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it-IT" sz="2000" dirty="0" err="1">
                  <a:solidFill>
                    <a:srgbClr val="3333CC"/>
                  </a:solidFill>
                  <a:latin typeface="Calibri" panose="020F0502020204030204" pitchFamily="34" charset="0"/>
                  <a:cs typeface="Arial" pitchFamily="34" charset="0"/>
                </a:rPr>
                <a:t>Signal</a:t>
              </a:r>
              <a:endPara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endParaRPr>
            </a:p>
            <a:p>
              <a:pPr algn="ctr" eaLnBrk="1" hangingPunct="1"/>
              <a:r>
                <a:rPr lang="it-IT" sz="2000" dirty="0" err="1">
                  <a:solidFill>
                    <a:srgbClr val="3333CC"/>
                  </a:solidFill>
                  <a:latin typeface="Calibri" panose="020F0502020204030204" pitchFamily="34" charset="0"/>
                  <a:cs typeface="Arial" pitchFamily="34" charset="0"/>
                </a:rPr>
                <a:t>reconstructions</a:t>
              </a:r>
              <a:endPara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egnaposto contenuto 5">
                <a:extLst>
                  <a:ext uri="{FF2B5EF4-FFF2-40B4-BE49-F238E27FC236}">
                    <a16:creationId xmlns:a16="http://schemas.microsoft.com/office/drawing/2014/main" id="{C78F8FB3-E94D-4674-B312-5A9C640493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504" y="3882675"/>
                <a:ext cx="8229600" cy="1440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 dirty="0">
                    <a:highlight>
                      <a:srgbClr val="FFFF00"/>
                    </a:highlight>
                    <a:latin typeface="+mn-lt"/>
                  </a:rPr>
                  <a:t>Accurate</a:t>
                </a:r>
                <a:r>
                  <a:rPr lang="en-US" sz="1700" kern="0" dirty="0">
                    <a:latin typeface="+mn-lt"/>
                  </a:rPr>
                  <a:t> reconstruction model if: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endParaRPr lang="en-US" sz="1700" kern="0" dirty="0">
                  <a:latin typeface="+mn-lt"/>
                </a:endParaRPr>
              </a:p>
              <a:p>
                <a:pPr algn="just">
                  <a:defRPr/>
                </a:pPr>
                <a:endParaRPr lang="en-US" sz="1700" kern="0" dirty="0">
                  <a:latin typeface="+mn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  <a:defRPr/>
                </a:pPr>
                <a:r>
                  <a:rPr lang="en-US" sz="1700" kern="0" dirty="0">
                    <a:latin typeface="+mn-lt"/>
                  </a:rPr>
                  <a:t>Metric to measure accuracy: Root Mean Square Error (</a:t>
                </a:r>
                <a14:m>
                  <m:oMath xmlns:m="http://schemas.openxmlformats.org/officeDocument/2006/math">
                    <m:r>
                      <a:rPr lang="en-GB" sz="1700" b="0" i="1" kern="0" smtClean="0">
                        <a:latin typeface="Cambria Math" panose="02040503050406030204" pitchFamily="18" charset="0"/>
                      </a:rPr>
                      <m:t>𝑅𝑀𝑆𝐸</m:t>
                    </m:r>
                  </m:oMath>
                </a14:m>
                <a:r>
                  <a:rPr lang="en-US" sz="1700" kern="0" dirty="0">
                    <a:latin typeface="+mn-lt"/>
                  </a:rPr>
                  <a:t>): </a:t>
                </a:r>
              </a:p>
              <a:p>
                <a:pPr lvl="1" algn="l">
                  <a:defRPr/>
                </a:pPr>
                <a:r>
                  <a:rPr kumimoji="0" lang="en-US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lvl="1" algn="l">
                  <a:defRPr/>
                </a:pPr>
                <a:endParaRPr lang="en-US" sz="2000" kern="0" dirty="0">
                  <a:latin typeface="+mn-lt"/>
                </a:endParaRPr>
              </a:p>
              <a:p>
                <a:pPr lvl="1" algn="l">
                  <a:defRPr/>
                </a:pPr>
                <a:endParaRPr lang="en-US" sz="14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37" name="Segnaposto contenuto 5">
                <a:extLst>
                  <a:ext uri="{FF2B5EF4-FFF2-40B4-BE49-F238E27FC236}">
                    <a16:creationId xmlns:a16="http://schemas.microsoft.com/office/drawing/2014/main" id="{C78F8FB3-E94D-4674-B312-5A9C64049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882675"/>
                <a:ext cx="8229600" cy="1440160"/>
              </a:xfrm>
              <a:prstGeom prst="rect">
                <a:avLst/>
              </a:prstGeom>
              <a:blipFill>
                <a:blip r:embed="rId12"/>
                <a:stretch>
                  <a:fillRect l="-1481" t="-46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7">
                <a:extLst>
                  <a:ext uri="{FF2B5EF4-FFF2-40B4-BE49-F238E27FC236}">
                    <a16:creationId xmlns:a16="http://schemas.microsoft.com/office/drawing/2014/main" id="{339D6ACE-3078-49C7-B95E-B19599A3F09B}"/>
                  </a:ext>
                </a:extLst>
              </p:cNvPr>
              <p:cNvSpPr txBox="1"/>
              <p:nvPr/>
            </p:nvSpPr>
            <p:spPr>
              <a:xfrm>
                <a:off x="2595561" y="5338631"/>
                <a:ext cx="3952877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charset="0"/>
                        </a:rPr>
                        <m:t>𝑅𝑀𝑆𝐸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sz="1600" i="1">
                                              <a:latin typeface="Cambria Math" panose="02040503050406030204" pitchFamily="18" charset="0"/>
                                            </a:rPr>
                                            <m:t>𝑣𝑎𝑙𝑖𝑑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GB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GB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GB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GB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GB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</m:acc>
                                                </m:e>
                                                <m:sup>
                                                  <m:r>
                                                    <a:rPr lang="en-GB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𝑛𝑐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)−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GB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en-GB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GB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p>
                                                  <m:r>
                                                    <a:rPr lang="en-GB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𝑜𝑏𝑠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GB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GB" sz="160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𝑣𝑎𝑙𝑖𝑑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7">
                <a:extLst>
                  <a:ext uri="{FF2B5EF4-FFF2-40B4-BE49-F238E27FC236}">
                    <a16:creationId xmlns:a16="http://schemas.microsoft.com/office/drawing/2014/main" id="{339D6ACE-3078-49C7-B95E-B19599A3F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61" y="5338631"/>
                <a:ext cx="3952877" cy="829138"/>
              </a:xfrm>
              <a:prstGeom prst="rect">
                <a:avLst/>
              </a:prstGeom>
              <a:blipFill>
                <a:blip r:embed="rId1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C441300-3156-46EA-A7E9-6806D75D3B36}"/>
                  </a:ext>
                </a:extLst>
              </p:cNvPr>
              <p:cNvSpPr txBox="1"/>
              <p:nvPr/>
            </p:nvSpPr>
            <p:spPr>
              <a:xfrm>
                <a:off x="3709881" y="4064806"/>
                <a:ext cx="1635236" cy="51802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𝑛𝑐</m:t>
                          </m:r>
                        </m:sup>
                      </m:sSup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C441300-3156-46EA-A7E9-6806D75D3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81" y="4064806"/>
                <a:ext cx="1635236" cy="5180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2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FD0183F-958A-4F6A-A7C7-D58286FAD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2081316-E91B-486C-955C-A9BF4154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– Results wit </a:t>
            </a:r>
            <a:r>
              <a:rPr lang="en-US" i="1" dirty="0"/>
              <a:t>h</a:t>
            </a:r>
            <a:r>
              <a:rPr lang="en-US" dirty="0"/>
              <a:t>=0.05 and </a:t>
            </a:r>
            <a:r>
              <a:rPr lang="en-US" i="1" dirty="0"/>
              <a:t>h</a:t>
            </a:r>
            <a:r>
              <a:rPr lang="en-US" dirty="0"/>
              <a:t>=0.4 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45A0E-95F1-6D43-B974-6493D196B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4" r="6646" b="46683"/>
          <a:stretch/>
        </p:blipFill>
        <p:spPr>
          <a:xfrm>
            <a:off x="611996" y="1085383"/>
            <a:ext cx="1042974" cy="478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17027-900A-2E4C-9844-00AAA2BAE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3" r="5491" b="46459"/>
          <a:stretch/>
        </p:blipFill>
        <p:spPr>
          <a:xfrm>
            <a:off x="959759" y="1216427"/>
            <a:ext cx="1103108" cy="503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F4B29-448B-FB43-92D8-8DDEEA1981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5" r="5491" b="48650"/>
          <a:stretch/>
        </p:blipFill>
        <p:spPr>
          <a:xfrm>
            <a:off x="1164166" y="1356069"/>
            <a:ext cx="1064998" cy="460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35585-B7F1-B34C-9AFE-649F27D224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75" r="5491" b="50000"/>
          <a:stretch/>
        </p:blipFill>
        <p:spPr>
          <a:xfrm>
            <a:off x="1519964" y="1445852"/>
            <a:ext cx="1112799" cy="47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FD131-0304-FB4B-B88C-BF9C5036C3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05" r="4235" b="47300"/>
          <a:stretch/>
        </p:blipFill>
        <p:spPr>
          <a:xfrm>
            <a:off x="1827370" y="1642485"/>
            <a:ext cx="1016438" cy="44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5BE65-876C-7948-A8C7-47A93CE087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51" r="3426" b="46454"/>
          <a:stretch/>
        </p:blipFill>
        <p:spPr>
          <a:xfrm>
            <a:off x="2843808" y="1248064"/>
            <a:ext cx="2891726" cy="12221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739CF-9E88-0144-9AC7-3168C053D4F5}"/>
              </a:ext>
            </a:extLst>
          </p:cNvPr>
          <p:cNvSpPr txBox="1"/>
          <p:nvPr/>
        </p:nvSpPr>
        <p:spPr>
          <a:xfrm>
            <a:off x="4799482" y="1107282"/>
            <a:ext cx="1716993" cy="2539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Signal 6 </a:t>
            </a:r>
            <a:r>
              <a:rPr lang="en-US" sz="1050">
                <a:solidFill>
                  <a:schemeClr val="bg1"/>
                </a:solidFill>
              </a:rPr>
              <a:t>normal condition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" name="Freccia destra 39">
            <a:extLst>
              <a:ext uri="{FF2B5EF4-FFF2-40B4-BE49-F238E27FC236}">
                <a16:creationId xmlns:a16="http://schemas.microsoft.com/office/drawing/2014/main" id="{2AD5096D-2402-6646-8157-125C8C23CE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04994" y="2360922"/>
            <a:ext cx="250173" cy="2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8AB441-6BAF-C84A-9EA7-103C03D0F295}"/>
              </a:ext>
            </a:extLst>
          </p:cNvPr>
          <p:cNvSpPr txBox="1"/>
          <p:nvPr/>
        </p:nvSpPr>
        <p:spPr>
          <a:xfrm>
            <a:off x="3867669" y="2915013"/>
            <a:ext cx="1408662" cy="51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00" b="1" dirty="0"/>
          </a:p>
          <a:p>
            <a:r>
              <a:rPr lang="en-US" sz="1800" b="1" dirty="0"/>
              <a:t>AAKR</a:t>
            </a:r>
          </a:p>
          <a:p>
            <a:endParaRPr lang="en-US" sz="400" b="1" dirty="0"/>
          </a:p>
        </p:txBody>
      </p:sp>
      <p:sp>
        <p:nvSpPr>
          <p:cNvPr id="14" name="Freccia destra 39">
            <a:extLst>
              <a:ext uri="{FF2B5EF4-FFF2-40B4-BE49-F238E27FC236}">
                <a16:creationId xmlns:a16="http://schemas.microsoft.com/office/drawing/2014/main" id="{C7E3BAE8-25D4-1140-B707-2F8747974BA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45691" y="3025446"/>
            <a:ext cx="339086" cy="354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15" name="Freccia destra 39">
            <a:extLst>
              <a:ext uri="{FF2B5EF4-FFF2-40B4-BE49-F238E27FC236}">
                <a16:creationId xmlns:a16="http://schemas.microsoft.com/office/drawing/2014/main" id="{1A3E5699-8EDE-514B-89A4-1A3F8C598FD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27820" y="3025445"/>
            <a:ext cx="339086" cy="354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1DE5D-9135-A04C-AE5A-50C8DA86FE19}"/>
              </a:ext>
            </a:extLst>
          </p:cNvPr>
          <p:cNvSpPr txBox="1"/>
          <p:nvPr/>
        </p:nvSpPr>
        <p:spPr>
          <a:xfrm>
            <a:off x="2393010" y="3288812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h</a:t>
            </a:r>
            <a:r>
              <a:rPr lang="en-US" sz="1800" dirty="0"/>
              <a:t>=0.05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5AFCA8-4457-C543-97B7-CA0F13186DE8}"/>
              </a:ext>
            </a:extLst>
          </p:cNvPr>
          <p:cNvSpPr txBox="1"/>
          <p:nvPr/>
        </p:nvSpPr>
        <p:spPr>
          <a:xfrm>
            <a:off x="5501014" y="3294707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h</a:t>
            </a:r>
            <a:r>
              <a:rPr lang="en-US" sz="1800" dirty="0"/>
              <a:t>=0.4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C0D8FE-89B7-4FF7-B51F-9144F068E4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804298"/>
            <a:ext cx="4628393" cy="11978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A7F158-A81D-499E-85C5-86D20AE84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016" y="3834883"/>
            <a:ext cx="4429376" cy="12129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3591BB-0A5F-4BAE-9162-573AE4A5FD8F}"/>
              </a:ext>
            </a:extLst>
          </p:cNvPr>
          <p:cNvSpPr txBox="1"/>
          <p:nvPr/>
        </p:nvSpPr>
        <p:spPr>
          <a:xfrm>
            <a:off x="1903418" y="5609936"/>
            <a:ext cx="511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/>
              <a:t>h</a:t>
            </a:r>
            <a:r>
              <a:rPr lang="en-US" sz="1800" b="1" dirty="0"/>
              <a:t>=0.05 results in a more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356303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Robustness</a:t>
            </a:r>
          </a:p>
        </p:txBody>
      </p:sp>
      <p:sp>
        <p:nvSpPr>
          <p:cNvPr id="3083" name="Segnaposto numero diapositiva 3"/>
          <p:cNvSpPr txBox="1">
            <a:spLocks noGrp="1"/>
          </p:cNvSpPr>
          <p:nvPr/>
        </p:nvSpPr>
        <p:spPr bwMode="auto">
          <a:xfrm>
            <a:off x="7907338" y="152400"/>
            <a:ext cx="1192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080000" bIns="0">
            <a:spAutoFit/>
          </a:bodyPr>
          <a:lstStyle/>
          <a:p>
            <a:pPr algn="r">
              <a:spcBef>
                <a:spcPct val="20000"/>
              </a:spcBef>
            </a:pPr>
            <a:fld id="{7C089F73-B840-4568-96A2-DF5D8E1725B1}" type="slidenum">
              <a:rPr lang="it-IT" sz="1600" b="1">
                <a:solidFill>
                  <a:srgbClr val="FF9900"/>
                </a:solidFill>
                <a:latin typeface="Arial" pitchFamily="34" charset="0"/>
              </a:rPr>
              <a:pPr algn="r">
                <a:spcBef>
                  <a:spcPct val="20000"/>
                </a:spcBef>
              </a:pPr>
              <a:t>16</a:t>
            </a:fld>
            <a:endParaRPr lang="it-IT" sz="1600" b="1">
              <a:solidFill>
                <a:srgbClr val="FF9900"/>
              </a:solidFill>
              <a:latin typeface="Arial" pitchFamily="34" charset="0"/>
            </a:endParaRPr>
          </a:p>
        </p:txBody>
      </p:sp>
      <p:sp>
        <p:nvSpPr>
          <p:cNvPr id="3084" name="CasellaDiTesto 4"/>
          <p:cNvSpPr txBox="1">
            <a:spLocks noChangeArrowheads="1"/>
          </p:cNvSpPr>
          <p:nvPr/>
        </p:nvSpPr>
        <p:spPr bwMode="auto">
          <a:xfrm>
            <a:off x="640937" y="1036964"/>
            <a:ext cx="7480934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98625" indent="-1698625" algn="just"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91" name="Freccia a destra 79"/>
          <p:cNvSpPr>
            <a:spLocks noChangeArrowheads="1"/>
          </p:cNvSpPr>
          <p:nvPr/>
        </p:nvSpPr>
        <p:spPr bwMode="auto">
          <a:xfrm>
            <a:off x="3334669" y="2605460"/>
            <a:ext cx="522922" cy="1655922"/>
          </a:xfrm>
          <a:prstGeom prst="rightArrow">
            <a:avLst>
              <a:gd name="adj1" fmla="val 50000"/>
              <a:gd name="adj2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uppo 94"/>
          <p:cNvGrpSpPr>
            <a:grpSpLocks/>
          </p:cNvGrpSpPr>
          <p:nvPr/>
        </p:nvGrpSpPr>
        <p:grpSpPr bwMode="auto">
          <a:xfrm>
            <a:off x="2168809" y="3545577"/>
            <a:ext cx="808672" cy="605790"/>
            <a:chOff x="2737328" y="4900487"/>
            <a:chExt cx="1771369" cy="1306270"/>
          </a:xfrm>
        </p:grpSpPr>
        <p:cxnSp>
          <p:nvCxnSpPr>
            <p:cNvPr id="3121" name="Connettore 1 95"/>
            <p:cNvCxnSpPr>
              <a:cxnSpLocks noChangeShapeType="1"/>
            </p:cNvCxnSpPr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22" name="Connettore 1 96"/>
            <p:cNvCxnSpPr>
              <a:cxnSpLocks noChangeShapeType="1"/>
            </p:cNvCxnSpPr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23" name="Figura a mano libera 97"/>
            <p:cNvSpPr>
              <a:spLocks/>
            </p:cNvSpPr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T0" fmla="*/ 0 w 1413163"/>
                <a:gd name="T1" fmla="*/ 120733 h 229591"/>
                <a:gd name="T2" fmla="*/ 225631 w 1413163"/>
                <a:gd name="T3" fmla="*/ 13855 h 229591"/>
                <a:gd name="T4" fmla="*/ 415636 w 1413163"/>
                <a:gd name="T5" fmla="*/ 203861 h 229591"/>
                <a:gd name="T6" fmla="*/ 676893 w 1413163"/>
                <a:gd name="T7" fmla="*/ 168235 h 229591"/>
                <a:gd name="T8" fmla="*/ 890649 w 1413163"/>
                <a:gd name="T9" fmla="*/ 191985 h 229591"/>
                <a:gd name="T10" fmla="*/ 1128156 w 1413163"/>
                <a:gd name="T11" fmla="*/ 156359 h 229591"/>
                <a:gd name="T12" fmla="*/ 1330036 w 1413163"/>
                <a:gd name="T13" fmla="*/ 203861 h 229591"/>
                <a:gd name="T14" fmla="*/ 1413163 w 1413163"/>
                <a:gd name="T15" fmla="*/ 180110 h 2295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13163"/>
                <a:gd name="T25" fmla="*/ 0 h 229591"/>
                <a:gd name="T26" fmla="*/ 1413163 w 1413163"/>
                <a:gd name="T27" fmla="*/ 229591 h 2295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098" name="CasellaDiTesto 99"/>
          <p:cNvSpPr txBox="1">
            <a:spLocks noChangeArrowheads="1"/>
          </p:cNvSpPr>
          <p:nvPr/>
        </p:nvSpPr>
        <p:spPr bwMode="auto">
          <a:xfrm>
            <a:off x="2954621" y="3947057"/>
            <a:ext cx="215742" cy="29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" name="Gruppo 106"/>
          <p:cNvGrpSpPr>
            <a:grpSpLocks/>
          </p:cNvGrpSpPr>
          <p:nvPr/>
        </p:nvGrpSpPr>
        <p:grpSpPr bwMode="auto">
          <a:xfrm>
            <a:off x="2160236" y="2499732"/>
            <a:ext cx="778669" cy="650082"/>
            <a:chOff x="2739303" y="3190504"/>
            <a:chExt cx="1771369" cy="1379478"/>
          </a:xfrm>
        </p:grpSpPr>
        <p:cxnSp>
          <p:nvCxnSpPr>
            <p:cNvPr id="3117" name="Connettore 1 100"/>
            <p:cNvCxnSpPr>
              <a:cxnSpLocks noChangeShapeType="1"/>
            </p:cNvCxnSpPr>
            <p:nvPr/>
          </p:nvCxnSpPr>
          <p:spPr bwMode="auto">
            <a:xfrm>
              <a:off x="2753125" y="4569980"/>
              <a:ext cx="1757547" cy="2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18" name="Connettore 1 101"/>
            <p:cNvCxnSpPr>
              <a:cxnSpLocks noChangeShapeType="1"/>
            </p:cNvCxnSpPr>
            <p:nvPr/>
          </p:nvCxnSpPr>
          <p:spPr bwMode="auto">
            <a:xfrm rot="5400000" flipH="1" flipV="1">
              <a:off x="2088116" y="3914899"/>
              <a:ext cx="1304324" cy="195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19" name="Figura a mano libera 102"/>
            <p:cNvSpPr>
              <a:spLocks/>
            </p:cNvSpPr>
            <p:nvPr/>
          </p:nvSpPr>
          <p:spPr bwMode="auto">
            <a:xfrm>
              <a:off x="2954981" y="3297341"/>
              <a:ext cx="1211283" cy="880753"/>
            </a:xfrm>
            <a:custGeom>
              <a:avLst/>
              <a:gdLst>
                <a:gd name="T0" fmla="*/ 0 w 1211283"/>
                <a:gd name="T1" fmla="*/ 880753 h 880753"/>
                <a:gd name="T2" fmla="*/ 166254 w 1211283"/>
                <a:gd name="T3" fmla="*/ 73231 h 880753"/>
                <a:gd name="T4" fmla="*/ 463138 w 1211283"/>
                <a:gd name="T5" fmla="*/ 441366 h 880753"/>
                <a:gd name="T6" fmla="*/ 866899 w 1211283"/>
                <a:gd name="T7" fmla="*/ 476992 h 880753"/>
                <a:gd name="T8" fmla="*/ 1211283 w 1211283"/>
                <a:gd name="T9" fmla="*/ 690748 h 880753"/>
                <a:gd name="T10" fmla="*/ 1211283 w 1211283"/>
                <a:gd name="T11" fmla="*/ 690748 h 8807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1283"/>
                <a:gd name="T19" fmla="*/ 0 h 880753"/>
                <a:gd name="T20" fmla="*/ 1211283 w 1211283"/>
                <a:gd name="T21" fmla="*/ 880753 h 8807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20" name="Figura a mano libera 103"/>
            <p:cNvSpPr>
              <a:spLocks/>
            </p:cNvSpPr>
            <p:nvPr/>
          </p:nvSpPr>
          <p:spPr bwMode="auto">
            <a:xfrm>
              <a:off x="3336967" y="3190504"/>
              <a:ext cx="451264" cy="585848"/>
            </a:xfrm>
            <a:custGeom>
              <a:avLst/>
              <a:gdLst>
                <a:gd name="T0" fmla="*/ 0 w 451263"/>
                <a:gd name="T1" fmla="*/ 431467 h 585849"/>
                <a:gd name="T2" fmla="*/ 154379 w 451263"/>
                <a:gd name="T3" fmla="*/ 383966 h 585849"/>
                <a:gd name="T4" fmla="*/ 344388 w 451263"/>
                <a:gd name="T5" fmla="*/ 134587 h 585849"/>
                <a:gd name="T6" fmla="*/ 391889 w 451263"/>
                <a:gd name="T7" fmla="*/ 75210 h 585849"/>
                <a:gd name="T8" fmla="*/ 451266 w 451263"/>
                <a:gd name="T9" fmla="*/ 585846 h 585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1263"/>
                <a:gd name="T16" fmla="*/ 0 h 585849"/>
                <a:gd name="T17" fmla="*/ 451263 w 451263"/>
                <a:gd name="T18" fmla="*/ 585849 h 585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1263" h="585849">
                  <a:moveTo>
                    <a:pt x="0" y="431470"/>
                  </a:moveTo>
                  <a:cubicBezTo>
                    <a:pt x="48491" y="432460"/>
                    <a:pt x="96982" y="433450"/>
                    <a:pt x="154379" y="383969"/>
                  </a:cubicBezTo>
                  <a:cubicBezTo>
                    <a:pt x="211777" y="334489"/>
                    <a:pt x="304801" y="186047"/>
                    <a:pt x="344385" y="134587"/>
                  </a:cubicBezTo>
                  <a:cubicBezTo>
                    <a:pt x="383969" y="83127"/>
                    <a:pt x="374073" y="0"/>
                    <a:pt x="391886" y="75210"/>
                  </a:cubicBezTo>
                  <a:cubicBezTo>
                    <a:pt x="409699" y="150420"/>
                    <a:pt x="430481" y="368134"/>
                    <a:pt x="451263" y="585849"/>
                  </a:cubicBezTo>
                </a:path>
              </a:pathLst>
            </a:custGeom>
            <a:noFill/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100" name="CasellaDiTesto 108"/>
          <p:cNvSpPr txBox="1">
            <a:spLocks noChangeArrowheads="1"/>
          </p:cNvSpPr>
          <p:nvPr/>
        </p:nvSpPr>
        <p:spPr bwMode="auto">
          <a:xfrm>
            <a:off x="2911759" y="2942645"/>
            <a:ext cx="215742" cy="29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01" name="Freccia a destra 109"/>
          <p:cNvSpPr>
            <a:spLocks noChangeArrowheads="1"/>
          </p:cNvSpPr>
          <p:nvPr/>
        </p:nvSpPr>
        <p:spPr bwMode="auto">
          <a:xfrm>
            <a:off x="5352063" y="2614032"/>
            <a:ext cx="524352" cy="1657350"/>
          </a:xfrm>
          <a:prstGeom prst="rightArrow">
            <a:avLst>
              <a:gd name="adj1" fmla="val 50000"/>
              <a:gd name="adj2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" name="Gruppo 93"/>
          <p:cNvGrpSpPr>
            <a:grpSpLocks/>
          </p:cNvGrpSpPr>
          <p:nvPr/>
        </p:nvGrpSpPr>
        <p:grpSpPr bwMode="auto">
          <a:xfrm>
            <a:off x="6217886" y="2539737"/>
            <a:ext cx="800100" cy="585788"/>
            <a:chOff x="174139" y="1945597"/>
            <a:chExt cx="1771369" cy="1306270"/>
          </a:xfrm>
        </p:grpSpPr>
        <p:cxnSp>
          <p:nvCxnSpPr>
            <p:cNvPr id="3114" name="Connettore 1 111"/>
            <p:cNvCxnSpPr>
              <a:cxnSpLocks noChangeShapeType="1"/>
            </p:cNvCxnSpPr>
            <p:nvPr/>
          </p:nvCxnSpPr>
          <p:spPr bwMode="auto">
            <a:xfrm>
              <a:off x="187961" y="325186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15" name="Connettore 1 112"/>
            <p:cNvCxnSpPr>
              <a:cxnSpLocks noChangeShapeType="1"/>
            </p:cNvCxnSpPr>
            <p:nvPr/>
          </p:nvCxnSpPr>
          <p:spPr bwMode="auto">
            <a:xfrm rot="5400000" flipH="1" flipV="1">
              <a:off x="-477049" y="259678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16" name="Figura a mano libera 113"/>
            <p:cNvSpPr>
              <a:spLocks/>
            </p:cNvSpPr>
            <p:nvPr/>
          </p:nvSpPr>
          <p:spPr bwMode="auto">
            <a:xfrm>
              <a:off x="377942" y="1979225"/>
              <a:ext cx="1211283" cy="880753"/>
            </a:xfrm>
            <a:custGeom>
              <a:avLst/>
              <a:gdLst>
                <a:gd name="T0" fmla="*/ 0 w 1211283"/>
                <a:gd name="T1" fmla="*/ 880753 h 880753"/>
                <a:gd name="T2" fmla="*/ 166254 w 1211283"/>
                <a:gd name="T3" fmla="*/ 73231 h 880753"/>
                <a:gd name="T4" fmla="*/ 463138 w 1211283"/>
                <a:gd name="T5" fmla="*/ 441366 h 880753"/>
                <a:gd name="T6" fmla="*/ 866899 w 1211283"/>
                <a:gd name="T7" fmla="*/ 476992 h 880753"/>
                <a:gd name="T8" fmla="*/ 1211283 w 1211283"/>
                <a:gd name="T9" fmla="*/ 690748 h 880753"/>
                <a:gd name="T10" fmla="*/ 1211283 w 1211283"/>
                <a:gd name="T11" fmla="*/ 690748 h 8807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1283"/>
                <a:gd name="T19" fmla="*/ 0 h 880753"/>
                <a:gd name="T20" fmla="*/ 1211283 w 1211283"/>
                <a:gd name="T21" fmla="*/ 880753 h 8807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103" name="CasellaDiTesto 115"/>
          <p:cNvSpPr txBox="1">
            <a:spLocks noChangeArrowheads="1"/>
          </p:cNvSpPr>
          <p:nvPr/>
        </p:nvSpPr>
        <p:spPr bwMode="auto">
          <a:xfrm>
            <a:off x="6992268" y="2929787"/>
            <a:ext cx="215742" cy="29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" name="Gruppo 116"/>
          <p:cNvGrpSpPr>
            <a:grpSpLocks/>
          </p:cNvGrpSpPr>
          <p:nvPr/>
        </p:nvGrpSpPr>
        <p:grpSpPr bwMode="auto">
          <a:xfrm>
            <a:off x="6207885" y="3532719"/>
            <a:ext cx="808672" cy="605790"/>
            <a:chOff x="2737328" y="4900487"/>
            <a:chExt cx="1771369" cy="1306270"/>
          </a:xfrm>
        </p:grpSpPr>
        <p:cxnSp>
          <p:nvCxnSpPr>
            <p:cNvPr id="3111" name="Connettore 1 117"/>
            <p:cNvCxnSpPr>
              <a:cxnSpLocks noChangeShapeType="1"/>
            </p:cNvCxnSpPr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12" name="Connettore 1 118"/>
            <p:cNvCxnSpPr>
              <a:cxnSpLocks noChangeShapeType="1"/>
            </p:cNvCxnSpPr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13" name="Figura a mano libera 119"/>
            <p:cNvSpPr>
              <a:spLocks/>
            </p:cNvSpPr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T0" fmla="*/ 0 w 1413163"/>
                <a:gd name="T1" fmla="*/ 120733 h 229591"/>
                <a:gd name="T2" fmla="*/ 225631 w 1413163"/>
                <a:gd name="T3" fmla="*/ 13855 h 229591"/>
                <a:gd name="T4" fmla="*/ 415636 w 1413163"/>
                <a:gd name="T5" fmla="*/ 203861 h 229591"/>
                <a:gd name="T6" fmla="*/ 676893 w 1413163"/>
                <a:gd name="T7" fmla="*/ 168235 h 229591"/>
                <a:gd name="T8" fmla="*/ 890649 w 1413163"/>
                <a:gd name="T9" fmla="*/ 191985 h 229591"/>
                <a:gd name="T10" fmla="*/ 1128156 w 1413163"/>
                <a:gd name="T11" fmla="*/ 156359 h 229591"/>
                <a:gd name="T12" fmla="*/ 1330036 w 1413163"/>
                <a:gd name="T13" fmla="*/ 203861 h 229591"/>
                <a:gd name="T14" fmla="*/ 1413163 w 1413163"/>
                <a:gd name="T15" fmla="*/ 180110 h 2295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13163"/>
                <a:gd name="T25" fmla="*/ 0 h 229591"/>
                <a:gd name="T26" fmla="*/ 1413163 w 1413163"/>
                <a:gd name="T27" fmla="*/ 229591 h 2295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105" name="CasellaDiTesto 121"/>
          <p:cNvSpPr txBox="1">
            <a:spLocks noChangeArrowheads="1"/>
          </p:cNvSpPr>
          <p:nvPr/>
        </p:nvSpPr>
        <p:spPr bwMode="auto">
          <a:xfrm>
            <a:off x="6992268" y="3934197"/>
            <a:ext cx="215742" cy="29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07" name="CasellaDiTesto 60"/>
          <p:cNvSpPr txBox="1">
            <a:spLocks noChangeArrowheads="1"/>
          </p:cNvSpPr>
          <p:nvPr/>
        </p:nvSpPr>
        <p:spPr bwMode="auto">
          <a:xfrm>
            <a:off x="704854" y="968240"/>
            <a:ext cx="2693732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INPUT: ABNORMAL CONDITION DATA (</a:t>
            </a:r>
            <a:r>
              <a:rPr lang="it-IT" sz="1800" dirty="0" err="1">
                <a:solidFill>
                  <a:srgbClr val="000000"/>
                </a:solidFill>
                <a:latin typeface="Arial" pitchFamily="34" charset="0"/>
              </a:rPr>
              <a:t>Typically</a:t>
            </a:r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rial" pitchFamily="34" charset="0"/>
              </a:rPr>
              <a:t>simulated</a:t>
            </a:r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109" name="CasellaDiTesto 62"/>
          <p:cNvSpPr txBox="1">
            <a:spLocks noChangeArrowheads="1"/>
          </p:cNvSpPr>
          <p:nvPr/>
        </p:nvSpPr>
        <p:spPr bwMode="auto">
          <a:xfrm>
            <a:off x="4071903" y="2519735"/>
            <a:ext cx="982980" cy="1755934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M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O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D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E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L</a:t>
            </a: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</p:txBody>
      </p:sp>
      <p:graphicFrame>
        <p:nvGraphicFramePr>
          <p:cNvPr id="3080" name="Object 7"/>
          <p:cNvGraphicFramePr>
            <a:graphicFrameLocks noChangeAspect="1"/>
          </p:cNvGraphicFramePr>
          <p:nvPr/>
        </p:nvGraphicFramePr>
        <p:xfrm>
          <a:off x="5880701" y="2306852"/>
          <a:ext cx="371475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zione" r:id="rId4" imgW="215640" imgH="228600" progId="Equation.3">
                  <p:embed/>
                </p:oleObj>
              </mc:Choice>
              <mc:Fallback>
                <p:oleObj name="Equazione" r:id="rId4" imgW="215640" imgH="228600" progId="Equation.3">
                  <p:embed/>
                  <p:pic>
                    <p:nvPicPr>
                      <p:cNvPr id="30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701" y="2306852"/>
                        <a:ext cx="371475" cy="39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8"/>
          <p:cNvGraphicFramePr>
            <a:graphicFrameLocks noChangeAspect="1"/>
          </p:cNvGraphicFramePr>
          <p:nvPr/>
        </p:nvGraphicFramePr>
        <p:xfrm>
          <a:off x="5850697" y="3111237"/>
          <a:ext cx="371475" cy="391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zione" r:id="rId6" imgW="215640" imgH="228600" progId="Equation.3">
                  <p:embed/>
                </p:oleObj>
              </mc:Choice>
              <mc:Fallback>
                <p:oleObj name="Equazione" r:id="rId6" imgW="215640" imgH="228600" progId="Equation.3">
                  <p:embed/>
                  <p:pic>
                    <p:nvPicPr>
                      <p:cNvPr id="308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697" y="3111237"/>
                        <a:ext cx="371475" cy="391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7898" name="Object 4"/>
              <p:cNvSpPr txBox="1"/>
              <p:nvPr/>
            </p:nvSpPr>
            <p:spPr bwMode="auto">
              <a:xfrm>
                <a:off x="3149610" y="4497890"/>
                <a:ext cx="1881187" cy="45831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𝑛𝑐</m:t>
                          </m:r>
                        </m:sup>
                      </m:sSup>
                      <m:r>
                        <a:rPr lang="it-IT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𝑛𝑐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778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9610" y="4497890"/>
                <a:ext cx="1881187" cy="458317"/>
              </a:xfrm>
              <a:prstGeom prst="rect">
                <a:avLst/>
              </a:prstGeom>
              <a:blipFill>
                <a:blip r:embed="rId8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4184" name="Object 1"/>
          <p:cNvGraphicFramePr>
            <a:graphicFrameLocks noChangeAspect="1"/>
          </p:cNvGraphicFramePr>
          <p:nvPr/>
        </p:nvGraphicFramePr>
        <p:xfrm>
          <a:off x="1660109" y="2323678"/>
          <a:ext cx="460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zione" r:id="rId9" imgW="266400" imgH="228600" progId="Equation.3">
                  <p:embed/>
                </p:oleObj>
              </mc:Choice>
              <mc:Fallback>
                <p:oleObj name="Equazione" r:id="rId9" imgW="266400" imgH="228600" progId="Equation.3">
                  <p:embed/>
                  <p:pic>
                    <p:nvPicPr>
                      <p:cNvPr id="107418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109" y="2323678"/>
                        <a:ext cx="4603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5" name="Object 2"/>
          <p:cNvGraphicFramePr>
            <a:graphicFrameLocks noChangeAspect="1"/>
          </p:cNvGraphicFramePr>
          <p:nvPr/>
        </p:nvGraphicFramePr>
        <p:xfrm>
          <a:off x="1656194" y="335588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zione" r:id="rId11" imgW="266400" imgH="228600" progId="Equation.3">
                  <p:embed/>
                </p:oleObj>
              </mc:Choice>
              <mc:Fallback>
                <p:oleObj name="Equazione" r:id="rId11" imgW="266400" imgH="228600" progId="Equation.3">
                  <p:embed/>
                  <p:pic>
                    <p:nvPicPr>
                      <p:cNvPr id="10741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94" y="3355880"/>
                        <a:ext cx="457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nettore 2 6"/>
          <p:cNvCxnSpPr>
            <a:cxnSpLocks/>
            <a:endCxn id="3120" idx="2"/>
          </p:cNvCxnSpPr>
          <p:nvPr/>
        </p:nvCxnSpPr>
        <p:spPr bwMode="auto">
          <a:xfrm>
            <a:off x="2269074" y="1891570"/>
            <a:ext cx="305275" cy="671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CasellaDiTesto 38"/>
          <p:cNvSpPr txBox="1"/>
          <p:nvPr/>
        </p:nvSpPr>
        <p:spPr>
          <a:xfrm>
            <a:off x="5487869" y="1420336"/>
            <a:ext cx="279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Signal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 eaLnBrk="1" hangingPunct="1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reconstructions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2" name="Segnaposto contenuto 5">
            <a:extLst>
              <a:ext uri="{FF2B5EF4-FFF2-40B4-BE49-F238E27FC236}">
                <a16:creationId xmlns:a16="http://schemas.microsoft.com/office/drawing/2014/main" id="{5A58672B-8891-408A-9061-813EF472A263}"/>
              </a:ext>
            </a:extLst>
          </p:cNvPr>
          <p:cNvSpPr txBox="1">
            <a:spLocks/>
          </p:cNvSpPr>
          <p:nvPr/>
        </p:nvSpPr>
        <p:spPr bwMode="auto">
          <a:xfrm>
            <a:off x="448592" y="4475692"/>
            <a:ext cx="3835375" cy="6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highlight>
                  <a:srgbClr val="FFFF00"/>
                </a:highlight>
                <a:latin typeface="+mn-lt"/>
              </a:rPr>
              <a:t>Robust</a:t>
            </a:r>
            <a:r>
              <a:rPr lang="en-US" sz="1700" kern="0" dirty="0">
                <a:latin typeface="+mn-lt"/>
              </a:rPr>
              <a:t> reconstruction if: </a:t>
            </a:r>
          </a:p>
          <a:p>
            <a:pPr algn="just">
              <a:defRPr/>
            </a:pPr>
            <a:endParaRPr lang="en-US" sz="17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950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Robustness</a:t>
            </a:r>
          </a:p>
        </p:txBody>
      </p:sp>
      <p:sp>
        <p:nvSpPr>
          <p:cNvPr id="3083" name="Segnaposto numero diapositiva 3"/>
          <p:cNvSpPr txBox="1">
            <a:spLocks noGrp="1"/>
          </p:cNvSpPr>
          <p:nvPr/>
        </p:nvSpPr>
        <p:spPr bwMode="auto">
          <a:xfrm>
            <a:off x="7907338" y="152400"/>
            <a:ext cx="11922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1080000" bIns="0">
            <a:spAutoFit/>
          </a:bodyPr>
          <a:lstStyle/>
          <a:p>
            <a:pPr algn="r">
              <a:spcBef>
                <a:spcPct val="20000"/>
              </a:spcBef>
            </a:pPr>
            <a:fld id="{7C089F73-B840-4568-96A2-DF5D8E1725B1}" type="slidenum">
              <a:rPr lang="it-IT" sz="1600" b="1">
                <a:solidFill>
                  <a:srgbClr val="FF9900"/>
                </a:solidFill>
                <a:latin typeface="Arial" pitchFamily="34" charset="0"/>
              </a:rPr>
              <a:pPr algn="r">
                <a:spcBef>
                  <a:spcPct val="20000"/>
                </a:spcBef>
              </a:pPr>
              <a:t>17</a:t>
            </a:fld>
            <a:endParaRPr lang="it-IT" sz="1600" b="1">
              <a:solidFill>
                <a:srgbClr val="FF9900"/>
              </a:solidFill>
              <a:latin typeface="Arial" pitchFamily="34" charset="0"/>
            </a:endParaRPr>
          </a:p>
        </p:txBody>
      </p:sp>
      <p:sp>
        <p:nvSpPr>
          <p:cNvPr id="3084" name="CasellaDiTesto 4"/>
          <p:cNvSpPr txBox="1">
            <a:spLocks noChangeArrowheads="1"/>
          </p:cNvSpPr>
          <p:nvPr/>
        </p:nvSpPr>
        <p:spPr bwMode="auto">
          <a:xfrm>
            <a:off x="640937" y="1036964"/>
            <a:ext cx="7480934" cy="356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98625" indent="-1698625" algn="just"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  <a:p>
            <a:pPr marL="1698625" indent="-1698625" algn="just">
              <a:spcBef>
                <a:spcPct val="20000"/>
              </a:spcBef>
            </a:pPr>
            <a:endParaRPr lang="en-US" sz="2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91" name="Freccia a destra 79"/>
          <p:cNvSpPr>
            <a:spLocks noChangeArrowheads="1"/>
          </p:cNvSpPr>
          <p:nvPr/>
        </p:nvSpPr>
        <p:spPr bwMode="auto">
          <a:xfrm>
            <a:off x="3334669" y="2605460"/>
            <a:ext cx="522922" cy="1655922"/>
          </a:xfrm>
          <a:prstGeom prst="rightArrow">
            <a:avLst>
              <a:gd name="adj1" fmla="val 50000"/>
              <a:gd name="adj2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uppo 94"/>
          <p:cNvGrpSpPr>
            <a:grpSpLocks/>
          </p:cNvGrpSpPr>
          <p:nvPr/>
        </p:nvGrpSpPr>
        <p:grpSpPr bwMode="auto">
          <a:xfrm>
            <a:off x="2168809" y="3545577"/>
            <a:ext cx="808672" cy="605790"/>
            <a:chOff x="2737328" y="4900487"/>
            <a:chExt cx="1771369" cy="1306270"/>
          </a:xfrm>
        </p:grpSpPr>
        <p:cxnSp>
          <p:nvCxnSpPr>
            <p:cNvPr id="3121" name="Connettore 1 95"/>
            <p:cNvCxnSpPr>
              <a:cxnSpLocks noChangeShapeType="1"/>
            </p:cNvCxnSpPr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22" name="Connettore 1 96"/>
            <p:cNvCxnSpPr>
              <a:cxnSpLocks noChangeShapeType="1"/>
            </p:cNvCxnSpPr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23" name="Figura a mano libera 97"/>
            <p:cNvSpPr>
              <a:spLocks/>
            </p:cNvSpPr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T0" fmla="*/ 0 w 1413163"/>
                <a:gd name="T1" fmla="*/ 120733 h 229591"/>
                <a:gd name="T2" fmla="*/ 225631 w 1413163"/>
                <a:gd name="T3" fmla="*/ 13855 h 229591"/>
                <a:gd name="T4" fmla="*/ 415636 w 1413163"/>
                <a:gd name="T5" fmla="*/ 203861 h 229591"/>
                <a:gd name="T6" fmla="*/ 676893 w 1413163"/>
                <a:gd name="T7" fmla="*/ 168235 h 229591"/>
                <a:gd name="T8" fmla="*/ 890649 w 1413163"/>
                <a:gd name="T9" fmla="*/ 191985 h 229591"/>
                <a:gd name="T10" fmla="*/ 1128156 w 1413163"/>
                <a:gd name="T11" fmla="*/ 156359 h 229591"/>
                <a:gd name="T12" fmla="*/ 1330036 w 1413163"/>
                <a:gd name="T13" fmla="*/ 203861 h 229591"/>
                <a:gd name="T14" fmla="*/ 1413163 w 1413163"/>
                <a:gd name="T15" fmla="*/ 180110 h 2295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13163"/>
                <a:gd name="T25" fmla="*/ 0 h 229591"/>
                <a:gd name="T26" fmla="*/ 1413163 w 1413163"/>
                <a:gd name="T27" fmla="*/ 229591 h 2295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098" name="CasellaDiTesto 99"/>
          <p:cNvSpPr txBox="1">
            <a:spLocks noChangeArrowheads="1"/>
          </p:cNvSpPr>
          <p:nvPr/>
        </p:nvSpPr>
        <p:spPr bwMode="auto">
          <a:xfrm>
            <a:off x="2954621" y="3947057"/>
            <a:ext cx="215742" cy="29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" name="Gruppo 106"/>
          <p:cNvGrpSpPr>
            <a:grpSpLocks/>
          </p:cNvGrpSpPr>
          <p:nvPr/>
        </p:nvGrpSpPr>
        <p:grpSpPr bwMode="auto">
          <a:xfrm>
            <a:off x="2160236" y="2499732"/>
            <a:ext cx="778669" cy="650082"/>
            <a:chOff x="2739303" y="3190504"/>
            <a:chExt cx="1771369" cy="1379478"/>
          </a:xfrm>
        </p:grpSpPr>
        <p:cxnSp>
          <p:nvCxnSpPr>
            <p:cNvPr id="3117" name="Connettore 1 100"/>
            <p:cNvCxnSpPr>
              <a:cxnSpLocks noChangeShapeType="1"/>
            </p:cNvCxnSpPr>
            <p:nvPr/>
          </p:nvCxnSpPr>
          <p:spPr bwMode="auto">
            <a:xfrm>
              <a:off x="2753125" y="4569980"/>
              <a:ext cx="1757547" cy="2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18" name="Connettore 1 101"/>
            <p:cNvCxnSpPr>
              <a:cxnSpLocks noChangeShapeType="1"/>
            </p:cNvCxnSpPr>
            <p:nvPr/>
          </p:nvCxnSpPr>
          <p:spPr bwMode="auto">
            <a:xfrm rot="5400000" flipH="1" flipV="1">
              <a:off x="2088116" y="3914899"/>
              <a:ext cx="1304324" cy="195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19" name="Figura a mano libera 102"/>
            <p:cNvSpPr>
              <a:spLocks/>
            </p:cNvSpPr>
            <p:nvPr/>
          </p:nvSpPr>
          <p:spPr bwMode="auto">
            <a:xfrm>
              <a:off x="2954981" y="3297341"/>
              <a:ext cx="1211283" cy="880753"/>
            </a:xfrm>
            <a:custGeom>
              <a:avLst/>
              <a:gdLst>
                <a:gd name="T0" fmla="*/ 0 w 1211283"/>
                <a:gd name="T1" fmla="*/ 880753 h 880753"/>
                <a:gd name="T2" fmla="*/ 166254 w 1211283"/>
                <a:gd name="T3" fmla="*/ 73231 h 880753"/>
                <a:gd name="T4" fmla="*/ 463138 w 1211283"/>
                <a:gd name="T5" fmla="*/ 441366 h 880753"/>
                <a:gd name="T6" fmla="*/ 866899 w 1211283"/>
                <a:gd name="T7" fmla="*/ 476992 h 880753"/>
                <a:gd name="T8" fmla="*/ 1211283 w 1211283"/>
                <a:gd name="T9" fmla="*/ 690748 h 880753"/>
                <a:gd name="T10" fmla="*/ 1211283 w 1211283"/>
                <a:gd name="T11" fmla="*/ 690748 h 8807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1283"/>
                <a:gd name="T19" fmla="*/ 0 h 880753"/>
                <a:gd name="T20" fmla="*/ 1211283 w 1211283"/>
                <a:gd name="T21" fmla="*/ 880753 h 8807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20" name="Figura a mano libera 103"/>
            <p:cNvSpPr>
              <a:spLocks/>
            </p:cNvSpPr>
            <p:nvPr/>
          </p:nvSpPr>
          <p:spPr bwMode="auto">
            <a:xfrm>
              <a:off x="3336967" y="3190504"/>
              <a:ext cx="451264" cy="585848"/>
            </a:xfrm>
            <a:custGeom>
              <a:avLst/>
              <a:gdLst>
                <a:gd name="T0" fmla="*/ 0 w 451263"/>
                <a:gd name="T1" fmla="*/ 431467 h 585849"/>
                <a:gd name="T2" fmla="*/ 154379 w 451263"/>
                <a:gd name="T3" fmla="*/ 383966 h 585849"/>
                <a:gd name="T4" fmla="*/ 344388 w 451263"/>
                <a:gd name="T5" fmla="*/ 134587 h 585849"/>
                <a:gd name="T6" fmla="*/ 391889 w 451263"/>
                <a:gd name="T7" fmla="*/ 75210 h 585849"/>
                <a:gd name="T8" fmla="*/ 451266 w 451263"/>
                <a:gd name="T9" fmla="*/ 585846 h 585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1263"/>
                <a:gd name="T16" fmla="*/ 0 h 585849"/>
                <a:gd name="T17" fmla="*/ 451263 w 451263"/>
                <a:gd name="T18" fmla="*/ 585849 h 585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1263" h="585849">
                  <a:moveTo>
                    <a:pt x="0" y="431470"/>
                  </a:moveTo>
                  <a:cubicBezTo>
                    <a:pt x="48491" y="432460"/>
                    <a:pt x="96982" y="433450"/>
                    <a:pt x="154379" y="383969"/>
                  </a:cubicBezTo>
                  <a:cubicBezTo>
                    <a:pt x="211777" y="334489"/>
                    <a:pt x="304801" y="186047"/>
                    <a:pt x="344385" y="134587"/>
                  </a:cubicBezTo>
                  <a:cubicBezTo>
                    <a:pt x="383969" y="83127"/>
                    <a:pt x="374073" y="0"/>
                    <a:pt x="391886" y="75210"/>
                  </a:cubicBezTo>
                  <a:cubicBezTo>
                    <a:pt x="409699" y="150420"/>
                    <a:pt x="430481" y="368134"/>
                    <a:pt x="451263" y="585849"/>
                  </a:cubicBezTo>
                </a:path>
              </a:pathLst>
            </a:custGeom>
            <a:noFill/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100" name="CasellaDiTesto 108"/>
          <p:cNvSpPr txBox="1">
            <a:spLocks noChangeArrowheads="1"/>
          </p:cNvSpPr>
          <p:nvPr/>
        </p:nvSpPr>
        <p:spPr bwMode="auto">
          <a:xfrm>
            <a:off x="2911759" y="2942645"/>
            <a:ext cx="215742" cy="29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01" name="Freccia a destra 109"/>
          <p:cNvSpPr>
            <a:spLocks noChangeArrowheads="1"/>
          </p:cNvSpPr>
          <p:nvPr/>
        </p:nvSpPr>
        <p:spPr bwMode="auto">
          <a:xfrm>
            <a:off x="5352063" y="2614032"/>
            <a:ext cx="524352" cy="1657350"/>
          </a:xfrm>
          <a:prstGeom prst="rightArrow">
            <a:avLst>
              <a:gd name="adj1" fmla="val 50000"/>
              <a:gd name="adj2" fmla="val 50000"/>
            </a:avLst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" name="Gruppo 93"/>
          <p:cNvGrpSpPr>
            <a:grpSpLocks/>
          </p:cNvGrpSpPr>
          <p:nvPr/>
        </p:nvGrpSpPr>
        <p:grpSpPr bwMode="auto">
          <a:xfrm>
            <a:off x="6217886" y="2539737"/>
            <a:ext cx="800100" cy="585788"/>
            <a:chOff x="174139" y="1945597"/>
            <a:chExt cx="1771369" cy="1306270"/>
          </a:xfrm>
        </p:grpSpPr>
        <p:cxnSp>
          <p:nvCxnSpPr>
            <p:cNvPr id="3114" name="Connettore 1 111"/>
            <p:cNvCxnSpPr>
              <a:cxnSpLocks noChangeShapeType="1"/>
            </p:cNvCxnSpPr>
            <p:nvPr/>
          </p:nvCxnSpPr>
          <p:spPr bwMode="auto">
            <a:xfrm>
              <a:off x="187961" y="325186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15" name="Connettore 1 112"/>
            <p:cNvCxnSpPr>
              <a:cxnSpLocks noChangeShapeType="1"/>
            </p:cNvCxnSpPr>
            <p:nvPr/>
          </p:nvCxnSpPr>
          <p:spPr bwMode="auto">
            <a:xfrm rot="5400000" flipH="1" flipV="1">
              <a:off x="-477049" y="259678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16" name="Figura a mano libera 113"/>
            <p:cNvSpPr>
              <a:spLocks/>
            </p:cNvSpPr>
            <p:nvPr/>
          </p:nvSpPr>
          <p:spPr bwMode="auto">
            <a:xfrm>
              <a:off x="377942" y="1979225"/>
              <a:ext cx="1211283" cy="880753"/>
            </a:xfrm>
            <a:custGeom>
              <a:avLst/>
              <a:gdLst>
                <a:gd name="T0" fmla="*/ 0 w 1211283"/>
                <a:gd name="T1" fmla="*/ 880753 h 880753"/>
                <a:gd name="T2" fmla="*/ 166254 w 1211283"/>
                <a:gd name="T3" fmla="*/ 73231 h 880753"/>
                <a:gd name="T4" fmla="*/ 463138 w 1211283"/>
                <a:gd name="T5" fmla="*/ 441366 h 880753"/>
                <a:gd name="T6" fmla="*/ 866899 w 1211283"/>
                <a:gd name="T7" fmla="*/ 476992 h 880753"/>
                <a:gd name="T8" fmla="*/ 1211283 w 1211283"/>
                <a:gd name="T9" fmla="*/ 690748 h 880753"/>
                <a:gd name="T10" fmla="*/ 1211283 w 1211283"/>
                <a:gd name="T11" fmla="*/ 690748 h 8807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1283"/>
                <a:gd name="T19" fmla="*/ 0 h 880753"/>
                <a:gd name="T20" fmla="*/ 1211283 w 1211283"/>
                <a:gd name="T21" fmla="*/ 880753 h 8807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103" name="CasellaDiTesto 115"/>
          <p:cNvSpPr txBox="1">
            <a:spLocks noChangeArrowheads="1"/>
          </p:cNvSpPr>
          <p:nvPr/>
        </p:nvSpPr>
        <p:spPr bwMode="auto">
          <a:xfrm>
            <a:off x="6992268" y="2929787"/>
            <a:ext cx="215742" cy="29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5" name="Gruppo 116"/>
          <p:cNvGrpSpPr>
            <a:grpSpLocks/>
          </p:cNvGrpSpPr>
          <p:nvPr/>
        </p:nvGrpSpPr>
        <p:grpSpPr bwMode="auto">
          <a:xfrm>
            <a:off x="6207885" y="3532719"/>
            <a:ext cx="808672" cy="605790"/>
            <a:chOff x="2737328" y="4900487"/>
            <a:chExt cx="1771369" cy="1306270"/>
          </a:xfrm>
        </p:grpSpPr>
        <p:cxnSp>
          <p:nvCxnSpPr>
            <p:cNvPr id="3111" name="Connettore 1 117"/>
            <p:cNvCxnSpPr>
              <a:cxnSpLocks noChangeShapeType="1"/>
            </p:cNvCxnSpPr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112" name="Connettore 1 118"/>
            <p:cNvCxnSpPr>
              <a:cxnSpLocks noChangeShapeType="1"/>
            </p:cNvCxnSpPr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113" name="Figura a mano libera 119"/>
            <p:cNvSpPr>
              <a:spLocks/>
            </p:cNvSpPr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T0" fmla="*/ 0 w 1413163"/>
                <a:gd name="T1" fmla="*/ 120733 h 229591"/>
                <a:gd name="T2" fmla="*/ 225631 w 1413163"/>
                <a:gd name="T3" fmla="*/ 13855 h 229591"/>
                <a:gd name="T4" fmla="*/ 415636 w 1413163"/>
                <a:gd name="T5" fmla="*/ 203861 h 229591"/>
                <a:gd name="T6" fmla="*/ 676893 w 1413163"/>
                <a:gd name="T7" fmla="*/ 168235 h 229591"/>
                <a:gd name="T8" fmla="*/ 890649 w 1413163"/>
                <a:gd name="T9" fmla="*/ 191985 h 229591"/>
                <a:gd name="T10" fmla="*/ 1128156 w 1413163"/>
                <a:gd name="T11" fmla="*/ 156359 h 229591"/>
                <a:gd name="T12" fmla="*/ 1330036 w 1413163"/>
                <a:gd name="T13" fmla="*/ 203861 h 229591"/>
                <a:gd name="T14" fmla="*/ 1413163 w 1413163"/>
                <a:gd name="T15" fmla="*/ 180110 h 2295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13163"/>
                <a:gd name="T25" fmla="*/ 0 h 229591"/>
                <a:gd name="T26" fmla="*/ 1413163 w 1413163"/>
                <a:gd name="T27" fmla="*/ 229591 h 22959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3105" name="CasellaDiTesto 121"/>
          <p:cNvSpPr txBox="1">
            <a:spLocks noChangeArrowheads="1"/>
          </p:cNvSpPr>
          <p:nvPr/>
        </p:nvSpPr>
        <p:spPr bwMode="auto">
          <a:xfrm>
            <a:off x="6992268" y="3934197"/>
            <a:ext cx="215742" cy="29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50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107" name="CasellaDiTesto 60"/>
          <p:cNvSpPr txBox="1">
            <a:spLocks noChangeArrowheads="1"/>
          </p:cNvSpPr>
          <p:nvPr/>
        </p:nvSpPr>
        <p:spPr bwMode="auto">
          <a:xfrm>
            <a:off x="704854" y="968240"/>
            <a:ext cx="2693732" cy="9233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INPUT: ABNORMAL CONDITION DATA (</a:t>
            </a:r>
            <a:r>
              <a:rPr lang="it-IT" sz="1800" dirty="0" err="1">
                <a:solidFill>
                  <a:srgbClr val="000000"/>
                </a:solidFill>
                <a:latin typeface="Arial" pitchFamily="34" charset="0"/>
              </a:rPr>
              <a:t>Typically</a:t>
            </a:r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Arial" pitchFamily="34" charset="0"/>
              </a:rPr>
              <a:t>simulated</a:t>
            </a:r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3109" name="CasellaDiTesto 62"/>
          <p:cNvSpPr txBox="1">
            <a:spLocks noChangeArrowheads="1"/>
          </p:cNvSpPr>
          <p:nvPr/>
        </p:nvSpPr>
        <p:spPr bwMode="auto">
          <a:xfrm>
            <a:off x="4071903" y="2519735"/>
            <a:ext cx="982980" cy="1755934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M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O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D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E</a:t>
            </a:r>
          </a:p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</a:rPr>
              <a:t>L</a:t>
            </a:r>
            <a:endParaRPr lang="en-US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110" name="CasellaDiTesto 76"/>
          <p:cNvSpPr txBox="1">
            <a:spLocks noChangeArrowheads="1"/>
          </p:cNvSpPr>
          <p:nvPr/>
        </p:nvSpPr>
        <p:spPr bwMode="auto">
          <a:xfrm>
            <a:off x="7087995" y="2542595"/>
            <a:ext cx="639692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endParaRPr lang="en-US" sz="1200" dirty="0">
              <a:solidFill>
                <a:srgbClr val="FF0000"/>
              </a:solidFill>
              <a:latin typeface="Arial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OK</a:t>
            </a:r>
          </a:p>
        </p:txBody>
      </p:sp>
      <p:graphicFrame>
        <p:nvGraphicFramePr>
          <p:cNvPr id="3080" name="Object 7"/>
          <p:cNvGraphicFramePr>
            <a:graphicFrameLocks noChangeAspect="1"/>
          </p:cNvGraphicFramePr>
          <p:nvPr/>
        </p:nvGraphicFramePr>
        <p:xfrm>
          <a:off x="5880701" y="2306852"/>
          <a:ext cx="371475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zione" r:id="rId4" imgW="215640" imgH="228600" progId="Equation.3">
                  <p:embed/>
                </p:oleObj>
              </mc:Choice>
              <mc:Fallback>
                <p:oleObj name="Equazione" r:id="rId4" imgW="215640" imgH="228600" progId="Equation.3">
                  <p:embed/>
                  <p:pic>
                    <p:nvPicPr>
                      <p:cNvPr id="30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701" y="2306852"/>
                        <a:ext cx="371475" cy="3929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8"/>
          <p:cNvGraphicFramePr>
            <a:graphicFrameLocks noChangeAspect="1"/>
          </p:cNvGraphicFramePr>
          <p:nvPr/>
        </p:nvGraphicFramePr>
        <p:xfrm>
          <a:off x="5850697" y="3111237"/>
          <a:ext cx="371475" cy="391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zione" r:id="rId6" imgW="215640" imgH="228600" progId="Equation.3">
                  <p:embed/>
                </p:oleObj>
              </mc:Choice>
              <mc:Fallback>
                <p:oleObj name="Equazione" r:id="rId6" imgW="215640" imgH="228600" progId="Equation.3">
                  <p:embed/>
                  <p:pic>
                    <p:nvPicPr>
                      <p:cNvPr id="308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697" y="3111237"/>
                        <a:ext cx="371475" cy="3914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7898" name="Object 4"/>
              <p:cNvSpPr txBox="1"/>
              <p:nvPr/>
            </p:nvSpPr>
            <p:spPr bwMode="auto">
              <a:xfrm>
                <a:off x="3149610" y="4497890"/>
                <a:ext cx="1881187" cy="45831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𝑛𝑐</m:t>
                          </m:r>
                        </m:sup>
                      </m:sSup>
                      <m:r>
                        <a:rPr lang="it-IT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𝑛𝑐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7789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9610" y="4497890"/>
                <a:ext cx="1881187" cy="458317"/>
              </a:xfrm>
              <a:prstGeom prst="rect">
                <a:avLst/>
              </a:prstGeom>
              <a:blipFill>
                <a:blip r:embed="rId8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418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995692"/>
              </p:ext>
            </p:extLst>
          </p:nvPr>
        </p:nvGraphicFramePr>
        <p:xfrm>
          <a:off x="1660109" y="2323678"/>
          <a:ext cx="460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zione" r:id="rId9" imgW="266400" imgH="228600" progId="Equation.3">
                  <p:embed/>
                </p:oleObj>
              </mc:Choice>
              <mc:Fallback>
                <p:oleObj name="Equazione" r:id="rId9" imgW="266400" imgH="228600" progId="Equation.3">
                  <p:embed/>
                  <p:pic>
                    <p:nvPicPr>
                      <p:cNvPr id="107418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109" y="2323678"/>
                        <a:ext cx="4603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41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425668"/>
              </p:ext>
            </p:extLst>
          </p:nvPr>
        </p:nvGraphicFramePr>
        <p:xfrm>
          <a:off x="1656194" y="3355880"/>
          <a:ext cx="45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zione" r:id="rId11" imgW="266400" imgH="228600" progId="Equation.3">
                  <p:embed/>
                </p:oleObj>
              </mc:Choice>
              <mc:Fallback>
                <p:oleObj name="Equazione" r:id="rId11" imgW="266400" imgH="228600" progId="Equation.3">
                  <p:embed/>
                  <p:pic>
                    <p:nvPicPr>
                      <p:cNvPr id="10741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94" y="3355880"/>
                        <a:ext cx="4572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nettore 2 6"/>
          <p:cNvCxnSpPr>
            <a:cxnSpLocks/>
            <a:endCxn id="3120" idx="2"/>
          </p:cNvCxnSpPr>
          <p:nvPr/>
        </p:nvCxnSpPr>
        <p:spPr bwMode="auto">
          <a:xfrm>
            <a:off x="2269074" y="1891570"/>
            <a:ext cx="305275" cy="6715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CasellaDiTesto 38"/>
          <p:cNvSpPr txBox="1"/>
          <p:nvPr/>
        </p:nvSpPr>
        <p:spPr>
          <a:xfrm>
            <a:off x="5487869" y="1420336"/>
            <a:ext cx="2795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Signal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 eaLnBrk="1" hangingPunct="1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reconstructions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42" name="Segnaposto contenuto 5">
            <a:extLst>
              <a:ext uri="{FF2B5EF4-FFF2-40B4-BE49-F238E27FC236}">
                <a16:creationId xmlns:a16="http://schemas.microsoft.com/office/drawing/2014/main" id="{5A58672B-8891-408A-9061-813EF472A263}"/>
              </a:ext>
            </a:extLst>
          </p:cNvPr>
          <p:cNvSpPr txBox="1">
            <a:spLocks/>
          </p:cNvSpPr>
          <p:nvPr/>
        </p:nvSpPr>
        <p:spPr bwMode="auto">
          <a:xfrm>
            <a:off x="448592" y="4475692"/>
            <a:ext cx="3835375" cy="62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highlight>
                  <a:srgbClr val="FFFF00"/>
                </a:highlight>
                <a:latin typeface="+mn-lt"/>
              </a:rPr>
              <a:t>Robust</a:t>
            </a:r>
            <a:r>
              <a:rPr lang="en-US" sz="1700" kern="0" dirty="0">
                <a:latin typeface="+mn-lt"/>
              </a:rPr>
              <a:t> reconstruction if: </a:t>
            </a:r>
          </a:p>
          <a:p>
            <a:pPr algn="just">
              <a:defRPr/>
            </a:pPr>
            <a:endParaRPr lang="en-US" sz="1700" kern="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sz="1700" kern="0" dirty="0">
                <a:latin typeface="+mn-lt"/>
              </a:rPr>
              <a:t>Metric to measure Robustness:</a:t>
            </a:r>
            <a:endParaRPr lang="en-US" sz="1400" kern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276E7A8-4F2C-407A-AD9B-608D0EFDB6D2}"/>
                  </a:ext>
                </a:extLst>
              </p:cNvPr>
              <p:cNvSpPr txBox="1"/>
              <p:nvPr/>
            </p:nvSpPr>
            <p:spPr>
              <a:xfrm>
                <a:off x="1763688" y="5604213"/>
                <a:ext cx="5815761" cy="903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Robustness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𝑣𝑎𝑙𝑖𝑑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Sup>
                                      <m:sSubSupPr>
                                        <m:ctrlP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I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𝑛𝑐</m:t>
                                        </m:r>
                                      </m:sup>
                                    </m:sSubSup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it-I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GB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GB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it-IT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𝑜𝑏𝑠</m:t>
                                        </m:r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𝑛𝑐</m:t>
                                        </m:r>
                                        <m:r>
                                          <a:rPr lang="it-IT" sz="2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24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IT" sz="240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𝑣𝑎𝑙𝑖𝑑</m:t>
                            </m:r>
                          </m:sub>
                        </m:sSub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276E7A8-4F2C-407A-AD9B-608D0EFDB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604213"/>
                <a:ext cx="5815761" cy="9031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E0D6555-80C4-4072-9E17-0C7AF2E009F3}"/>
              </a:ext>
            </a:extLst>
          </p:cNvPr>
          <p:cNvSpPr txBox="1"/>
          <p:nvPr/>
        </p:nvSpPr>
        <p:spPr>
          <a:xfrm>
            <a:off x="3921209" y="4969906"/>
            <a:ext cx="157590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err="1"/>
              <a:t>Reconstruction</a:t>
            </a:r>
            <a:r>
              <a:rPr lang="it-IT" sz="1600" dirty="0"/>
              <a:t> of the </a:t>
            </a:r>
            <a:r>
              <a:rPr lang="it-IT" sz="1600" dirty="0" err="1"/>
              <a:t>anomaly</a:t>
            </a:r>
            <a:endParaRPr lang="it-IT" sz="1600" dirty="0"/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EB3942B1-39B6-4B86-B5DC-3C3CCBC63AE9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4709162" y="5554681"/>
            <a:ext cx="438902" cy="203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A5FF34F-7594-45DA-95EE-749D3C702CDD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 flipH="1">
            <a:off x="4709162" y="2760440"/>
            <a:ext cx="1919050" cy="2209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2DD99050-61CE-4479-AA7A-B6ADC975593B}"/>
              </a:ext>
            </a:extLst>
          </p:cNvPr>
          <p:cNvSpPr txBox="1"/>
          <p:nvPr/>
        </p:nvSpPr>
        <p:spPr>
          <a:xfrm>
            <a:off x="5973994" y="4984062"/>
            <a:ext cx="2529450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 dirty="0" err="1"/>
              <a:t>Normal</a:t>
            </a:r>
            <a:r>
              <a:rPr lang="it-IT" sz="1400" dirty="0"/>
              <a:t> </a:t>
            </a:r>
            <a:r>
              <a:rPr lang="it-IT" sz="1400" dirty="0" err="1"/>
              <a:t>condition</a:t>
            </a:r>
            <a:r>
              <a:rPr lang="it-IT" sz="1400" dirty="0"/>
              <a:t> data (</a:t>
            </a:r>
            <a:r>
              <a:rPr lang="it-IT" sz="1400" dirty="0" err="1"/>
              <a:t>before</a:t>
            </a:r>
            <a:r>
              <a:rPr lang="it-IT" sz="1400" dirty="0"/>
              <a:t> </a:t>
            </a:r>
            <a:r>
              <a:rPr lang="it-IT" sz="1400" dirty="0" err="1"/>
              <a:t>anomaly</a:t>
            </a:r>
            <a:r>
              <a:rPr lang="it-IT" sz="1400" dirty="0"/>
              <a:t> </a:t>
            </a:r>
            <a:r>
              <a:rPr lang="it-IT" sz="1400" dirty="0" err="1"/>
              <a:t>simulation</a:t>
            </a:r>
            <a:r>
              <a:rPr lang="it-IT" sz="1400" dirty="0"/>
              <a:t>)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28FCA2E6-8137-408A-BE11-B7AE359BCC73}"/>
              </a:ext>
            </a:extLst>
          </p:cNvPr>
          <p:cNvCxnSpPr>
            <a:cxnSpLocks/>
            <a:endCxn id="55" idx="0"/>
          </p:cNvCxnSpPr>
          <p:nvPr/>
        </p:nvCxnSpPr>
        <p:spPr bwMode="auto">
          <a:xfrm>
            <a:off x="2505719" y="2784717"/>
            <a:ext cx="4733000" cy="21993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53A96EB0-25E7-41CD-9714-47BB0911DA72}"/>
              </a:ext>
            </a:extLst>
          </p:cNvPr>
          <p:cNvCxnSpPr>
            <a:cxnSpLocks/>
          </p:cNvCxnSpPr>
          <p:nvPr/>
        </p:nvCxnSpPr>
        <p:spPr bwMode="auto">
          <a:xfrm flipH="1">
            <a:off x="6457147" y="5492960"/>
            <a:ext cx="815070" cy="205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2036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18</a:t>
            </a:fld>
            <a:endParaRPr lang="it-I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Verify Robustness in Practice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244" r="6646" b="46683"/>
          <a:stretch/>
        </p:blipFill>
        <p:spPr>
          <a:xfrm>
            <a:off x="19127" y="873125"/>
            <a:ext cx="1388424" cy="6373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463" r="5491" b="46459"/>
          <a:stretch/>
        </p:blipFill>
        <p:spPr>
          <a:xfrm>
            <a:off x="148338" y="1228029"/>
            <a:ext cx="1396229" cy="636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505" r="5491" b="48650"/>
          <a:stretch/>
        </p:blipFill>
        <p:spPr>
          <a:xfrm>
            <a:off x="1361716" y="830435"/>
            <a:ext cx="1670261" cy="722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7475" r="5491" b="50000"/>
          <a:stretch/>
        </p:blipFill>
        <p:spPr>
          <a:xfrm>
            <a:off x="62340" y="1706807"/>
            <a:ext cx="1528537" cy="65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5505" r="4235" b="47300"/>
          <a:stretch/>
        </p:blipFill>
        <p:spPr>
          <a:xfrm>
            <a:off x="657340" y="1497087"/>
            <a:ext cx="1531559" cy="6706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5451" r="3426" b="46454"/>
          <a:stretch/>
        </p:blipFill>
        <p:spPr>
          <a:xfrm>
            <a:off x="1866560" y="980728"/>
            <a:ext cx="3313959" cy="14006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244" r="6646" b="46683"/>
          <a:stretch/>
        </p:blipFill>
        <p:spPr>
          <a:xfrm>
            <a:off x="11179" y="2604422"/>
            <a:ext cx="1388424" cy="6373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6463" r="5491" b="46459"/>
          <a:stretch/>
        </p:blipFill>
        <p:spPr>
          <a:xfrm>
            <a:off x="140390" y="2959326"/>
            <a:ext cx="1396229" cy="6367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5505" r="5491" b="48650"/>
          <a:stretch/>
        </p:blipFill>
        <p:spPr>
          <a:xfrm>
            <a:off x="1353768" y="2561732"/>
            <a:ext cx="1670261" cy="7227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7475" r="5491" b="50000"/>
          <a:stretch/>
        </p:blipFill>
        <p:spPr>
          <a:xfrm>
            <a:off x="54392" y="3438104"/>
            <a:ext cx="1528537" cy="65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5505" r="4235" b="47300"/>
          <a:stretch/>
        </p:blipFill>
        <p:spPr>
          <a:xfrm>
            <a:off x="649392" y="3228384"/>
            <a:ext cx="1531559" cy="6706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1392" y="2940879"/>
            <a:ext cx="3524296" cy="11361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l="9051" t="3348" r="6688" b="49743"/>
          <a:stretch/>
        </p:blipFill>
        <p:spPr>
          <a:xfrm>
            <a:off x="395536" y="4941168"/>
            <a:ext cx="5442334" cy="15275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45355" y="908106"/>
            <a:ext cx="1917375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6 </a:t>
            </a:r>
            <a:r>
              <a:rPr lang="en-US" sz="1200">
                <a:solidFill>
                  <a:schemeClr val="bg1"/>
                </a:solidFill>
              </a:rPr>
              <a:t>normal condition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5561" y="2665770"/>
            <a:ext cx="2087169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Signal 6 </a:t>
            </a:r>
            <a:r>
              <a:rPr lang="en-US" sz="1200">
                <a:solidFill>
                  <a:schemeClr val="bg1"/>
                </a:solidFill>
              </a:rPr>
              <a:t>Abnormal condition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ccia destra 39"/>
          <p:cNvSpPr>
            <a:spLocks noChangeArrowheads="1"/>
          </p:cNvSpPr>
          <p:nvPr/>
        </p:nvSpPr>
        <p:spPr bwMode="auto">
          <a:xfrm rot="5400000">
            <a:off x="3381468" y="2413548"/>
            <a:ext cx="339086" cy="354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1549" y="4296136"/>
            <a:ext cx="1408662" cy="51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00" b="1" dirty="0"/>
          </a:p>
          <a:p>
            <a:r>
              <a:rPr lang="en-US" sz="1800" b="1" dirty="0"/>
              <a:t>AAKR</a:t>
            </a:r>
          </a:p>
          <a:p>
            <a:endParaRPr lang="en-US" sz="400" b="1" dirty="0"/>
          </a:p>
        </p:txBody>
      </p:sp>
      <p:sp>
        <p:nvSpPr>
          <p:cNvPr id="26" name="Freccia destra 39"/>
          <p:cNvSpPr>
            <a:spLocks noChangeArrowheads="1"/>
          </p:cNvSpPr>
          <p:nvPr/>
        </p:nvSpPr>
        <p:spPr bwMode="auto">
          <a:xfrm rot="5400000">
            <a:off x="2059571" y="4406569"/>
            <a:ext cx="339086" cy="354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27" name="Freccia destra 39"/>
          <p:cNvSpPr>
            <a:spLocks noChangeArrowheads="1"/>
          </p:cNvSpPr>
          <p:nvPr/>
        </p:nvSpPr>
        <p:spPr bwMode="auto">
          <a:xfrm rot="5400000">
            <a:off x="3941700" y="4406568"/>
            <a:ext cx="339086" cy="354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7792" y="1481130"/>
            <a:ext cx="280175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Artificial simulated abnormal condition on signal 6</a:t>
            </a:r>
          </a:p>
          <a:p>
            <a:pPr algn="l"/>
            <a:r>
              <a:rPr lang="en-US" sz="1600" dirty="0"/>
              <a:t>The other signals remain in normal condition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14598" y="4296136"/>
            <a:ext cx="2196626" cy="66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100" dirty="0">
                <a:solidFill>
                  <a:srgbClr val="00B050"/>
                </a:solidFill>
              </a:rPr>
              <a:t>-- Signal 6 normal condition</a:t>
            </a:r>
          </a:p>
          <a:p>
            <a:pPr algn="l"/>
            <a:r>
              <a:rPr lang="en-US" sz="1100" dirty="0">
                <a:solidFill>
                  <a:srgbClr val="0033CC"/>
                </a:solidFill>
              </a:rPr>
              <a:t>-- Signal 6 abnormal condition</a:t>
            </a:r>
          </a:p>
          <a:p>
            <a:pPr algn="l"/>
            <a:r>
              <a:rPr lang="en-US" sz="1100" dirty="0">
                <a:solidFill>
                  <a:srgbClr val="FF0000"/>
                </a:solidFill>
              </a:rPr>
              <a:t>-- AAKR signal reconstruction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7351" y="5104793"/>
            <a:ext cx="2478600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The method is robust if AAKK reconstruction is equal to the signal in </a:t>
            </a:r>
            <a:r>
              <a:rPr lang="en-US" sz="1800">
                <a:solidFill>
                  <a:schemeClr val="bg1"/>
                </a:solidFill>
              </a:rPr>
              <a:t>normal condition</a:t>
            </a:r>
          </a:p>
        </p:txBody>
      </p:sp>
    </p:spTree>
    <p:extLst>
      <p:ext uri="{BB962C8B-B14F-4D97-AF65-F5344CB8AC3E}">
        <p14:creationId xmlns:p14="http://schemas.microsoft.com/office/powerpoint/2010/main" val="152821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19</a:t>
            </a:fld>
            <a:endParaRPr lang="it-IT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Robustness – Results wit </a:t>
            </a:r>
            <a:r>
              <a:rPr lang="en-US" i="1" dirty="0"/>
              <a:t>h</a:t>
            </a:r>
            <a:r>
              <a:rPr lang="en-US" dirty="0"/>
              <a:t>=0.05 and </a:t>
            </a:r>
            <a:r>
              <a:rPr lang="en-US" i="1" dirty="0"/>
              <a:t>h</a:t>
            </a:r>
            <a:r>
              <a:rPr lang="en-US" dirty="0"/>
              <a:t>=0.4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244" r="6646" b="46683"/>
          <a:stretch/>
        </p:blipFill>
        <p:spPr>
          <a:xfrm>
            <a:off x="679025" y="873126"/>
            <a:ext cx="1042974" cy="4787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463" r="5491" b="46459"/>
          <a:stretch/>
        </p:blipFill>
        <p:spPr>
          <a:xfrm>
            <a:off x="1026788" y="1004170"/>
            <a:ext cx="1103108" cy="503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505" r="5491" b="48650"/>
          <a:stretch/>
        </p:blipFill>
        <p:spPr>
          <a:xfrm>
            <a:off x="1231195" y="1143812"/>
            <a:ext cx="1064998" cy="4608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7475" r="5491" b="50000"/>
          <a:stretch/>
        </p:blipFill>
        <p:spPr>
          <a:xfrm>
            <a:off x="1586993" y="1233595"/>
            <a:ext cx="1112799" cy="4794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5505" r="4235" b="47300"/>
          <a:stretch/>
        </p:blipFill>
        <p:spPr>
          <a:xfrm>
            <a:off x="1894399" y="1430228"/>
            <a:ext cx="1016438" cy="4451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l="5451" r="3426" b="46454"/>
          <a:stretch/>
        </p:blipFill>
        <p:spPr>
          <a:xfrm>
            <a:off x="2910837" y="1035807"/>
            <a:ext cx="2891726" cy="12221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8"/>
          <a:srcRect l="9051" t="3348" r="6688" b="49743"/>
          <a:stretch/>
        </p:blipFill>
        <p:spPr>
          <a:xfrm>
            <a:off x="494559" y="4459438"/>
            <a:ext cx="3494674" cy="12018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66511" y="895025"/>
            <a:ext cx="1716993" cy="25391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Signal 6 </a:t>
            </a:r>
            <a:r>
              <a:rPr lang="en-US" sz="1050">
                <a:solidFill>
                  <a:schemeClr val="bg1"/>
                </a:solidFill>
              </a:rPr>
              <a:t>normal condition 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3104" y="2132856"/>
            <a:ext cx="2025844" cy="2539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Signal 6 </a:t>
            </a:r>
            <a:r>
              <a:rPr lang="en-US" sz="1050">
                <a:solidFill>
                  <a:schemeClr val="bg1"/>
                </a:solidFill>
              </a:rPr>
              <a:t>Abnormal condition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" name="Freccia destra 39"/>
          <p:cNvSpPr>
            <a:spLocks noChangeArrowheads="1"/>
          </p:cNvSpPr>
          <p:nvPr/>
        </p:nvSpPr>
        <p:spPr bwMode="auto">
          <a:xfrm rot="5400000">
            <a:off x="4372023" y="2148665"/>
            <a:ext cx="250173" cy="2937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211" y="3707101"/>
            <a:ext cx="1408662" cy="51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00" b="1" dirty="0"/>
          </a:p>
          <a:p>
            <a:r>
              <a:rPr lang="en-US" sz="1800" b="1" dirty="0"/>
              <a:t>AAKR</a:t>
            </a:r>
          </a:p>
          <a:p>
            <a:endParaRPr lang="en-US" sz="400" b="1" dirty="0"/>
          </a:p>
        </p:txBody>
      </p:sp>
      <p:sp>
        <p:nvSpPr>
          <p:cNvPr id="26" name="Freccia destra 39"/>
          <p:cNvSpPr>
            <a:spLocks noChangeArrowheads="1"/>
          </p:cNvSpPr>
          <p:nvPr/>
        </p:nvSpPr>
        <p:spPr bwMode="auto">
          <a:xfrm rot="5400000">
            <a:off x="3468233" y="3817534"/>
            <a:ext cx="339086" cy="354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27" name="Freccia destra 39"/>
          <p:cNvSpPr>
            <a:spLocks noChangeArrowheads="1"/>
          </p:cNvSpPr>
          <p:nvPr/>
        </p:nvSpPr>
        <p:spPr bwMode="auto">
          <a:xfrm rot="5400000">
            <a:off x="5350362" y="3817533"/>
            <a:ext cx="339086" cy="3547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299" y="5107223"/>
            <a:ext cx="1810977" cy="563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rgbClr val="00B050"/>
                </a:solidFill>
              </a:rPr>
              <a:t>-- Signal 6 normal condition</a:t>
            </a:r>
          </a:p>
          <a:p>
            <a:pPr algn="l"/>
            <a:r>
              <a:rPr lang="en-US" sz="900" dirty="0">
                <a:solidFill>
                  <a:srgbClr val="0033CC"/>
                </a:solidFill>
              </a:rPr>
              <a:t>-- Signal 6 abnormal condition</a:t>
            </a:r>
          </a:p>
          <a:p>
            <a:pPr algn="l"/>
            <a:r>
              <a:rPr lang="en-US" sz="900" dirty="0">
                <a:solidFill>
                  <a:srgbClr val="FF0000"/>
                </a:solidFill>
              </a:rPr>
              <a:t>-- AAKR signal reconstruction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025" y="5962051"/>
            <a:ext cx="728962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Optimal value of </a:t>
            </a:r>
            <a:r>
              <a:rPr lang="en-US" sz="1800" i="1" dirty="0">
                <a:solidFill>
                  <a:schemeClr val="bg1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 is a trade off between accuracy and robustness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599" y="2451216"/>
            <a:ext cx="3334199" cy="1074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6244" r="6646" b="46683"/>
          <a:stretch/>
        </p:blipFill>
        <p:spPr>
          <a:xfrm>
            <a:off x="611560" y="2079358"/>
            <a:ext cx="1042974" cy="47877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6463" r="5491" b="46459"/>
          <a:stretch/>
        </p:blipFill>
        <p:spPr>
          <a:xfrm>
            <a:off x="959323" y="2210402"/>
            <a:ext cx="1103108" cy="50310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/>
          <a:srcRect l="5505" r="5491" b="48650"/>
          <a:stretch/>
        </p:blipFill>
        <p:spPr>
          <a:xfrm>
            <a:off x="1163730" y="2350044"/>
            <a:ext cx="1064998" cy="4608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5"/>
          <a:srcRect l="7475" r="5491" b="50000"/>
          <a:stretch/>
        </p:blipFill>
        <p:spPr>
          <a:xfrm>
            <a:off x="1519528" y="2439827"/>
            <a:ext cx="1112799" cy="4794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/>
          <a:srcRect l="5505" r="4235" b="47300"/>
          <a:stretch/>
        </p:blipFill>
        <p:spPr>
          <a:xfrm>
            <a:off x="1826934" y="2636460"/>
            <a:ext cx="1016438" cy="4451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l="8650" r="7476" b="47692"/>
          <a:stretch/>
        </p:blipFill>
        <p:spPr>
          <a:xfrm>
            <a:off x="4677507" y="4376197"/>
            <a:ext cx="3422885" cy="1346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5552" y="4080900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h</a:t>
            </a:r>
            <a:r>
              <a:rPr lang="en-US" sz="1800" dirty="0"/>
              <a:t>=0.05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23556" y="4086795"/>
            <a:ext cx="9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/>
              <a:t>h</a:t>
            </a:r>
            <a:r>
              <a:rPr lang="en-US" sz="1800" dirty="0"/>
              <a:t>=0.4</a:t>
            </a:r>
          </a:p>
        </p:txBody>
      </p:sp>
      <p:sp>
        <p:nvSpPr>
          <p:cNvPr id="48" name="Freccia destra 39"/>
          <p:cNvSpPr>
            <a:spLocks noChangeArrowheads="1"/>
          </p:cNvSpPr>
          <p:nvPr/>
        </p:nvSpPr>
        <p:spPr bwMode="auto">
          <a:xfrm rot="20832233">
            <a:off x="6415144" y="4130829"/>
            <a:ext cx="964129" cy="1403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9478" y="3537373"/>
            <a:ext cx="157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More robust but less accurate</a:t>
            </a:r>
          </a:p>
        </p:txBody>
      </p:sp>
      <p:sp>
        <p:nvSpPr>
          <p:cNvPr id="32" name="Freccia destra 39">
            <a:extLst>
              <a:ext uri="{FF2B5EF4-FFF2-40B4-BE49-F238E27FC236}">
                <a16:creationId xmlns:a16="http://schemas.microsoft.com/office/drawing/2014/main" id="{9ED4FB6B-D21F-4C47-8B06-D506DBCB2467}"/>
              </a:ext>
            </a:extLst>
          </p:cNvPr>
          <p:cNvSpPr>
            <a:spLocks noChangeArrowheads="1"/>
          </p:cNvSpPr>
          <p:nvPr/>
        </p:nvSpPr>
        <p:spPr bwMode="auto">
          <a:xfrm rot="2272761" flipH="1" flipV="1">
            <a:off x="863579" y="4176809"/>
            <a:ext cx="1107973" cy="151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GB" altLang="x-none">
              <a:solidFill>
                <a:schemeClr val="bg1"/>
              </a:solidFill>
            </a:endParaRP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5BDAB09F-BFA6-469F-85D2-DB858982639A}"/>
              </a:ext>
            </a:extLst>
          </p:cNvPr>
          <p:cNvSpPr txBox="1"/>
          <p:nvPr/>
        </p:nvSpPr>
        <p:spPr>
          <a:xfrm>
            <a:off x="-22094" y="3308710"/>
            <a:ext cx="157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not robust but accurate</a:t>
            </a:r>
          </a:p>
        </p:txBody>
      </p:sp>
    </p:spTree>
    <p:extLst>
      <p:ext uri="{BB962C8B-B14F-4D97-AF65-F5344CB8AC3E}">
        <p14:creationId xmlns:p14="http://schemas.microsoft.com/office/powerpoint/2010/main" val="406024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26776-8B45-064D-8F55-5749B846F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61511F-3E31-894E-98C3-FA853A2C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Exercise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0442B-3132-0548-B9D5-6DD4874C8AF0}"/>
              </a:ext>
            </a:extLst>
          </p:cNvPr>
          <p:cNvSpPr txBox="1"/>
          <p:nvPr/>
        </p:nvSpPr>
        <p:spPr>
          <a:xfrm>
            <a:off x="251520" y="1052736"/>
            <a:ext cx="884803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DF120-2F82-5E45-8F2E-A8D4B57539D3}"/>
              </a:ext>
            </a:extLst>
          </p:cNvPr>
          <p:cNvSpPr txBox="1"/>
          <p:nvPr/>
        </p:nvSpPr>
        <p:spPr>
          <a:xfrm>
            <a:off x="271907" y="2850961"/>
            <a:ext cx="884803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Homework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E7457-7D1A-D440-9339-96395A7E3AFE}"/>
              </a:ext>
            </a:extLst>
          </p:cNvPr>
          <p:cNvSpPr txBox="1"/>
          <p:nvPr/>
        </p:nvSpPr>
        <p:spPr>
          <a:xfrm>
            <a:off x="427063" y="1767704"/>
            <a:ext cx="849694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Method: AAKR</a:t>
            </a:r>
          </a:p>
          <a:p>
            <a:pPr algn="l"/>
            <a:r>
              <a:rPr lang="en-US" i="1" dirty="0"/>
              <a:t>Component: Gas Turbine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4D57C43-953B-4E33-9AA0-4AE076942D90}"/>
              </a:ext>
            </a:extLst>
          </p:cNvPr>
          <p:cNvSpPr txBox="1"/>
          <p:nvPr/>
        </p:nvSpPr>
        <p:spPr>
          <a:xfrm>
            <a:off x="422193" y="3510065"/>
            <a:ext cx="849694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Method: PCA</a:t>
            </a:r>
          </a:p>
          <a:p>
            <a:pPr algn="l"/>
            <a:r>
              <a:rPr lang="en-US" i="1" dirty="0"/>
              <a:t>Component: Gas Turbine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B3554134-665F-4BD2-A4BF-7471D251BCD8}"/>
              </a:ext>
            </a:extLst>
          </p:cNvPr>
          <p:cNvSpPr txBox="1"/>
          <p:nvPr/>
        </p:nvSpPr>
        <p:spPr>
          <a:xfrm>
            <a:off x="295970" y="4649186"/>
            <a:ext cx="884803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Homework 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22C4E001-D495-492B-A362-AC699A2BD6A6}"/>
              </a:ext>
            </a:extLst>
          </p:cNvPr>
          <p:cNvSpPr txBox="1"/>
          <p:nvPr/>
        </p:nvSpPr>
        <p:spPr>
          <a:xfrm>
            <a:off x="471513" y="5375835"/>
            <a:ext cx="8496944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Method: you choose</a:t>
            </a:r>
          </a:p>
          <a:p>
            <a:pPr algn="l"/>
            <a:r>
              <a:rPr lang="en-US" i="1" dirty="0"/>
              <a:t>Component: Wind Turbine</a:t>
            </a:r>
          </a:p>
        </p:txBody>
      </p:sp>
    </p:spTree>
    <p:extLst>
      <p:ext uri="{BB962C8B-B14F-4D97-AF65-F5344CB8AC3E}">
        <p14:creationId xmlns:p14="http://schemas.microsoft.com/office/powerpoint/2010/main" val="471186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7AA00-E0A0-403F-AC01-10AE52F4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91" y="2132856"/>
            <a:ext cx="8669089" cy="3082280"/>
          </a:xfrm>
          <a:ln w="19050">
            <a:solidFill>
              <a:srgbClr val="FF0000"/>
            </a:solidFill>
            <a:prstDash val="dash"/>
          </a:ln>
        </p:spPr>
        <p:txBody>
          <a:bodyPr/>
          <a:lstStyle/>
          <a:p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load(</a:t>
            </a:r>
            <a:r>
              <a:rPr lang="en-GB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'validation.dat’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npat,nsig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]=size(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anomaly=load(</a:t>
            </a:r>
            <a:r>
              <a:rPr lang="en-GB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'validation_sim.dat’);</a:t>
            </a:r>
          </a:p>
          <a:p>
            <a:endParaRPr lang="en-GB" sz="180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test_reconstruction,rmse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AAKR_reconstruction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'train.dat'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GB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'validation_sim.dat'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,0.05);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robustness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=sum(((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test_reconstruction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(:,6)-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(:,6)).^2)/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)^0.5</a:t>
            </a:r>
          </a:p>
          <a:p>
            <a:endParaRPr lang="en-GB" sz="1600" b="0" i="0" u="none" strike="noStrike" baseline="0" dirty="0"/>
          </a:p>
          <a:p>
            <a:endParaRPr lang="en-GB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b="0" i="0" u="none" strike="noStrike" baseline="0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F89ED-01B9-40E8-A543-A9F419CA45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70858B-B8CD-4066-91DA-5219332D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to </a:t>
            </a:r>
            <a:r>
              <a:rPr lang="it-IT" dirty="0" err="1"/>
              <a:t>measure</a:t>
            </a:r>
            <a:r>
              <a:rPr lang="it-IT" dirty="0"/>
              <a:t> the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robustness</a:t>
            </a:r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782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1A: Assignment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21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 txBox="1">
                <a:spLocks/>
              </p:cNvSpPr>
              <p:nvPr/>
            </p:nvSpPr>
            <p:spPr bwMode="auto">
              <a:xfrm>
                <a:off x="693372" y="1052736"/>
                <a:ext cx="822960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algn="l">
                  <a:buFont typeface="Arial" pitchFamily="34" charset="0"/>
                  <a:buChar char="•"/>
                  <a:defRPr/>
                </a:pPr>
                <a:r>
                  <a:rPr lang="en-US" sz="1700" kern="0" dirty="0">
                    <a:latin typeface="+mn-lt"/>
                  </a:rPr>
                  <a:t>Set the bandwidth parameter (</a:t>
                </a:r>
                <a14:m>
                  <m:oMath xmlns:m="http://schemas.openxmlformats.org/officeDocument/2006/math">
                    <m:r>
                      <a:rPr lang="en-GB" sz="1700" b="0" i="1" kern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700" kern="0" dirty="0">
                    <a:latin typeface="+mn-lt"/>
                  </a:rPr>
                  <a:t>) of the AAKR-based reconstruction model</a:t>
                </a:r>
              </a:p>
              <a:p>
                <a:pPr marL="342900" lvl="0" indent="-342900" algn="l">
                  <a:buFont typeface="Arial" pitchFamily="34" charset="0"/>
                  <a:buChar char="•"/>
                  <a:defRPr/>
                </a:pPr>
                <a:endParaRPr lang="en-US" sz="1700" kern="0" dirty="0">
                  <a:latin typeface="+mn-lt"/>
                </a:endParaRPr>
              </a:p>
              <a:p>
                <a:pPr lvl="0" algn="l">
                  <a:defRPr/>
                </a:pPr>
                <a:r>
                  <a:rPr lang="en-US" sz="1700" kern="0" dirty="0">
                    <a:latin typeface="+mn-lt"/>
                  </a:rPr>
                  <a:t>You can use the following files: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1800" dirty="0">
                    <a:sym typeface="Wingdings" panose="05000000000000000000" pitchFamily="2" charset="2"/>
                  </a:rPr>
                  <a:t>Validation.dat  data in normal condition</a:t>
                </a:r>
                <a:endParaRPr lang="en-GB" sz="1800" dirty="0">
                  <a:highlight>
                    <a:srgbClr val="FFFF00"/>
                  </a:highlight>
                  <a:sym typeface="Wingdings" panose="05000000000000000000" pitchFamily="2" charset="2"/>
                </a:endParaRPr>
              </a:p>
              <a:p>
                <a:pPr algn="just"/>
                <a:endParaRPr lang="en-GB" sz="1800" dirty="0">
                  <a:sym typeface="Wingdings" panose="05000000000000000000" pitchFamily="2" charset="2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1800" dirty="0" err="1">
                    <a:sym typeface="Wingdings" panose="05000000000000000000" pitchFamily="2" charset="2"/>
                  </a:rPr>
                  <a:t>Validation_sim.m</a:t>
                </a:r>
                <a:r>
                  <a:rPr lang="en-GB" sz="1800" dirty="0">
                    <a:sym typeface="Wingdings" panose="05000000000000000000" pitchFamily="2" charset="2"/>
                  </a:rPr>
                  <a:t> data containing a simulated abnormal condition on signal 6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GB" sz="1800" dirty="0">
                  <a:sym typeface="Wingdings" panose="05000000000000000000" pitchFamily="2" charset="2"/>
                </a:endParaRPr>
              </a:p>
              <a:p>
                <a:pPr lvl="0" algn="l">
                  <a:defRPr/>
                </a:pPr>
                <a:endParaRPr lang="en-US" sz="1700" kern="0" dirty="0">
                  <a:latin typeface="+mn-lt"/>
                </a:endParaRPr>
              </a:p>
              <a:p>
                <a:pPr marL="342900" lvl="0" indent="-342900" algn="l">
                  <a:buFont typeface="Arial" pitchFamily="34" charset="0"/>
                  <a:buChar char="•"/>
                  <a:defRPr/>
                </a:pPr>
                <a:endParaRPr lang="en-US" sz="170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Segnaposto contenu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372" y="1052736"/>
                <a:ext cx="8229600" cy="2209800"/>
              </a:xfrm>
              <a:prstGeom prst="rect">
                <a:avLst/>
              </a:prstGeom>
              <a:blipFill>
                <a:blip r:embed="rId2"/>
                <a:stretch>
                  <a:fillRect l="-1630" t="-3039" r="-1704" b="-35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58FED4-F3F2-4941-8C7A-7F33F91F0F58}"/>
              </a:ext>
            </a:extLst>
          </p:cNvPr>
          <p:cNvSpPr txBox="1"/>
          <p:nvPr/>
        </p:nvSpPr>
        <p:spPr>
          <a:xfrm>
            <a:off x="7451875" y="3145807"/>
            <a:ext cx="1646606" cy="369332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30-40 minutes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3555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719138" y="1066800"/>
            <a:ext cx="8229600" cy="489667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/>
              <a:t>Perform the reconstruction of the signal measurements in the 4 files test_1.dat, test_2.dat, test_3.dat and test_4.dat.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In which files can you detect abnormal conditions? Do you have any hypothesis on the type of abnormal condition? </a:t>
            </a:r>
          </a:p>
          <a:p>
            <a:pPr marL="342900" lvl="1" indent="-342900" algn="just">
              <a:buClrTx/>
              <a:buSzTx/>
              <a:buFont typeface="Arial" pitchFamily="34" charset="0"/>
              <a:buChar char="•"/>
            </a:pPr>
            <a:r>
              <a:rPr lang="en-US" dirty="0"/>
              <a:t>Draw your conclusions </a:t>
            </a:r>
            <a:r>
              <a:rPr lang="en-GB" dirty="0"/>
              <a:t>on the possibility of using the developed model for fault detection.</a:t>
            </a:r>
          </a:p>
        </p:txBody>
      </p:sp>
      <p:sp>
        <p:nvSpPr>
          <p:cNvPr id="1945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E12778-07EF-4742-A746-5ACED594B4ED}" type="slidenum">
              <a:rPr lang="it-IT"/>
              <a:pPr/>
              <a:t>22</a:t>
            </a:fld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35288-D636-46D5-9118-7511DB8BAB71}"/>
              </a:ext>
            </a:extLst>
          </p:cNvPr>
          <p:cNvSpPr txBox="1"/>
          <p:nvPr/>
        </p:nvSpPr>
        <p:spPr>
          <a:xfrm>
            <a:off x="7618588" y="3145807"/>
            <a:ext cx="1313180" cy="369332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it-IT" sz="1800" dirty="0"/>
              <a:t>30 minutes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1604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E3302-B69F-4D4A-9B22-067607170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23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5071E9-7F1E-2345-BF81-E422A1ED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19ED9-DFA3-814F-A976-A1711CB85808}"/>
              </a:ext>
            </a:extLst>
          </p:cNvPr>
          <p:cNvSpPr txBox="1"/>
          <p:nvPr/>
        </p:nvSpPr>
        <p:spPr>
          <a:xfrm>
            <a:off x="395536" y="1196752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2. Analyze residuals with </a:t>
            </a:r>
            <a:r>
              <a:rPr lang="en-US" sz="3200" i="1" dirty="0"/>
              <a:t>SPRT</a:t>
            </a:r>
          </a:p>
        </p:txBody>
      </p:sp>
    </p:spTree>
    <p:extLst>
      <p:ext uri="{BB962C8B-B14F-4D97-AF65-F5344CB8AC3E}">
        <p14:creationId xmlns:p14="http://schemas.microsoft.com/office/powerpoint/2010/main" val="130092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719138" y="34925"/>
                <a:ext cx="8317358" cy="838200"/>
              </a:xfrm>
            </p:spPr>
            <p:txBody>
              <a:bodyPr/>
              <a:lstStyle/>
              <a:p>
                <a:pPr/>
                <a:r>
                  <a:rPr lang="en-US" dirty="0"/>
                  <a:t>Exercise 3.0: Hints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𝑺𝑷𝑹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𝑰𝒏𝒅𝒆𝒙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𝑺𝑷𝑹𝑻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𝒕𝒆𝒔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𝒏𝒂𝒎𝒆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𝒕𝒆𝒔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𝒓𝒆𝒄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𝒏𝒂𝒎𝒆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𝜷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000" dirty="0">
                    <a:cs typeface="Arial" panose="020B0604020202020204" pitchFamily="34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138" y="34925"/>
                <a:ext cx="8317358" cy="838200"/>
              </a:xfrm>
              <a:blipFill>
                <a:blip r:embed="rId2"/>
                <a:stretch>
                  <a:fillRect l="-1982"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8748464" y="51662"/>
            <a:ext cx="1204360" cy="246221"/>
          </a:xfrm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fld id="{16E7A762-2197-4287-9D35-A49584CBF567}" type="slidenum">
              <a:rPr lang="it-IT">
                <a:latin typeface="Arial" charset="0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t>24</a:t>
            </a:fld>
            <a:endParaRPr lang="it-IT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 txBox="1">
                <a:spLocks/>
              </p:cNvSpPr>
              <p:nvPr/>
            </p:nvSpPr>
            <p:spPr bwMode="auto">
              <a:xfrm>
                <a:off x="693372" y="1052736"/>
                <a:ext cx="822960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Aft>
                    <a:spcPct val="0"/>
                  </a:spcAft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𝑆𝑃𝑅𝑇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Computes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𝑆𝑃𝑅𝑇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index value from the residuals of a test data and their reconstructions and stores them in the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</m:t>
                    </m:r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𝐼𝑛𝑑𝑒𝑥</m:t>
                        </m:r>
                      </m:sub>
                    </m:sSub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.</a:t>
                </a:r>
              </a:p>
              <a:p>
                <a:pPr algn="just" eaLnBrk="0" fontAlgn="base" hangingPunct="0">
                  <a:spcAft>
                    <a:spcPct val="0"/>
                  </a:spcAft>
                  <a:defRPr/>
                </a:pPr>
                <a:endParaRPr lang="en-US" sz="1700" kern="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1700" b="1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INPUTS: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𝑡𝑒𝑠</m:t>
                    </m:r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𝑛𝑎𝑚𝑒</m:t>
                        </m:r>
                      </m:sub>
                    </m:sSub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 data matrix</a:t>
                </a:r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containing all patterns as rows and one signal in column of a test data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𝑡𝑒𝑠</m:t>
                    </m:r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𝑟𝑒𝑐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𝑛𝑎𝑚𝑒</m:t>
                        </m:r>
                      </m:sub>
                    </m:sSub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1 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data matrix</a:t>
                </a:r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containing all reconstructed patterns as rows of one signal in column for the test patters of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𝑡𝑒𝑠</m:t>
                    </m:r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𝑛𝑎𝑚𝑒</m:t>
                        </m:r>
                      </m:sub>
                    </m:sSub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= False alarm rate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= Missed alarm rate.</a:t>
                </a:r>
                <a:endParaRPr lang="en-US" sz="1700" kern="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= the mean of the Gaussian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hypothesis (the component is working in normal conditions).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= variance of Gaussian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70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= the mean of the Gaussian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hypothesis (the component is working in abnormal conditions).</a:t>
                </a:r>
                <a:endParaRPr lang="en-US" sz="1700" kern="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= variance of Gaussian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70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Segnaposto contenu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372" y="1052736"/>
                <a:ext cx="8229600" cy="2209800"/>
              </a:xfrm>
              <a:prstGeom prst="rect">
                <a:avLst/>
              </a:prstGeom>
              <a:blipFill>
                <a:blip r:embed="rId3"/>
                <a:stretch>
                  <a:fillRect l="-1630" t="-2486" r="-1556" b="-1223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907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8407800" y="207804"/>
            <a:ext cx="1204360" cy="246221"/>
          </a:xfrm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fld id="{16E7A762-2197-4287-9D35-A49584CBF567}" type="slidenum">
              <a:rPr lang="it-IT">
                <a:latin typeface="Arial" charset="0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t>25</a:t>
            </a:fld>
            <a:endParaRPr lang="it-IT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 txBox="1">
                <a:spLocks/>
              </p:cNvSpPr>
              <p:nvPr/>
            </p:nvSpPr>
            <p:spPr bwMode="auto">
              <a:xfrm>
                <a:off x="693372" y="1052736"/>
                <a:ext cx="822960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GB" sz="1700" kern="0" dirty="0">
                    <a:solidFill>
                      <a:srgbClr val="000000"/>
                    </a:solidFill>
                    <a:latin typeface="Arial"/>
                  </a:rPr>
                  <a:t>Verify the capability of the SPRT method of detecting normal and abnormal conditions in evolution of signal 5 in “test_4A.dat” and “</a:t>
                </a:r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</a:rPr>
                  <a:t>test_4B.dat” files. </a:t>
                </a:r>
                <a:r>
                  <a:rPr lang="en-GB" sz="1700" kern="0" dirty="0">
                    <a:solidFill>
                      <a:srgbClr val="000000"/>
                    </a:solidFill>
                    <a:latin typeface="Arial"/>
                  </a:rPr>
                  <a:t>With respect to the </a:t>
                </a:r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</a:rPr>
                  <a:t>parameters of the </a:t>
                </a:r>
                <a:r>
                  <a:rPr lang="en-GB" sz="1700" kern="0" dirty="0">
                    <a:solidFill>
                      <a:srgbClr val="000000"/>
                    </a:solidFill>
                    <a:latin typeface="Arial"/>
                  </a:rPr>
                  <a:t>SPRT we suggest to use:</a:t>
                </a:r>
              </a:p>
              <a:p>
                <a:pPr marL="742950" lvl="1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tabLst>
                    <a:tab pos="5114925" algn="l"/>
                  </a:tabLst>
                  <a:defRPr/>
                </a:pPr>
                <a:endParaRPr lang="en-US" sz="1000" i="1" kern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tabLst>
                    <a:tab pos="5114925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l-GR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1700" i="1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742950" lvl="1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tabLst>
                    <a:tab pos="5114925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l-GR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GB" sz="1700" kern="0" dirty="0">
                  <a:solidFill>
                    <a:srgbClr val="000000"/>
                  </a:solidFill>
                  <a:latin typeface="Arial"/>
                  <a:ea typeface="Cambria Math" panose="02040503050406030204" pitchFamily="18" charset="0"/>
                </a:endParaRP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tabLst>
                    <a:tab pos="5114925" algn="l"/>
                  </a:tabLst>
                  <a:defRPr/>
                </a:pPr>
                <a:r>
                  <a:rPr lang="en-US" sz="1000" kern="0" dirty="0">
                    <a:solidFill>
                      <a:srgbClr val="000000"/>
                    </a:solidFill>
                    <a:latin typeface="Arial"/>
                  </a:rPr>
                  <a:t>     </a:t>
                </a: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tabLst>
                    <a:tab pos="5114925" algn="l"/>
                  </a:tabLst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Arial"/>
                  </a:rPr>
                  <a:t>and Gaussian distributions for the two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/>
                  </a:rPr>
                  <a:t> with parameters: </a:t>
                </a:r>
              </a:p>
              <a:p>
                <a:pPr marL="742950" lvl="1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tabLst>
                    <a:tab pos="5114925" algn="l"/>
                  </a:tabLst>
                  <a:defRPr/>
                </a:pPr>
                <a:endParaRPr lang="en-GB" sz="1000" i="1" kern="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tabLst>
                    <a:tab pos="511492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  </m:t>
                    </m:r>
                    <m:sSub>
                      <m:sSubPr>
                        <m:ctrlP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0.15</m:t>
                    </m:r>
                  </m:oMath>
                </a14:m>
                <a:endParaRPr lang="en-US" sz="1700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742950" lvl="1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tabLst>
                    <a:tab pos="511492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sz="1700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GB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7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0.15</m:t>
                    </m:r>
                  </m:oMath>
                </a14:m>
                <a:r>
                  <a:rPr lang="en-US" sz="1700" i="1" kern="0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:endParaRPr lang="en-US" sz="1700" kern="0" dirty="0">
                  <a:solidFill>
                    <a:srgbClr val="000000"/>
                  </a:solidFill>
                  <a:latin typeface="Arial"/>
                </a:endParaRP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tabLst>
                    <a:tab pos="5114925" algn="l"/>
                  </a:tabLst>
                  <a:defRPr/>
                </a:pPr>
                <a:endParaRPr lang="en-US" sz="1000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5114925" algn="l"/>
                  </a:tabLst>
                  <a:defRPr/>
                </a:pPr>
                <a:r>
                  <a:rPr lang="en-GB" sz="1700" kern="0" dirty="0">
                    <a:solidFill>
                      <a:srgbClr val="000000"/>
                    </a:solidFill>
                    <a:latin typeface="Arial"/>
                  </a:rPr>
                  <a:t>In which file do you detect the abnormal condition? When?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5114925" algn="l"/>
                  </a:tabLst>
                  <a:defRPr/>
                </a:pPr>
                <a:r>
                  <a:rPr lang="en-GB" sz="1700" kern="0" dirty="0">
                    <a:solidFill>
                      <a:srgbClr val="000000"/>
                    </a:solidFill>
                    <a:latin typeface="Arial"/>
                  </a:rPr>
                  <a:t>Compare the results with those of a threshold-based method with threshold = 1.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5114925" algn="l"/>
                  </a:tabLst>
                  <a:defRPr/>
                </a:pPr>
                <a:r>
                  <a:rPr lang="en-GB" sz="1700" kern="0" dirty="0">
                    <a:solidFill>
                      <a:srgbClr val="000000"/>
                    </a:solidFill>
                    <a:latin typeface="Arial"/>
                  </a:rPr>
                  <a:t>Draw your conclusions on the possibility of using the SPRT in decision-making for fault detection.</a:t>
                </a:r>
              </a:p>
            </p:txBody>
          </p:sp>
        </mc:Choice>
        <mc:Fallback xmlns="">
          <p:sp>
            <p:nvSpPr>
              <p:cNvPr id="6" name="Segnaposto contenu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372" y="1052736"/>
                <a:ext cx="8229600" cy="2209800"/>
              </a:xfrm>
              <a:prstGeom prst="rect">
                <a:avLst/>
              </a:prstGeom>
              <a:blipFill>
                <a:blip r:embed="rId3"/>
                <a:stretch>
                  <a:fillRect l="-1630" t="-3039" r="-1556" b="-1011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62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719138" y="34925"/>
                <a:ext cx="8317358" cy="838200"/>
              </a:xfrm>
            </p:spPr>
            <p:txBody>
              <a:bodyPr/>
              <a:lstStyle/>
              <a:p>
                <a:pPr/>
                <a:r>
                  <a:rPr lang="en-US" dirty="0"/>
                  <a:t>Exercise 3.1: Hints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𝑺𝑷𝑹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𝑰𝒏𝒅𝒆𝒙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𝑺𝑷𝑹𝑻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𝒕𝒆𝒔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𝒏𝒂𝒎𝒆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𝒕𝒆𝒔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𝒓𝒆𝒄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𝒏𝒂𝒎𝒆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𝜷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000" dirty="0">
                    <a:cs typeface="Arial" panose="020B0604020202020204" pitchFamily="34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19138" y="34925"/>
                <a:ext cx="8317358" cy="838200"/>
              </a:xfrm>
              <a:blipFill>
                <a:blip r:embed="rId2"/>
                <a:stretch>
                  <a:fillRect l="-1982" t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8541820" y="178129"/>
            <a:ext cx="1430780" cy="226535"/>
          </a:xfrm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fld id="{16E7A762-2197-4287-9D35-A49584CBF567}" type="slidenum">
              <a:rPr lang="it-IT">
                <a:latin typeface="Arial" charset="0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  <a:defRPr/>
              </a:pPr>
              <a:t>26</a:t>
            </a:fld>
            <a:endParaRPr lang="it-IT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/>
              <p:cNvSpPr txBox="1">
                <a:spLocks/>
              </p:cNvSpPr>
              <p:nvPr/>
            </p:nvSpPr>
            <p:spPr bwMode="auto">
              <a:xfrm>
                <a:off x="188259" y="1025841"/>
                <a:ext cx="8955741" cy="36895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Aft>
                    <a:spcPct val="0"/>
                  </a:spcAft>
                  <a:defRPr/>
                </a:pPr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𝑆𝑃𝑅𝑇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Computes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𝑆𝑃𝑅𝑇</m:t>
                    </m:r>
                    <m:r>
                      <a:rPr 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index value from the residuals of a test data and their reconstructions and stores them in the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</m:t>
                    </m:r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𝐼𝑛𝑑𝑒𝑥</m:t>
                        </m:r>
                      </m:sub>
                    </m:sSub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.</a:t>
                </a: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1700" kern="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1700" b="1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OUTPUTS:</a:t>
                </a: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</m:t>
                    </m:r>
                    <m:sSub>
                      <m:sSubPr>
                        <m:ctrlP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𝐼𝑛𝑑𝑒𝑥</m:t>
                        </m:r>
                      </m:sub>
                    </m:sSub>
                  </m:oMath>
                </a14:m>
                <a:r>
                  <a:rPr lang="en-US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=</a:t>
                </a:r>
                <a:r>
                  <a:rPr lang="en-US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17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 vector of the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𝑆𝑃𝑅𝑇</m:t>
                    </m:r>
                    <m:r>
                      <a:rPr lang="en-US" sz="17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1700" kern="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values</a:t>
                </a:r>
                <a:endParaRPr lang="en-US" sz="1700" kern="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  <a:p>
                <a:pPr marL="285750" indent="-28575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sz="1700" kern="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lang="en-US" sz="1700" b="1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  <a:t>EXAMPLE: </a:t>
                </a: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lang="en-US" sz="1700" b="1" i="1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𝑆𝑃𝑅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𝐼𝑛𝑑𝑒𝑥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it-IT" sz="1600" b="0" i="0" dirty="0">
                  <a:solidFill>
                    <a:srgbClr val="000000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𝑆𝑃𝑅𝑇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_4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meas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5.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dat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′,′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test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_4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rec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5.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dat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rgbClr val="A020F0"/>
                          </a:solidFill>
                          <a:latin typeface="Courier New" panose="02070309020205020404" pitchFamily="49" charset="0"/>
                        </a:rPr>
                        <m:t>′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0.01,0.01,0,0.15,1,0.15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1600" dirty="0">
                    <a:solidFill>
                      <a:srgbClr val="000000"/>
                    </a:solidFill>
                    <a:latin typeface="Arial" charset="0"/>
                    <a:cs typeface="Arial" panose="020B0604020202020204" pitchFamily="34" charset="0"/>
                  </a:rPr>
                </a:br>
                <a:endParaRPr lang="en-US" sz="1600" kern="0" dirty="0">
                  <a:solidFill>
                    <a:srgbClr val="000000"/>
                  </a:solidFill>
                  <a:latin typeface="Arial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Segnaposto contenu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259" y="1025841"/>
                <a:ext cx="8955741" cy="3689593"/>
              </a:xfrm>
              <a:prstGeom prst="rect">
                <a:avLst/>
              </a:prstGeom>
              <a:blipFill>
                <a:blip r:embed="rId3"/>
                <a:stretch>
                  <a:fillRect l="-1498" t="-1485" r="-143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46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8AD11-E04A-D846-84A3-E19AA7880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27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10F83-6C3C-3B49-8F79-8E5F6062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F86AE-F0CE-4514-9525-C93ED09B5898}"/>
              </a:ext>
            </a:extLst>
          </p:cNvPr>
          <p:cNvSpPr txBox="1"/>
          <p:nvPr/>
        </p:nvSpPr>
        <p:spPr>
          <a:xfrm>
            <a:off x="147985" y="1165432"/>
            <a:ext cx="884803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Second Part</a:t>
            </a:r>
          </a:p>
        </p:txBody>
      </p:sp>
    </p:spTree>
    <p:extLst>
      <p:ext uri="{BB962C8B-B14F-4D97-AF65-F5344CB8AC3E}">
        <p14:creationId xmlns:p14="http://schemas.microsoft.com/office/powerpoint/2010/main" val="422856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32A35-65D7-394D-9638-AF6D459CE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28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D11AD-7A22-6942-9BBF-6B8AC2E2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7A771-E478-334F-921B-3C84B4F37FF9}"/>
              </a:ext>
            </a:extLst>
          </p:cNvPr>
          <p:cNvSpPr txBox="1"/>
          <p:nvPr/>
        </p:nvSpPr>
        <p:spPr>
          <a:xfrm>
            <a:off x="147985" y="1165432"/>
            <a:ext cx="884803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Second 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EBD59-5538-E44F-BEC2-64139CA0C6E1}"/>
              </a:ext>
            </a:extLst>
          </p:cNvPr>
          <p:cNvSpPr txBox="1"/>
          <p:nvPr/>
        </p:nvSpPr>
        <p:spPr>
          <a:xfrm>
            <a:off x="611560" y="3088353"/>
            <a:ext cx="7992887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/>
              <a:t>Fault detection with PCA considering turbine data</a:t>
            </a:r>
            <a:endParaRPr lang="en-US" i="1" dirty="0"/>
          </a:p>
          <a:p>
            <a:pPr marL="457200" indent="-457200" algn="l">
              <a:buAutoNum type="arabicPeriod"/>
            </a:pPr>
            <a:r>
              <a:rPr lang="en-US" i="1" dirty="0"/>
              <a:t>Optimize the PCA to achieve:</a:t>
            </a:r>
          </a:p>
          <a:p>
            <a:pPr lvl="1" algn="l"/>
            <a:r>
              <a:rPr lang="en-US" i="1" dirty="0"/>
              <a:t>a.  Accuracy</a:t>
            </a:r>
          </a:p>
          <a:p>
            <a:pPr lvl="1" algn="l"/>
            <a:r>
              <a:rPr lang="en-US" i="1" dirty="0"/>
              <a:t>b. Robustness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4570F-C81D-4D27-B784-0790429ADFBE}"/>
              </a:ext>
            </a:extLst>
          </p:cNvPr>
          <p:cNvSpPr txBox="1"/>
          <p:nvPr/>
        </p:nvSpPr>
        <p:spPr>
          <a:xfrm>
            <a:off x="417050" y="242088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Homework 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E75B2-387C-4892-A321-C18EEE295245}"/>
              </a:ext>
            </a:extLst>
          </p:cNvPr>
          <p:cNvSpPr txBox="1"/>
          <p:nvPr/>
        </p:nvSpPr>
        <p:spPr>
          <a:xfrm>
            <a:off x="611560" y="5461735"/>
            <a:ext cx="79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3. Compare AAKR and PCA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32CAA-6755-4111-9AD4-04DB51385C9D}"/>
              </a:ext>
            </a:extLst>
          </p:cNvPr>
          <p:cNvSpPr txBox="1"/>
          <p:nvPr/>
        </p:nvSpPr>
        <p:spPr>
          <a:xfrm>
            <a:off x="599276" y="4916135"/>
            <a:ext cx="799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2. Analise tests data with the PCA model</a:t>
            </a:r>
          </a:p>
        </p:txBody>
      </p:sp>
    </p:spTree>
    <p:extLst>
      <p:ext uri="{BB962C8B-B14F-4D97-AF65-F5344CB8AC3E}">
        <p14:creationId xmlns:p14="http://schemas.microsoft.com/office/powerpoint/2010/main" val="13183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Plant Component Monitoring</a:t>
            </a:r>
          </a:p>
        </p:txBody>
      </p:sp>
      <p:sp>
        <p:nvSpPr>
          <p:cNvPr id="614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FC793C2-EBB4-47E3-91AA-928698B61070}" type="slidenum">
              <a:rPr lang="it-IT" smtClean="0"/>
              <a:pPr/>
              <a:t>29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466725" y="1485900"/>
            <a:ext cx="2535551" cy="1655009"/>
            <a:chOff x="466725" y="1485900"/>
            <a:chExt cx="3529013" cy="2303463"/>
          </a:xfrm>
        </p:grpSpPr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466725" y="1485900"/>
              <a:ext cx="3529013" cy="23034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49" name="Oval 5"/>
            <p:cNvSpPr>
              <a:spLocks noChangeArrowheads="1"/>
            </p:cNvSpPr>
            <p:nvPr/>
          </p:nvSpPr>
          <p:spPr bwMode="auto">
            <a:xfrm>
              <a:off x="827088" y="1701800"/>
              <a:ext cx="865187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S1</a:t>
              </a:r>
            </a:p>
          </p:txBody>
        </p:sp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1692275" y="2781300"/>
              <a:ext cx="865188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S5</a:t>
              </a:r>
            </a:p>
          </p:txBody>
        </p:sp>
        <p:sp>
          <p:nvSpPr>
            <p:cNvPr id="6151" name="Oval 7"/>
            <p:cNvSpPr>
              <a:spLocks noChangeArrowheads="1"/>
            </p:cNvSpPr>
            <p:nvPr/>
          </p:nvSpPr>
          <p:spPr bwMode="auto">
            <a:xfrm>
              <a:off x="466725" y="2997200"/>
              <a:ext cx="865188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S4</a:t>
              </a:r>
            </a:p>
          </p:txBody>
        </p:sp>
        <p:sp>
          <p:nvSpPr>
            <p:cNvPr id="6152" name="Oval 8"/>
            <p:cNvSpPr>
              <a:spLocks noChangeArrowheads="1"/>
            </p:cNvSpPr>
            <p:nvPr/>
          </p:nvSpPr>
          <p:spPr bwMode="auto">
            <a:xfrm>
              <a:off x="2700338" y="3070225"/>
              <a:ext cx="865187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S3</a:t>
              </a:r>
            </a:p>
          </p:txBody>
        </p:sp>
        <p:sp>
          <p:nvSpPr>
            <p:cNvPr id="6153" name="Oval 9"/>
            <p:cNvSpPr>
              <a:spLocks noChangeArrowheads="1"/>
            </p:cNvSpPr>
            <p:nvPr/>
          </p:nvSpPr>
          <p:spPr bwMode="auto">
            <a:xfrm>
              <a:off x="3059113" y="1557338"/>
              <a:ext cx="865187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S2</a:t>
              </a:r>
            </a:p>
          </p:txBody>
        </p:sp>
        <p:sp>
          <p:nvSpPr>
            <p:cNvPr id="6154" name="Oval 11"/>
            <p:cNvSpPr>
              <a:spLocks noChangeArrowheads="1"/>
            </p:cNvSpPr>
            <p:nvPr/>
          </p:nvSpPr>
          <p:spPr bwMode="auto">
            <a:xfrm>
              <a:off x="2051050" y="1989138"/>
              <a:ext cx="865188" cy="6477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r>
                <a:rPr lang="en-US"/>
                <a:t>S6</a:t>
              </a:r>
            </a:p>
          </p:txBody>
        </p:sp>
      </p:grp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680871" y="991954"/>
            <a:ext cx="159338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3779838" y="4149080"/>
            <a:ext cx="3168650" cy="1945333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dirty="0"/>
              <a:t>PCA</a:t>
            </a:r>
          </a:p>
          <a:p>
            <a:r>
              <a:rPr lang="en-US" dirty="0"/>
              <a:t>Reconstruction Model</a:t>
            </a:r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>
            <a:off x="2771775" y="458114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2254250" y="4364196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2771775" y="566132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2254250" y="5441592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S5</a:t>
            </a:r>
          </a:p>
        </p:txBody>
      </p:sp>
      <p:sp>
        <p:nvSpPr>
          <p:cNvPr id="6161" name="Line 18"/>
          <p:cNvSpPr>
            <a:spLocks noChangeShapeType="1"/>
          </p:cNvSpPr>
          <p:nvPr/>
        </p:nvSpPr>
        <p:spPr bwMode="auto">
          <a:xfrm>
            <a:off x="2771775" y="60213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2" name="Text Box 19"/>
          <p:cNvSpPr txBox="1">
            <a:spLocks noChangeArrowheads="1"/>
          </p:cNvSpPr>
          <p:nvPr/>
        </p:nvSpPr>
        <p:spPr bwMode="auto">
          <a:xfrm>
            <a:off x="2254250" y="5800725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S6</a:t>
            </a:r>
          </a:p>
        </p:txBody>
      </p:sp>
      <p:sp>
        <p:nvSpPr>
          <p:cNvPr id="6163" name="Line 20"/>
          <p:cNvSpPr>
            <a:spLocks noChangeShapeType="1"/>
          </p:cNvSpPr>
          <p:nvPr/>
        </p:nvSpPr>
        <p:spPr bwMode="auto">
          <a:xfrm>
            <a:off x="2771775" y="494120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2254250" y="4723328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6165" name="Line 22"/>
          <p:cNvSpPr>
            <a:spLocks noChangeShapeType="1"/>
          </p:cNvSpPr>
          <p:nvPr/>
        </p:nvSpPr>
        <p:spPr bwMode="auto">
          <a:xfrm>
            <a:off x="2771775" y="530126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6" name="Text Box 23"/>
          <p:cNvSpPr txBox="1">
            <a:spLocks noChangeArrowheads="1"/>
          </p:cNvSpPr>
          <p:nvPr/>
        </p:nvSpPr>
        <p:spPr bwMode="auto">
          <a:xfrm>
            <a:off x="2254250" y="5082460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6167" name="Line 24"/>
          <p:cNvSpPr>
            <a:spLocks noChangeShapeType="1"/>
          </p:cNvSpPr>
          <p:nvPr/>
        </p:nvSpPr>
        <p:spPr bwMode="auto">
          <a:xfrm>
            <a:off x="2771800" y="42210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8" name="Text Box 25"/>
          <p:cNvSpPr txBox="1">
            <a:spLocks noChangeArrowheads="1"/>
          </p:cNvSpPr>
          <p:nvPr/>
        </p:nvSpPr>
        <p:spPr bwMode="auto">
          <a:xfrm>
            <a:off x="2267744" y="4005064"/>
            <a:ext cx="37306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6948239" y="465315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6948239" y="573333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6948239" y="609339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6948239" y="501321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6948239" y="5373276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6948264" y="4293096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8145884" y="4436204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S2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145884" y="5513600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S5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8145884" y="5872733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S6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8145884" y="4795336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S3</a:t>
            </a: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8145884" y="5154468"/>
            <a:ext cx="3730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S4</a:t>
            </a: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8159378" y="4077072"/>
            <a:ext cx="373062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6358550" y="2153169"/>
            <a:ext cx="2795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Signal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Reconstructions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  <a:p>
            <a:pPr algn="ctr"/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=</a:t>
            </a:r>
          </a:p>
          <a:p>
            <a:pPr algn="ctr"/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Expected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signal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values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in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normal</a:t>
            </a:r>
            <a:r>
              <a:rPr lang="it-IT" sz="2000" dirty="0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r>
              <a:rPr lang="it-IT" sz="2000" dirty="0" err="1">
                <a:solidFill>
                  <a:srgbClr val="3333CC"/>
                </a:solidFill>
                <a:latin typeface="Calibri" panose="020F0502020204030204" pitchFamily="34" charset="0"/>
                <a:cs typeface="Arial" pitchFamily="34" charset="0"/>
              </a:rPr>
              <a:t>conditions</a:t>
            </a:r>
            <a:endParaRPr lang="it-IT" sz="2000" dirty="0">
              <a:solidFill>
                <a:srgbClr val="3333CC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8" name="CasellaDiTesto 37"/>
          <p:cNvSpPr txBox="1"/>
          <p:nvPr/>
        </p:nvSpPr>
        <p:spPr>
          <a:xfrm>
            <a:off x="2180945" y="3156047"/>
            <a:ext cx="1872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Real</a:t>
            </a:r>
          </a:p>
          <a:p>
            <a:pPr algn="ctr"/>
            <a:r>
              <a:rPr lang="it-IT" sz="2000" dirty="0" err="1">
                <a:solidFill>
                  <a:srgbClr val="FF0000"/>
                </a:solidFill>
                <a:latin typeface="Calibri" panose="020F0502020204030204" pitchFamily="34" charset="0"/>
                <a:cs typeface="Arial" pitchFamily="34" charset="0"/>
              </a:rPr>
              <a:t>measurements</a:t>
            </a:r>
            <a:endParaRPr lang="it-IT" sz="2000" dirty="0">
              <a:solidFill>
                <a:srgbClr val="FF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pic>
        <p:nvPicPr>
          <p:cNvPr id="40" name="Immagine 1">
            <a:extLst>
              <a:ext uri="{FF2B5EF4-FFF2-40B4-BE49-F238E27FC236}">
                <a16:creationId xmlns:a16="http://schemas.microsoft.com/office/drawing/2014/main" id="{0A7363AD-5A0C-4917-B270-AEEE814B9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12" y="865003"/>
            <a:ext cx="3375714" cy="2016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32A35-65D7-394D-9638-AF6D459CE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D11AD-7A22-6942-9BBF-6B8AC2E2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7A771-E478-334F-921B-3C84B4F37FF9}"/>
              </a:ext>
            </a:extLst>
          </p:cNvPr>
          <p:cNvSpPr txBox="1"/>
          <p:nvPr/>
        </p:nvSpPr>
        <p:spPr>
          <a:xfrm>
            <a:off x="147985" y="1159790"/>
            <a:ext cx="884803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382125-FC66-47E4-A018-83DE8A8C038F}"/>
              </a:ext>
            </a:extLst>
          </p:cNvPr>
          <p:cNvSpPr txBox="1"/>
          <p:nvPr/>
        </p:nvSpPr>
        <p:spPr>
          <a:xfrm>
            <a:off x="602606" y="252413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/>
              <a:t>Component: Gas Turbine</a:t>
            </a:r>
          </a:p>
        </p:txBody>
      </p:sp>
    </p:spTree>
    <p:extLst>
      <p:ext uri="{BB962C8B-B14F-4D97-AF65-F5344CB8AC3E}">
        <p14:creationId xmlns:p14="http://schemas.microsoft.com/office/powerpoint/2010/main" val="3514626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0" b="1" dirty="0"/>
              <a:t>PCA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23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43" y="216135"/>
            <a:ext cx="7412114" cy="838200"/>
          </a:xfrm>
        </p:spPr>
        <p:txBody>
          <a:bodyPr/>
          <a:lstStyle/>
          <a:p>
            <a:r>
              <a:rPr lang="en-US" dirty="0"/>
              <a:t>Fault Detection using PCA for signal reconstruction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31</a:t>
            </a:fld>
            <a:endParaRPr lang="it-IT"/>
          </a:p>
        </p:txBody>
      </p:sp>
      <p:cxnSp>
        <p:nvCxnSpPr>
          <p:cNvPr id="5" name="Connettore 2 33"/>
          <p:cNvCxnSpPr>
            <a:cxnSpLocks noChangeShapeType="1"/>
          </p:cNvCxnSpPr>
          <p:nvPr/>
        </p:nvCxnSpPr>
        <p:spPr bwMode="auto">
          <a:xfrm>
            <a:off x="1692234" y="3292862"/>
            <a:ext cx="466700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" name="Connettore 2 35"/>
          <p:cNvCxnSpPr>
            <a:cxnSpLocks noChangeShapeType="1"/>
          </p:cNvCxnSpPr>
          <p:nvPr/>
        </p:nvCxnSpPr>
        <p:spPr bwMode="auto">
          <a:xfrm>
            <a:off x="1671451" y="3545212"/>
            <a:ext cx="4655127" cy="1187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" name="CasellaDiTesto 52"/>
          <p:cNvSpPr txBox="1">
            <a:spLocks noChangeArrowheads="1"/>
          </p:cNvSpPr>
          <p:nvPr/>
        </p:nvSpPr>
        <p:spPr bwMode="auto">
          <a:xfrm>
            <a:off x="6379600" y="2984673"/>
            <a:ext cx="1757525" cy="88947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endParaRPr lang="it-IT" sz="50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1" hangingPunct="1"/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COMPARISON</a:t>
            </a:r>
          </a:p>
          <a:p>
            <a:pPr algn="ctr" eaLnBrk="1" hangingPunct="1"/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(-)</a:t>
            </a:r>
          </a:p>
          <a:p>
            <a:pPr algn="ctr" eaLnBrk="1" hangingPunct="1"/>
            <a:endParaRPr lang="it-IT" sz="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CasellaDiTesto 55"/>
          <p:cNvSpPr txBox="1">
            <a:spLocks noChangeArrowheads="1"/>
          </p:cNvSpPr>
          <p:nvPr/>
        </p:nvSpPr>
        <p:spPr bwMode="auto">
          <a:xfrm>
            <a:off x="3526937" y="1320965"/>
            <a:ext cx="2639633" cy="88407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anchor="ctr">
            <a:spAutoFit/>
          </a:bodyPr>
          <a:lstStyle/>
          <a:p>
            <a:pPr algn="ctr" eaLnBrk="1" hangingPunct="1"/>
            <a:r>
              <a:rPr lang="it-IT" sz="1600" dirty="0">
                <a:solidFill>
                  <a:srgbClr val="000000"/>
                </a:solidFill>
                <a:latin typeface="Arial" pitchFamily="34" charset="0"/>
              </a:rPr>
              <a:t>MODEL OF COMPONENT BEHAVIOR IN NORMAL CONDITIONS (PCA)</a:t>
            </a:r>
            <a:endParaRPr lang="it-IT" sz="9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" name="Connettore 2 132"/>
          <p:cNvCxnSpPr/>
          <p:nvPr/>
        </p:nvCxnSpPr>
        <p:spPr>
          <a:xfrm rot="16200000" flipH="1">
            <a:off x="6802487" y="4346952"/>
            <a:ext cx="918037" cy="62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136"/>
          <p:cNvSpPr txBox="1">
            <a:spLocks noChangeArrowheads="1"/>
          </p:cNvSpPr>
          <p:nvPr/>
        </p:nvSpPr>
        <p:spPr bwMode="auto">
          <a:xfrm>
            <a:off x="6558426" y="4809114"/>
            <a:ext cx="1412444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DECISION</a:t>
            </a:r>
          </a:p>
        </p:txBody>
      </p:sp>
      <p:grpSp>
        <p:nvGrpSpPr>
          <p:cNvPr id="11" name="Gruppo 93"/>
          <p:cNvGrpSpPr/>
          <p:nvPr/>
        </p:nvGrpSpPr>
        <p:grpSpPr>
          <a:xfrm>
            <a:off x="536479" y="2233391"/>
            <a:ext cx="888604" cy="651171"/>
            <a:chOff x="174139" y="1945597"/>
            <a:chExt cx="1771369" cy="1306270"/>
          </a:xfrm>
        </p:grpSpPr>
        <p:cxnSp>
          <p:nvCxnSpPr>
            <p:cNvPr id="12" name="Connettore 1 83"/>
            <p:cNvCxnSpPr/>
            <p:nvPr/>
          </p:nvCxnSpPr>
          <p:spPr bwMode="auto">
            <a:xfrm>
              <a:off x="187961" y="325186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ttore 1 84"/>
            <p:cNvCxnSpPr/>
            <p:nvPr/>
          </p:nvCxnSpPr>
          <p:spPr bwMode="auto">
            <a:xfrm rot="5400000" flipH="1" flipV="1">
              <a:off x="-477049" y="259678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Figura a mano libera 85"/>
            <p:cNvSpPr/>
            <p:nvPr/>
          </p:nvSpPr>
          <p:spPr bwMode="auto">
            <a:xfrm>
              <a:off x="377942" y="1979225"/>
              <a:ext cx="1211283" cy="880753"/>
            </a:xfrm>
            <a:custGeom>
              <a:avLst/>
              <a:gdLst>
                <a:gd name="connsiteX0" fmla="*/ 0 w 1211283"/>
                <a:gd name="connsiteY0" fmla="*/ 880753 h 880753"/>
                <a:gd name="connsiteX1" fmla="*/ 166254 w 1211283"/>
                <a:gd name="connsiteY1" fmla="*/ 73231 h 880753"/>
                <a:gd name="connsiteX2" fmla="*/ 463138 w 1211283"/>
                <a:gd name="connsiteY2" fmla="*/ 441366 h 880753"/>
                <a:gd name="connsiteX3" fmla="*/ 866899 w 1211283"/>
                <a:gd name="connsiteY3" fmla="*/ 476992 h 880753"/>
                <a:gd name="connsiteX4" fmla="*/ 1211283 w 1211283"/>
                <a:gd name="connsiteY4" fmla="*/ 690748 h 880753"/>
                <a:gd name="connsiteX5" fmla="*/ 1211283 w 1211283"/>
                <a:gd name="connsiteY5" fmla="*/ 690748 h 8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  <a:lnTo>
                    <a:pt x="1211283" y="690748"/>
                  </a:ln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6" name="CasellaDiTesto 88"/>
          <p:cNvSpPr txBox="1"/>
          <p:nvPr/>
        </p:nvSpPr>
        <p:spPr>
          <a:xfrm>
            <a:off x="7422553" y="1541472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7" name="Gruppo 99"/>
          <p:cNvGrpSpPr/>
          <p:nvPr/>
        </p:nvGrpSpPr>
        <p:grpSpPr>
          <a:xfrm>
            <a:off x="6569658" y="1115955"/>
            <a:ext cx="888604" cy="651171"/>
            <a:chOff x="174139" y="1945597"/>
            <a:chExt cx="1771369" cy="1306270"/>
          </a:xfrm>
        </p:grpSpPr>
        <p:cxnSp>
          <p:nvCxnSpPr>
            <p:cNvPr id="18" name="Connettore 1 100"/>
            <p:cNvCxnSpPr/>
            <p:nvPr/>
          </p:nvCxnSpPr>
          <p:spPr bwMode="auto">
            <a:xfrm>
              <a:off x="187961" y="325186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Connettore 1 101"/>
            <p:cNvCxnSpPr/>
            <p:nvPr/>
          </p:nvCxnSpPr>
          <p:spPr bwMode="auto">
            <a:xfrm rot="5400000" flipH="1" flipV="1">
              <a:off x="-477049" y="259678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Figura a mano libera 103"/>
            <p:cNvSpPr/>
            <p:nvPr/>
          </p:nvSpPr>
          <p:spPr bwMode="auto">
            <a:xfrm>
              <a:off x="377942" y="1979225"/>
              <a:ext cx="1211283" cy="880753"/>
            </a:xfrm>
            <a:custGeom>
              <a:avLst/>
              <a:gdLst>
                <a:gd name="connsiteX0" fmla="*/ 0 w 1211283"/>
                <a:gd name="connsiteY0" fmla="*/ 880753 h 880753"/>
                <a:gd name="connsiteX1" fmla="*/ 166254 w 1211283"/>
                <a:gd name="connsiteY1" fmla="*/ 73231 h 880753"/>
                <a:gd name="connsiteX2" fmla="*/ 463138 w 1211283"/>
                <a:gd name="connsiteY2" fmla="*/ 441366 h 880753"/>
                <a:gd name="connsiteX3" fmla="*/ 866899 w 1211283"/>
                <a:gd name="connsiteY3" fmla="*/ 476992 h 880753"/>
                <a:gd name="connsiteX4" fmla="*/ 1211283 w 1211283"/>
                <a:gd name="connsiteY4" fmla="*/ 690748 h 880753"/>
                <a:gd name="connsiteX5" fmla="*/ 1211283 w 1211283"/>
                <a:gd name="connsiteY5" fmla="*/ 690748 h 8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  <a:lnTo>
                    <a:pt x="1211283" y="690748"/>
                  </a:ln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1" name="Gruppo 104"/>
          <p:cNvGrpSpPr/>
          <p:nvPr/>
        </p:nvGrpSpPr>
        <p:grpSpPr>
          <a:xfrm>
            <a:off x="6573285" y="2208171"/>
            <a:ext cx="898598" cy="672856"/>
            <a:chOff x="2737328" y="4900487"/>
            <a:chExt cx="1771369" cy="1306270"/>
          </a:xfrm>
        </p:grpSpPr>
        <p:cxnSp>
          <p:nvCxnSpPr>
            <p:cNvPr id="22" name="Connettore 1 106"/>
            <p:cNvCxnSpPr/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Connettore 1 107"/>
            <p:cNvCxnSpPr/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Figura a mano libera 108"/>
            <p:cNvSpPr/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connsiteX0" fmla="*/ 0 w 1413163"/>
                <a:gd name="connsiteY0" fmla="*/ 120733 h 229591"/>
                <a:gd name="connsiteX1" fmla="*/ 225631 w 1413163"/>
                <a:gd name="connsiteY1" fmla="*/ 13855 h 229591"/>
                <a:gd name="connsiteX2" fmla="*/ 415636 w 1413163"/>
                <a:gd name="connsiteY2" fmla="*/ 203861 h 229591"/>
                <a:gd name="connsiteX3" fmla="*/ 676893 w 1413163"/>
                <a:gd name="connsiteY3" fmla="*/ 168235 h 229591"/>
                <a:gd name="connsiteX4" fmla="*/ 890649 w 1413163"/>
                <a:gd name="connsiteY4" fmla="*/ 191985 h 229591"/>
                <a:gd name="connsiteX5" fmla="*/ 1128156 w 1413163"/>
                <a:gd name="connsiteY5" fmla="*/ 156359 h 229591"/>
                <a:gd name="connsiteX6" fmla="*/ 1330036 w 1413163"/>
                <a:gd name="connsiteY6" fmla="*/ 203861 h 229591"/>
                <a:gd name="connsiteX7" fmla="*/ 1413163 w 1413163"/>
                <a:gd name="connsiteY7" fmla="*/ 180110 h 22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5" name="CasellaDiTesto 109"/>
          <p:cNvSpPr txBox="1"/>
          <p:nvPr/>
        </p:nvSpPr>
        <p:spPr>
          <a:xfrm>
            <a:off x="7436063" y="2631707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1"/>
              <p:cNvSpPr txBox="1"/>
              <p:nvPr/>
            </p:nvSpPr>
            <p:spPr>
              <a:xfrm>
                <a:off x="218298" y="1819424"/>
                <a:ext cx="35626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p>
                      </m:sSubSup>
                    </m:oMath>
                  </m:oMathPara>
                </a14:m>
                <a:endParaRPr lang="en-US" sz="1500" baseline="-25000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7" name="CasellaDiTes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8" y="1819424"/>
                <a:ext cx="356260" cy="362984"/>
              </a:xfrm>
              <a:prstGeom prst="rect">
                <a:avLst/>
              </a:prstGeom>
              <a:blipFill>
                <a:blip r:embed="rId2"/>
                <a:stretch>
                  <a:fillRect l="-8621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113"/>
          <p:cNvSpPr txBox="1"/>
          <p:nvPr/>
        </p:nvSpPr>
        <p:spPr>
          <a:xfrm>
            <a:off x="1385095" y="2654632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9" name="Connettore 1 119"/>
          <p:cNvCxnSpPr/>
          <p:nvPr/>
        </p:nvCxnSpPr>
        <p:spPr bwMode="auto">
          <a:xfrm>
            <a:off x="6079294" y="4644264"/>
            <a:ext cx="88167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ttore 1 120"/>
          <p:cNvCxnSpPr/>
          <p:nvPr/>
        </p:nvCxnSpPr>
        <p:spPr bwMode="auto">
          <a:xfrm rot="5400000" flipH="1" flipV="1">
            <a:off x="5747748" y="4317705"/>
            <a:ext cx="650201" cy="978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nettore 1 123"/>
          <p:cNvCxnSpPr/>
          <p:nvPr/>
        </p:nvCxnSpPr>
        <p:spPr bwMode="auto">
          <a:xfrm>
            <a:off x="7576647" y="4675958"/>
            <a:ext cx="891586" cy="1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ttore 1 124"/>
          <p:cNvCxnSpPr/>
          <p:nvPr/>
        </p:nvCxnSpPr>
        <p:spPr bwMode="auto">
          <a:xfrm rot="5400000" flipH="1" flipV="1">
            <a:off x="7234202" y="4338536"/>
            <a:ext cx="671854" cy="989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sellaDiTesto 128"/>
          <p:cNvSpPr txBox="1"/>
          <p:nvPr/>
        </p:nvSpPr>
        <p:spPr>
          <a:xfrm>
            <a:off x="6933168" y="4426526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" name="CasellaDiTesto 129"/>
          <p:cNvSpPr txBox="1"/>
          <p:nvPr/>
        </p:nvSpPr>
        <p:spPr>
          <a:xfrm>
            <a:off x="8442332" y="4448407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" name="CasellaDiTesto 108"/>
          <p:cNvSpPr txBox="1">
            <a:spLocks noChangeArrowheads="1"/>
          </p:cNvSpPr>
          <p:nvPr/>
        </p:nvSpPr>
        <p:spPr bwMode="auto">
          <a:xfrm>
            <a:off x="11881" y="1416549"/>
            <a:ext cx="18288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MEASURED SIGNALS</a:t>
            </a:r>
          </a:p>
        </p:txBody>
      </p:sp>
      <p:grpSp>
        <p:nvGrpSpPr>
          <p:cNvPr id="38" name="Gruppo 59"/>
          <p:cNvGrpSpPr/>
          <p:nvPr/>
        </p:nvGrpSpPr>
        <p:grpSpPr>
          <a:xfrm>
            <a:off x="534503" y="3096750"/>
            <a:ext cx="898598" cy="672856"/>
            <a:chOff x="2737328" y="4900487"/>
            <a:chExt cx="1771369" cy="1306270"/>
          </a:xfrm>
        </p:grpSpPr>
        <p:cxnSp>
          <p:nvCxnSpPr>
            <p:cNvPr id="39" name="Connettore 1 60"/>
            <p:cNvCxnSpPr/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Connettore 1 61"/>
            <p:cNvCxnSpPr/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Figura a mano libera 63"/>
            <p:cNvSpPr/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connsiteX0" fmla="*/ 0 w 1413163"/>
                <a:gd name="connsiteY0" fmla="*/ 120733 h 229591"/>
                <a:gd name="connsiteX1" fmla="*/ 225631 w 1413163"/>
                <a:gd name="connsiteY1" fmla="*/ 13855 h 229591"/>
                <a:gd name="connsiteX2" fmla="*/ 415636 w 1413163"/>
                <a:gd name="connsiteY2" fmla="*/ 203861 h 229591"/>
                <a:gd name="connsiteX3" fmla="*/ 676893 w 1413163"/>
                <a:gd name="connsiteY3" fmla="*/ 168235 h 229591"/>
                <a:gd name="connsiteX4" fmla="*/ 890649 w 1413163"/>
                <a:gd name="connsiteY4" fmla="*/ 191985 h 229591"/>
                <a:gd name="connsiteX5" fmla="*/ 1128156 w 1413163"/>
                <a:gd name="connsiteY5" fmla="*/ 156359 h 229591"/>
                <a:gd name="connsiteX6" fmla="*/ 1330036 w 1413163"/>
                <a:gd name="connsiteY6" fmla="*/ 203861 h 229591"/>
                <a:gd name="connsiteX7" fmla="*/ 1413163 w 1413163"/>
                <a:gd name="connsiteY7" fmla="*/ 180110 h 22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3" name="CasellaDiTesto 65"/>
          <p:cNvSpPr txBox="1"/>
          <p:nvPr/>
        </p:nvSpPr>
        <p:spPr>
          <a:xfrm>
            <a:off x="1407200" y="3742100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" name="Figura a mano libera 70"/>
          <p:cNvSpPr/>
          <p:nvPr/>
        </p:nvSpPr>
        <p:spPr bwMode="auto">
          <a:xfrm>
            <a:off x="6151740" y="4609048"/>
            <a:ext cx="700644" cy="61356"/>
          </a:xfrm>
          <a:custGeom>
            <a:avLst/>
            <a:gdLst>
              <a:gd name="connsiteX0" fmla="*/ 0 w 700644"/>
              <a:gd name="connsiteY0" fmla="*/ 61356 h 61356"/>
              <a:gd name="connsiteX1" fmla="*/ 35626 w 700644"/>
              <a:gd name="connsiteY1" fmla="*/ 25730 h 61356"/>
              <a:gd name="connsiteX2" fmla="*/ 83127 w 700644"/>
              <a:gd name="connsiteY2" fmla="*/ 37605 h 61356"/>
              <a:gd name="connsiteX3" fmla="*/ 130629 w 700644"/>
              <a:gd name="connsiteY3" fmla="*/ 61356 h 61356"/>
              <a:gd name="connsiteX4" fmla="*/ 213756 w 700644"/>
              <a:gd name="connsiteY4" fmla="*/ 37605 h 61356"/>
              <a:gd name="connsiteX5" fmla="*/ 261257 w 700644"/>
              <a:gd name="connsiteY5" fmla="*/ 1979 h 61356"/>
              <a:gd name="connsiteX6" fmla="*/ 368135 w 700644"/>
              <a:gd name="connsiteY6" fmla="*/ 25730 h 61356"/>
              <a:gd name="connsiteX7" fmla="*/ 415636 w 700644"/>
              <a:gd name="connsiteY7" fmla="*/ 49481 h 61356"/>
              <a:gd name="connsiteX8" fmla="*/ 498764 w 700644"/>
              <a:gd name="connsiteY8" fmla="*/ 25730 h 61356"/>
              <a:gd name="connsiteX9" fmla="*/ 570016 w 700644"/>
              <a:gd name="connsiteY9" fmla="*/ 49481 h 61356"/>
              <a:gd name="connsiteX10" fmla="*/ 617517 w 700644"/>
              <a:gd name="connsiteY10" fmla="*/ 37605 h 61356"/>
              <a:gd name="connsiteX11" fmla="*/ 676894 w 700644"/>
              <a:gd name="connsiteY11" fmla="*/ 25730 h 61356"/>
              <a:gd name="connsiteX12" fmla="*/ 700644 w 700644"/>
              <a:gd name="connsiteY12" fmla="*/ 37605 h 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44" h="61356">
                <a:moveTo>
                  <a:pt x="0" y="61356"/>
                </a:moveTo>
                <a:cubicBezTo>
                  <a:pt x="10886" y="45522"/>
                  <a:pt x="21772" y="29688"/>
                  <a:pt x="35626" y="25730"/>
                </a:cubicBezTo>
                <a:cubicBezTo>
                  <a:pt x="49480" y="21772"/>
                  <a:pt x="67293" y="31667"/>
                  <a:pt x="83127" y="37605"/>
                </a:cubicBezTo>
                <a:cubicBezTo>
                  <a:pt x="98961" y="43543"/>
                  <a:pt x="108858" y="61356"/>
                  <a:pt x="130629" y="61356"/>
                </a:cubicBezTo>
                <a:cubicBezTo>
                  <a:pt x="152400" y="61356"/>
                  <a:pt x="191985" y="47501"/>
                  <a:pt x="213756" y="37605"/>
                </a:cubicBezTo>
                <a:cubicBezTo>
                  <a:pt x="235527" y="27709"/>
                  <a:pt x="235527" y="3958"/>
                  <a:pt x="261257" y="1979"/>
                </a:cubicBezTo>
                <a:cubicBezTo>
                  <a:pt x="286987" y="0"/>
                  <a:pt x="342405" y="17813"/>
                  <a:pt x="368135" y="25730"/>
                </a:cubicBezTo>
                <a:cubicBezTo>
                  <a:pt x="393865" y="33647"/>
                  <a:pt x="393865" y="49481"/>
                  <a:pt x="415636" y="49481"/>
                </a:cubicBezTo>
                <a:cubicBezTo>
                  <a:pt x="437407" y="49481"/>
                  <a:pt x="473034" y="25730"/>
                  <a:pt x="498764" y="25730"/>
                </a:cubicBezTo>
                <a:cubicBezTo>
                  <a:pt x="524494" y="25730"/>
                  <a:pt x="550224" y="47502"/>
                  <a:pt x="570016" y="49481"/>
                </a:cubicBezTo>
                <a:cubicBezTo>
                  <a:pt x="589808" y="51460"/>
                  <a:pt x="599704" y="41563"/>
                  <a:pt x="617517" y="37605"/>
                </a:cubicBezTo>
                <a:cubicBezTo>
                  <a:pt x="635330" y="33647"/>
                  <a:pt x="663040" y="25730"/>
                  <a:pt x="676894" y="25730"/>
                </a:cubicBezTo>
                <a:cubicBezTo>
                  <a:pt x="690748" y="25730"/>
                  <a:pt x="695696" y="31667"/>
                  <a:pt x="700644" y="37605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" name="Figura a mano libera 72"/>
          <p:cNvSpPr/>
          <p:nvPr/>
        </p:nvSpPr>
        <p:spPr bwMode="auto">
          <a:xfrm flipH="1">
            <a:off x="7625789" y="4630828"/>
            <a:ext cx="700644" cy="61356"/>
          </a:xfrm>
          <a:custGeom>
            <a:avLst/>
            <a:gdLst>
              <a:gd name="connsiteX0" fmla="*/ 0 w 700644"/>
              <a:gd name="connsiteY0" fmla="*/ 61356 h 61356"/>
              <a:gd name="connsiteX1" fmla="*/ 35626 w 700644"/>
              <a:gd name="connsiteY1" fmla="*/ 25730 h 61356"/>
              <a:gd name="connsiteX2" fmla="*/ 83127 w 700644"/>
              <a:gd name="connsiteY2" fmla="*/ 37605 h 61356"/>
              <a:gd name="connsiteX3" fmla="*/ 130629 w 700644"/>
              <a:gd name="connsiteY3" fmla="*/ 61356 h 61356"/>
              <a:gd name="connsiteX4" fmla="*/ 213756 w 700644"/>
              <a:gd name="connsiteY4" fmla="*/ 37605 h 61356"/>
              <a:gd name="connsiteX5" fmla="*/ 261257 w 700644"/>
              <a:gd name="connsiteY5" fmla="*/ 1979 h 61356"/>
              <a:gd name="connsiteX6" fmla="*/ 368135 w 700644"/>
              <a:gd name="connsiteY6" fmla="*/ 25730 h 61356"/>
              <a:gd name="connsiteX7" fmla="*/ 415636 w 700644"/>
              <a:gd name="connsiteY7" fmla="*/ 49481 h 61356"/>
              <a:gd name="connsiteX8" fmla="*/ 498764 w 700644"/>
              <a:gd name="connsiteY8" fmla="*/ 25730 h 61356"/>
              <a:gd name="connsiteX9" fmla="*/ 570016 w 700644"/>
              <a:gd name="connsiteY9" fmla="*/ 49481 h 61356"/>
              <a:gd name="connsiteX10" fmla="*/ 617517 w 700644"/>
              <a:gd name="connsiteY10" fmla="*/ 37605 h 61356"/>
              <a:gd name="connsiteX11" fmla="*/ 676894 w 700644"/>
              <a:gd name="connsiteY11" fmla="*/ 25730 h 61356"/>
              <a:gd name="connsiteX12" fmla="*/ 700644 w 700644"/>
              <a:gd name="connsiteY12" fmla="*/ 37605 h 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44" h="61356">
                <a:moveTo>
                  <a:pt x="0" y="61356"/>
                </a:moveTo>
                <a:cubicBezTo>
                  <a:pt x="10886" y="45522"/>
                  <a:pt x="21772" y="29688"/>
                  <a:pt x="35626" y="25730"/>
                </a:cubicBezTo>
                <a:cubicBezTo>
                  <a:pt x="49480" y="21772"/>
                  <a:pt x="67293" y="31667"/>
                  <a:pt x="83127" y="37605"/>
                </a:cubicBezTo>
                <a:cubicBezTo>
                  <a:pt x="98961" y="43543"/>
                  <a:pt x="108858" y="61356"/>
                  <a:pt x="130629" y="61356"/>
                </a:cubicBezTo>
                <a:cubicBezTo>
                  <a:pt x="152400" y="61356"/>
                  <a:pt x="191985" y="47501"/>
                  <a:pt x="213756" y="37605"/>
                </a:cubicBezTo>
                <a:cubicBezTo>
                  <a:pt x="235527" y="27709"/>
                  <a:pt x="235527" y="3958"/>
                  <a:pt x="261257" y="1979"/>
                </a:cubicBezTo>
                <a:cubicBezTo>
                  <a:pt x="286987" y="0"/>
                  <a:pt x="342405" y="17813"/>
                  <a:pt x="368135" y="25730"/>
                </a:cubicBezTo>
                <a:cubicBezTo>
                  <a:pt x="393865" y="33647"/>
                  <a:pt x="393865" y="49481"/>
                  <a:pt x="415636" y="49481"/>
                </a:cubicBezTo>
                <a:cubicBezTo>
                  <a:pt x="437407" y="49481"/>
                  <a:pt x="473034" y="25730"/>
                  <a:pt x="498764" y="25730"/>
                </a:cubicBezTo>
                <a:cubicBezTo>
                  <a:pt x="524494" y="25730"/>
                  <a:pt x="550224" y="47502"/>
                  <a:pt x="570016" y="49481"/>
                </a:cubicBezTo>
                <a:cubicBezTo>
                  <a:pt x="589808" y="51460"/>
                  <a:pt x="599704" y="41563"/>
                  <a:pt x="617517" y="37605"/>
                </a:cubicBezTo>
                <a:cubicBezTo>
                  <a:pt x="635330" y="33647"/>
                  <a:pt x="663040" y="25730"/>
                  <a:pt x="676894" y="25730"/>
                </a:cubicBezTo>
                <a:cubicBezTo>
                  <a:pt x="690748" y="25730"/>
                  <a:pt x="695696" y="31667"/>
                  <a:pt x="700644" y="37605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6" name="Gruppo 75"/>
          <p:cNvGrpSpPr/>
          <p:nvPr/>
        </p:nvGrpSpPr>
        <p:grpSpPr>
          <a:xfrm>
            <a:off x="5094514" y="5369073"/>
            <a:ext cx="3933637" cy="1171689"/>
            <a:chOff x="5030061" y="5686311"/>
            <a:chExt cx="3523090" cy="733850"/>
          </a:xfrm>
        </p:grpSpPr>
        <p:sp>
          <p:nvSpPr>
            <p:cNvPr id="47" name="CasellaDiTesto 60"/>
            <p:cNvSpPr txBox="1">
              <a:spLocks noChangeArrowheads="1"/>
            </p:cNvSpPr>
            <p:nvPr/>
          </p:nvSpPr>
          <p:spPr bwMode="auto">
            <a:xfrm>
              <a:off x="5030061" y="5773481"/>
              <a:ext cx="1677180" cy="520468"/>
            </a:xfrm>
            <a:prstGeom prst="rect">
              <a:avLst/>
            </a:prstGeom>
            <a:noFill/>
            <a:ln w="25400" cap="flat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NORMAL</a:t>
              </a:r>
            </a:p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CONDITION:</a:t>
              </a:r>
            </a:p>
            <a:p>
              <a:pPr algn="ctr" eaLnBrk="1" hangingPunct="1"/>
              <a:r>
                <a:rPr lang="it-IT" sz="1600" dirty="0">
                  <a:solidFill>
                    <a:srgbClr val="00B050"/>
                  </a:solidFill>
                  <a:latin typeface="Arial" pitchFamily="34" charset="0"/>
                </a:rPr>
                <a:t>No </a:t>
              </a:r>
              <a:r>
                <a:rPr lang="it-IT" sz="1600" dirty="0" err="1">
                  <a:solidFill>
                    <a:srgbClr val="00B050"/>
                  </a:solidFill>
                  <a:latin typeface="Arial" pitchFamily="34" charset="0"/>
                </a:rPr>
                <a:t>maintenance</a:t>
              </a:r>
              <a:endParaRPr lang="it-IT" sz="1600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  <p:sp>
          <p:nvSpPr>
            <p:cNvPr id="48" name="CasellaDiTesto 61"/>
            <p:cNvSpPr txBox="1">
              <a:spLocks noChangeArrowheads="1"/>
            </p:cNvSpPr>
            <p:nvPr/>
          </p:nvSpPr>
          <p:spPr bwMode="auto">
            <a:xfrm>
              <a:off x="7020840" y="5699548"/>
              <a:ext cx="1493737" cy="6746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ABNORMAL</a:t>
              </a:r>
            </a:p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CONDITION:</a:t>
              </a:r>
            </a:p>
            <a:p>
              <a:pPr algn="ctr" eaLnBrk="1" hangingPunct="1"/>
              <a:r>
                <a:rPr lang="it-IT" sz="1600" dirty="0" err="1">
                  <a:solidFill>
                    <a:srgbClr val="FF0000"/>
                  </a:solidFill>
                  <a:latin typeface="Arial" pitchFamily="34" charset="0"/>
                </a:rPr>
                <a:t>maintenance</a:t>
              </a:r>
              <a:r>
                <a:rPr lang="it-IT" sz="1600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r>
                <a:rPr lang="it-IT" sz="1600" dirty="0" err="1">
                  <a:solidFill>
                    <a:srgbClr val="FF0000"/>
                  </a:solidFill>
                  <a:latin typeface="Arial" pitchFamily="34" charset="0"/>
                </a:rPr>
                <a:t>required</a:t>
              </a:r>
              <a:endParaRPr lang="it-IT" sz="16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49" name="Ovale 73"/>
            <p:cNvSpPr/>
            <p:nvPr/>
          </p:nvSpPr>
          <p:spPr bwMode="auto">
            <a:xfrm>
              <a:off x="5153876" y="5700161"/>
              <a:ext cx="1620000" cy="720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e 74"/>
            <p:cNvSpPr/>
            <p:nvPr/>
          </p:nvSpPr>
          <p:spPr bwMode="auto">
            <a:xfrm>
              <a:off x="6933151" y="5686311"/>
              <a:ext cx="1620000" cy="720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51" name="Connettore 2 81"/>
          <p:cNvCxnSpPr/>
          <p:nvPr/>
        </p:nvCxnSpPr>
        <p:spPr>
          <a:xfrm rot="5400000">
            <a:off x="6745392" y="4871930"/>
            <a:ext cx="212740" cy="8257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98"/>
          <p:cNvSpPr txBox="1"/>
          <p:nvPr/>
        </p:nvSpPr>
        <p:spPr>
          <a:xfrm>
            <a:off x="8618332" y="4100951"/>
            <a:ext cx="45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cxnSp>
        <p:nvCxnSpPr>
          <p:cNvPr id="53" name="Forma 116"/>
          <p:cNvCxnSpPr/>
          <p:nvPr/>
        </p:nvCxnSpPr>
        <p:spPr bwMode="auto">
          <a:xfrm>
            <a:off x="6175126" y="1841106"/>
            <a:ext cx="1763962" cy="1127782"/>
          </a:xfrm>
          <a:prstGeom prst="bentConnector3">
            <a:avLst>
              <a:gd name="adj1" fmla="val 9967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Forma 118"/>
          <p:cNvCxnSpPr/>
          <p:nvPr/>
        </p:nvCxnSpPr>
        <p:spPr bwMode="auto">
          <a:xfrm>
            <a:off x="6198882" y="2057831"/>
            <a:ext cx="1559231" cy="911057"/>
          </a:xfrm>
          <a:prstGeom prst="bentConnector3">
            <a:avLst>
              <a:gd name="adj1" fmla="val 9978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nettore 2 77"/>
          <p:cNvCxnSpPr/>
          <p:nvPr/>
        </p:nvCxnSpPr>
        <p:spPr bwMode="auto">
          <a:xfrm>
            <a:off x="2541319" y="1514535"/>
            <a:ext cx="985652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Connettore 2 78"/>
          <p:cNvCxnSpPr/>
          <p:nvPr/>
        </p:nvCxnSpPr>
        <p:spPr bwMode="auto">
          <a:xfrm flipV="1">
            <a:off x="2683823" y="1844076"/>
            <a:ext cx="911432" cy="593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nettore 1 86"/>
          <p:cNvCxnSpPr/>
          <p:nvPr/>
        </p:nvCxnSpPr>
        <p:spPr bwMode="auto">
          <a:xfrm rot="16200000" flipH="1">
            <a:off x="1652156" y="2394791"/>
            <a:ext cx="1766453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8" name="Connettore 1 89"/>
          <p:cNvCxnSpPr/>
          <p:nvPr/>
        </p:nvCxnSpPr>
        <p:spPr bwMode="auto">
          <a:xfrm rot="5400000">
            <a:off x="1839192" y="2706517"/>
            <a:ext cx="168332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CasellaDiTesto 62"/>
          <p:cNvSpPr txBox="1"/>
          <p:nvPr/>
        </p:nvSpPr>
        <p:spPr>
          <a:xfrm>
            <a:off x="674543" y="3991964"/>
            <a:ext cx="45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60" name="CasellaDiTesto 108"/>
          <p:cNvSpPr txBox="1">
            <a:spLocks noChangeArrowheads="1"/>
          </p:cNvSpPr>
          <p:nvPr/>
        </p:nvSpPr>
        <p:spPr bwMode="auto">
          <a:xfrm>
            <a:off x="7133496" y="835751"/>
            <a:ext cx="203691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SIGNAL RECONSTRUCTIONS</a:t>
            </a:r>
          </a:p>
        </p:txBody>
      </p:sp>
      <p:sp>
        <p:nvSpPr>
          <p:cNvPr id="61" name="CasellaDiTesto 108"/>
          <p:cNvSpPr txBox="1">
            <a:spLocks noChangeArrowheads="1"/>
          </p:cNvSpPr>
          <p:nvPr/>
        </p:nvSpPr>
        <p:spPr bwMode="auto">
          <a:xfrm>
            <a:off x="4163290" y="4171634"/>
            <a:ext cx="2092037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111">
                <a:extLst>
                  <a:ext uri="{FF2B5EF4-FFF2-40B4-BE49-F238E27FC236}">
                    <a16:creationId xmlns:a16="http://schemas.microsoft.com/office/drawing/2014/main" id="{00DE8FC5-3287-4CC4-A820-F3BCD47798F8}"/>
                  </a:ext>
                </a:extLst>
              </p:cNvPr>
              <p:cNvSpPr txBox="1"/>
              <p:nvPr/>
            </p:nvSpPr>
            <p:spPr>
              <a:xfrm>
                <a:off x="191739" y="2793289"/>
                <a:ext cx="35626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p>
                      </m:sSubSup>
                    </m:oMath>
                  </m:oMathPara>
                </a14:m>
                <a:endParaRPr lang="en-US" sz="1500" baseline="-25000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2" name="CasellaDiTesto 111">
                <a:extLst>
                  <a:ext uri="{FF2B5EF4-FFF2-40B4-BE49-F238E27FC236}">
                    <a16:creationId xmlns:a16="http://schemas.microsoft.com/office/drawing/2014/main" id="{00DE8FC5-3287-4CC4-A820-F3BCD477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9" y="2793289"/>
                <a:ext cx="356260" cy="362984"/>
              </a:xfrm>
              <a:prstGeom prst="rect">
                <a:avLst/>
              </a:prstGeom>
              <a:blipFill>
                <a:blip r:embed="rId3"/>
                <a:stretch>
                  <a:fillRect l="-6780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0ECFA2-2D55-456B-972C-6663C5349DFE}"/>
                  </a:ext>
                </a:extLst>
              </p:cNvPr>
              <p:cNvSpPr txBox="1"/>
              <p:nvPr/>
            </p:nvSpPr>
            <p:spPr>
              <a:xfrm>
                <a:off x="6179183" y="791935"/>
                <a:ext cx="5173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0ECFA2-2D55-456B-972C-6663C534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83" y="791935"/>
                <a:ext cx="517381" cy="369332"/>
              </a:xfrm>
              <a:prstGeom prst="rect">
                <a:avLst/>
              </a:prstGeom>
              <a:blipFill>
                <a:blip r:embed="rId4"/>
                <a:stretch>
                  <a:fillRect r="-14118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620D4-9F4D-49C2-A095-707519110B3B}"/>
                  </a:ext>
                </a:extLst>
              </p:cNvPr>
              <p:cNvSpPr txBox="1"/>
              <p:nvPr/>
            </p:nvSpPr>
            <p:spPr>
              <a:xfrm>
                <a:off x="6182378" y="1997274"/>
                <a:ext cx="5173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620D4-9F4D-49C2-A095-70751911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78" y="1997274"/>
                <a:ext cx="517381" cy="369332"/>
              </a:xfrm>
              <a:prstGeom prst="rect">
                <a:avLst/>
              </a:prstGeom>
              <a:blipFill>
                <a:blip r:embed="rId5"/>
                <a:stretch>
                  <a:fillRect r="-15294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19AB6B20-BF64-4DC5-8E04-2C418B5C1869}"/>
                  </a:ext>
                </a:extLst>
              </p:cNvPr>
              <p:cNvSpPr txBox="1"/>
              <p:nvPr/>
            </p:nvSpPr>
            <p:spPr>
              <a:xfrm>
                <a:off x="5942595" y="3852724"/>
                <a:ext cx="1360440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it-IT" sz="1600" dirty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19AB6B20-BF64-4DC5-8E04-2C418B5C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95" y="3852724"/>
                <a:ext cx="1360440" cy="347788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FF13EFEA-644C-45FB-817C-BED4550DE721}"/>
                  </a:ext>
                </a:extLst>
              </p:cNvPr>
              <p:cNvSpPr txBox="1"/>
              <p:nvPr/>
            </p:nvSpPr>
            <p:spPr>
              <a:xfrm>
                <a:off x="7490844" y="3868152"/>
                <a:ext cx="1360440" cy="34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it-IT" sz="1600" dirty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FF13EFEA-644C-45FB-817C-BED4550D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44" y="3868152"/>
                <a:ext cx="1360440" cy="34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018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79F643-7CAF-4923-BC7D-139512B4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03"/>
            <a:ext cx="7153644" cy="41901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51096-ADDE-4017-BD8B-3E9DD2121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32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510140-1DB4-49DE-8644-F13B9C70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PCA algorithm in </a:t>
            </a:r>
            <a:r>
              <a:rPr lang="en-GB" dirty="0" err="1"/>
              <a:t>Matlab</a:t>
            </a:r>
            <a:r>
              <a:rPr lang="en-GB" dirty="0"/>
              <a:t> (1):</a:t>
            </a:r>
            <a:br>
              <a:rPr lang="en-GB" dirty="0"/>
            </a:br>
            <a:r>
              <a:rPr lang="en-GB" dirty="0"/>
              <a:t>Algorithm execution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FC8B3-318C-4CC3-9B39-DD98091CB069}"/>
              </a:ext>
            </a:extLst>
          </p:cNvPr>
          <p:cNvSpPr txBox="1"/>
          <p:nvPr/>
        </p:nvSpPr>
        <p:spPr>
          <a:xfrm>
            <a:off x="5466808" y="873125"/>
            <a:ext cx="3497680" cy="6340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600" dirty="0"/>
              <a:t>Set as the current folder the folder:</a:t>
            </a:r>
          </a:p>
          <a:p>
            <a:pPr algn="just"/>
            <a:r>
              <a:rPr lang="en-GB" sz="1600" dirty="0"/>
              <a:t>‘PCA’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EE7ED2-5658-4222-AEA3-84DFE1213FE1}"/>
              </a:ext>
            </a:extLst>
          </p:cNvPr>
          <p:cNvCxnSpPr>
            <a:cxnSpLocks/>
          </p:cNvCxnSpPr>
          <p:nvPr/>
        </p:nvCxnSpPr>
        <p:spPr bwMode="auto">
          <a:xfrm flipH="1">
            <a:off x="971600" y="1066561"/>
            <a:ext cx="4469052" cy="1426335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781C78-3B67-45E2-8C9D-1BAD5AD514E5}"/>
                  </a:ext>
                </a:extLst>
              </p:cNvPr>
              <p:cNvSpPr txBox="1"/>
              <p:nvPr/>
            </p:nvSpPr>
            <p:spPr>
              <a:xfrm>
                <a:off x="478814" y="5571100"/>
                <a:ext cx="7831364" cy="898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1600" dirty="0"/>
                  <a:t>Execute the code in the command window: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>
                          <a:cs typeface="Arial" panose="020B060402020202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1600" dirty="0" smtClean="0"/>
                        <m:t>test</m:t>
                      </m:r>
                      <m:r>
                        <m:rPr>
                          <m:nor/>
                        </m:rPr>
                        <a:rPr lang="en-US" sz="1600" dirty="0" smtClean="0"/>
                        <m:t>_</m:t>
                      </m:r>
                      <m:r>
                        <m:rPr>
                          <m:nor/>
                        </m:rPr>
                        <a:rPr lang="en-US" sz="1600" dirty="0" smtClean="0"/>
                        <m:t>data</m:t>
                      </m:r>
                      <m:r>
                        <m:rPr>
                          <m:nor/>
                        </m:rPr>
                        <a:rPr lang="en-US" sz="1600" dirty="0" smtClean="0"/>
                        <m:t>_</m:t>
                      </m:r>
                      <m:r>
                        <m:rPr>
                          <m:nor/>
                        </m:rPr>
                        <a:rPr lang="en-US" sz="1600" dirty="0" smtClean="0"/>
                        <m:t>rec</m:t>
                      </m:r>
                      <m:r>
                        <m:rPr>
                          <m:nor/>
                        </m:rPr>
                        <a:rPr lang="en-US" sz="1600" dirty="0" smtClean="0"/>
                        <m:t>, </m:t>
                      </m:r>
                      <m:r>
                        <m:rPr>
                          <m:nor/>
                        </m:rPr>
                        <a:rPr lang="en-US" sz="1600" dirty="0" smtClean="0"/>
                        <m:t>RMSE</m:t>
                      </m:r>
                      <m:r>
                        <m:rPr>
                          <m:nor/>
                        </m:rPr>
                        <a:rPr lang="en-US" sz="1600" dirty="0" smtClean="0">
                          <a:cs typeface="Arial" panose="020B0604020202020204" pitchFamily="34" charset="0"/>
                        </a:rPr>
                        <m:t>]=</m:t>
                      </m:r>
                      <m:r>
                        <a:rPr lang="it-IT" sz="16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𝑃𝐶𝐴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𝑟𝑒𝑐𝑜𝑛𝑠𝑡𝑟𝑢𝑐𝑡𝑖𝑜𝑛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(′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train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dat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,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validation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.</m:t>
                      </m:r>
                      <m:sSup>
                        <m:sSup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dat</m:t>
                          </m:r>
                        </m:e>
                        <m:sup>
                          <m:r>
                            <a:rPr lang="it-IT" sz="1600" b="0" i="0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it-IT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v</m:t>
                      </m:r>
                      <m:r>
                        <a:rPr lang="it-IT" sz="1600" b="0" i="0" smtClean="0">
                          <a:latin typeface="Cambria Math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700" kern="0" dirty="0">
                  <a:cs typeface="Arial" panose="020B0604020202020204" pitchFamily="34" charset="0"/>
                </a:endParaRPr>
              </a:p>
              <a:p>
                <a:pPr algn="just"/>
                <a:r>
                  <a:rPr lang="en-GB" sz="1700" kern="0" dirty="0">
                    <a:cs typeface="Arial" panose="020B0604020202020204" pitchFamily="34" charset="0"/>
                  </a:rPr>
                  <a:t>v: </a:t>
                </a:r>
                <a:r>
                  <a:rPr lang="en-US" sz="1700" kern="0" dirty="0">
                    <a:latin typeface="+mn-lt"/>
                    <a:cs typeface="Arial" panose="020B0604020202020204" pitchFamily="34" charset="0"/>
                  </a:rPr>
                  <a:t>variance </a:t>
                </a:r>
                <a:r>
                  <a:rPr lang="en-US" sz="1700" kern="0" dirty="0">
                    <a:latin typeface="+mn-lt"/>
                  </a:rPr>
                  <a:t> </a:t>
                </a:r>
                <a:endParaRPr lang="en-GB" sz="1700" kern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781C78-3B67-45E2-8C9D-1BAD5AD51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14" y="5571100"/>
                <a:ext cx="7831364" cy="898708"/>
              </a:xfrm>
              <a:prstGeom prst="rect">
                <a:avLst/>
              </a:prstGeom>
              <a:blipFill>
                <a:blip r:embed="rId3"/>
                <a:stretch>
                  <a:fillRect l="-467" t="-1342" b="-805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E8A1DF-9245-4480-A17B-3DFAFF9FCDC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5776" y="4855336"/>
            <a:ext cx="1008112" cy="715764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3674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37F94-0822-4C32-8E16-D03401C86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438"/>
            <a:ext cx="6662738" cy="33890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7F848B-4F5A-40C9-BB3D-83E5FB9F0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33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65815-6E57-42D1-844A-B92A1CC0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PCA algorithm in </a:t>
            </a:r>
            <a:r>
              <a:rPr lang="en-GB" dirty="0" err="1"/>
              <a:t>Matlab</a:t>
            </a:r>
            <a:r>
              <a:rPr lang="en-GB" dirty="0"/>
              <a:t> (2)</a:t>
            </a:r>
            <a:br>
              <a:rPr lang="en-GB" dirty="0"/>
            </a:br>
            <a:r>
              <a:rPr lang="en-GB" dirty="0"/>
              <a:t>Execution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AA0C0-2855-45E0-8B73-69D44BA4733A}"/>
              </a:ext>
            </a:extLst>
          </p:cNvPr>
          <p:cNvSpPr txBox="1"/>
          <p:nvPr/>
        </p:nvSpPr>
        <p:spPr>
          <a:xfrm>
            <a:off x="179512" y="4365104"/>
            <a:ext cx="5057462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2000" dirty="0"/>
              <a:t>6 figures (one for each signal) representing: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original data and the reconstruction  obtained using the PCA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residual for each data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61527-3FC3-458C-B3EA-0D90E31B7053}"/>
              </a:ext>
            </a:extLst>
          </p:cNvPr>
          <p:cNvSpPr txBox="1"/>
          <p:nvPr/>
        </p:nvSpPr>
        <p:spPr>
          <a:xfrm>
            <a:off x="5816335" y="2890391"/>
            <a:ext cx="3842280" cy="20621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reconstruction obtained using the PCA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number of principal components corresponding to the selected variance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The RMSE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56EDCE-05D5-446C-9B41-6AC39AE3A5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16216" y="2348880"/>
            <a:ext cx="576064" cy="432049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163A7-221B-4339-B04C-7C1AAD6E37D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95936" y="3717032"/>
            <a:ext cx="323896" cy="571334"/>
          </a:xfrm>
          <a:prstGeom prst="straightConnector1">
            <a:avLst/>
          </a:prstGeom>
          <a:solidFill>
            <a:srgbClr val="FFFFFF"/>
          </a:solidFill>
          <a:ln w="476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6134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34</a:t>
            </a:fld>
            <a:endParaRPr lang="it-IT"/>
          </a:p>
        </p:txBody>
      </p:sp>
      <p:sp>
        <p:nvSpPr>
          <p:cNvPr id="6" name="Segnaposto contenuto 5"/>
          <p:cNvSpPr txBox="1">
            <a:spLocks/>
          </p:cNvSpPr>
          <p:nvPr/>
        </p:nvSpPr>
        <p:spPr bwMode="auto">
          <a:xfrm>
            <a:off x="611560" y="1095286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Consider the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patterns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file ‘</a:t>
            </a:r>
            <a:r>
              <a:rPr lang="en-US" sz="2000" kern="0" dirty="0">
                <a:latin typeface="+mn-lt"/>
              </a:rPr>
              <a:t>train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to </a:t>
            </a:r>
            <a:r>
              <a:rPr lang="en-US" sz="2000" kern="0" dirty="0">
                <a:latin typeface="+mn-lt"/>
              </a:rPr>
              <a:t>develop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PCA reconstruction model. The file contains data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collected during normal conditions</a:t>
            </a:r>
            <a:r>
              <a:rPr lang="en-US" sz="2000" kern="0" dirty="0">
                <a:latin typeface="+mn-lt"/>
              </a:rPr>
              <a:t>. They are 6 temperature signals, 5200 </a:t>
            </a:r>
            <a:r>
              <a:rPr lang="en-US" sz="2000" kern="0" dirty="0" err="1">
                <a:latin typeface="+mn-lt"/>
              </a:rPr>
              <a:t>measuraments</a:t>
            </a:r>
            <a:r>
              <a:rPr lang="en-US" sz="2000" kern="0" dirty="0">
                <a:latin typeface="+mn-lt"/>
              </a:rPr>
              <a:t>/year.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>
                <a:latin typeface="+mn-lt"/>
              </a:rPr>
              <a:t>PCA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reconstruction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 the reconstruction of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file ‘validation.dat’. </a:t>
            </a:r>
            <a:r>
              <a:rPr lang="en-US" sz="2000" kern="0" dirty="0"/>
              <a:t>The file contains data collected during normal conditions </a:t>
            </a:r>
            <a:endParaRPr lang="en-US" sz="20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Hints: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 the computation considering  different numbers of Principal Components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000" kern="0" dirty="0">
                <a:latin typeface="+mn-lt"/>
              </a:rPr>
              <a:t>Consider the root mean square error as a performance measure. Two tests should be performed: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= normal condition signals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  <a:defRPr/>
            </a:pPr>
            <a:r>
              <a:rPr lang="en-US" sz="2000" i="1" kern="0" noProof="0" dirty="0">
                <a:latin typeface="+mn-lt"/>
              </a:rPr>
              <a:t>Input = simulated abnormal conditions</a:t>
            </a: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FDA92-69E1-4B48-8BFE-3408CF371342}"/>
              </a:ext>
            </a:extLst>
          </p:cNvPr>
          <p:cNvSpPr/>
          <p:nvPr/>
        </p:nvSpPr>
        <p:spPr>
          <a:xfrm>
            <a:off x="89756" y="5661248"/>
            <a:ext cx="8964488" cy="338554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</a:t>
            </a:r>
            <a:r>
              <a:rPr lang="en-US" sz="1600" b="1" dirty="0" err="1">
                <a:solidFill>
                  <a:schemeClr val="bg1"/>
                </a:solidFill>
              </a:rPr>
              <a:t>test_reconstruction,n_PC</a:t>
            </a:r>
            <a:r>
              <a:rPr lang="en-US" sz="1600" b="1" dirty="0">
                <a:solidFill>
                  <a:schemeClr val="bg1"/>
                </a:solidFill>
              </a:rPr>
              <a:t>, RMSE]=</a:t>
            </a:r>
            <a:r>
              <a:rPr lang="en-US" sz="1600" b="1" dirty="0" err="1">
                <a:solidFill>
                  <a:schemeClr val="bg1"/>
                </a:solidFill>
              </a:rPr>
              <a:t>PCA_reconstruction</a:t>
            </a:r>
            <a:r>
              <a:rPr lang="en-US" sz="1600" b="1" dirty="0">
                <a:solidFill>
                  <a:schemeClr val="bg1"/>
                </a:solidFill>
              </a:rPr>
              <a:t>(‘</a:t>
            </a:r>
            <a:r>
              <a:rPr lang="en-US" sz="1600" b="1" kern="0" dirty="0">
                <a:solidFill>
                  <a:schemeClr val="bg1"/>
                </a:solidFill>
              </a:rPr>
              <a:t>train.dat</a:t>
            </a:r>
            <a:r>
              <a:rPr lang="en-US" sz="1600" b="1" dirty="0">
                <a:solidFill>
                  <a:schemeClr val="bg1"/>
                </a:solidFill>
              </a:rPr>
              <a:t>’,’validation.dat’,0.95)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499AC-C726-4279-B8EF-EE847095C3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35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DBD7AC-ED3C-428D-924A-A3FE7FD5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B1DA3-EEC1-45F8-8C7C-057063FB3D00}"/>
              </a:ext>
            </a:extLst>
          </p:cNvPr>
          <p:cNvSpPr txBox="1"/>
          <p:nvPr/>
        </p:nvSpPr>
        <p:spPr>
          <a:xfrm>
            <a:off x="147985" y="1165432"/>
            <a:ext cx="884803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Second 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C9DAF-308C-4B42-AFAD-7EF649CAD51A}"/>
              </a:ext>
            </a:extLst>
          </p:cNvPr>
          <p:cNvSpPr txBox="1"/>
          <p:nvPr/>
        </p:nvSpPr>
        <p:spPr>
          <a:xfrm>
            <a:off x="611560" y="3088353"/>
            <a:ext cx="7992887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1" dirty="0"/>
              <a:t>Fault detection with Method you choose</a:t>
            </a:r>
          </a:p>
          <a:p>
            <a:pPr algn="l"/>
            <a:r>
              <a:rPr lang="en-US" sz="2800" i="1" dirty="0"/>
              <a:t>Component: Wind Turbine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33FC1-7D5E-49B3-803A-0923FD02A39D}"/>
              </a:ext>
            </a:extLst>
          </p:cNvPr>
          <p:cNvSpPr txBox="1"/>
          <p:nvPr/>
        </p:nvSpPr>
        <p:spPr>
          <a:xfrm>
            <a:off x="417050" y="2420888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Homework 2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16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5B5F-49DA-4633-A3A6-0076BAF4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" y="40141"/>
            <a:ext cx="7886700" cy="718607"/>
          </a:xfrm>
        </p:spPr>
        <p:txBody>
          <a:bodyPr/>
          <a:lstStyle/>
          <a:p>
            <a:r>
              <a:rPr lang="en-GB" dirty="0"/>
              <a:t>The Monitoring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13CB-A94C-433E-8336-4A851EFC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1" y="1279818"/>
            <a:ext cx="8845420" cy="5245526"/>
          </a:xfrm>
        </p:spPr>
        <p:txBody>
          <a:bodyPr anchor="ctr">
            <a:normAutofit/>
          </a:bodyPr>
          <a:lstStyle/>
          <a:p>
            <a:r>
              <a:rPr lang="en-GB" dirty="0"/>
              <a:t>Wind turbine farm built </a:t>
            </a:r>
            <a:r>
              <a:rPr lang="en-US" dirty="0"/>
              <a:t>in 2002.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sz="2400" dirty="0"/>
              <a:t>Main Bearing+ Planetary Gear box + Gearbox + Generator</a:t>
            </a:r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7" name="Picture 6" descr="A windmill on top of a dry grass field&#10;&#10;Description automatically generated">
            <a:extLst>
              <a:ext uri="{FF2B5EF4-FFF2-40B4-BE49-F238E27FC236}">
                <a16:creationId xmlns:a16="http://schemas.microsoft.com/office/drawing/2014/main" id="{202DA55B-6A26-4C4E-8990-E93E4DDC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86106"/>
            <a:ext cx="2198603" cy="134100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D77FE1-E992-420A-B597-8DEED9F278DE}"/>
              </a:ext>
            </a:extLst>
          </p:cNvPr>
          <p:cNvGrpSpPr/>
          <p:nvPr/>
        </p:nvGrpSpPr>
        <p:grpSpPr>
          <a:xfrm>
            <a:off x="3209731" y="3369009"/>
            <a:ext cx="3067282" cy="3194105"/>
            <a:chOff x="6081701" y="2928620"/>
            <a:chExt cx="3062299" cy="35134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64D1A-3368-4C4A-8861-BCC157489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02" t="5395" r="12256" b="8412"/>
            <a:stretch/>
          </p:blipFill>
          <p:spPr>
            <a:xfrm>
              <a:off x="6081701" y="2947681"/>
              <a:ext cx="3062299" cy="349438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6A7D7F-925A-43E9-8E5E-556F9B09F172}"/>
                </a:ext>
              </a:extLst>
            </p:cNvPr>
            <p:cNvSpPr/>
            <p:nvPr/>
          </p:nvSpPr>
          <p:spPr>
            <a:xfrm>
              <a:off x="7330440" y="2928620"/>
              <a:ext cx="1638187" cy="159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86F48F-3E16-4827-A45A-C75387B0BD94}"/>
                </a:ext>
              </a:extLst>
            </p:cNvPr>
            <p:cNvSpPr/>
            <p:nvPr/>
          </p:nvSpPr>
          <p:spPr>
            <a:xfrm>
              <a:off x="7648411" y="3507740"/>
              <a:ext cx="1437844" cy="194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9FC89F-20EF-4D07-BB30-BC32B041AB91}"/>
                </a:ext>
              </a:extLst>
            </p:cNvPr>
            <p:cNvSpPr/>
            <p:nvPr/>
          </p:nvSpPr>
          <p:spPr>
            <a:xfrm>
              <a:off x="6210567" y="5947246"/>
              <a:ext cx="1437844" cy="194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4113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5B5F-49DA-4633-A3A6-0076BAF4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" y="40141"/>
            <a:ext cx="7886700" cy="718607"/>
          </a:xfrm>
        </p:spPr>
        <p:txBody>
          <a:bodyPr/>
          <a:lstStyle/>
          <a:p>
            <a:r>
              <a:rPr lang="en-GB" dirty="0"/>
              <a:t>The Monitoring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13CB-A94C-433E-8336-4A851EFC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046001"/>
            <a:ext cx="8621485" cy="5695367"/>
          </a:xfrm>
        </p:spPr>
        <p:txBody>
          <a:bodyPr anchor="ctr"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GB" sz="2400" dirty="0"/>
              <a:t>Monitoring system:  6 accelerometers and 1 sensor measuring the rotating speed</a:t>
            </a:r>
          </a:p>
          <a:p>
            <a:pPr marL="228600" lvl="1">
              <a:spcBef>
                <a:spcPts val="1000"/>
              </a:spcBef>
            </a:pPr>
            <a:endParaRPr lang="en-GB" sz="2400" dirty="0"/>
          </a:p>
          <a:p>
            <a:pPr marL="228600" lvl="1">
              <a:spcBef>
                <a:spcPts val="1000"/>
              </a:spcBef>
            </a:pPr>
            <a:endParaRPr lang="en-GB" sz="2400" dirty="0"/>
          </a:p>
          <a:p>
            <a:pPr marL="228600" lvl="1">
              <a:spcBef>
                <a:spcPts val="1000"/>
              </a:spcBef>
            </a:pPr>
            <a:endParaRPr lang="en-GB" sz="2400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marL="228600" lvl="1">
              <a:spcBef>
                <a:spcPts val="1000"/>
              </a:spcBef>
            </a:pPr>
            <a:endParaRPr lang="en-GB" sz="2400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06801D-36B6-40A6-BFFA-B411FAF4C09A}"/>
              </a:ext>
            </a:extLst>
          </p:cNvPr>
          <p:cNvGrpSpPr/>
          <p:nvPr/>
        </p:nvGrpSpPr>
        <p:grpSpPr>
          <a:xfrm>
            <a:off x="1116149" y="1836338"/>
            <a:ext cx="7213600" cy="4546526"/>
            <a:chOff x="1162802" y="1892321"/>
            <a:chExt cx="7213600" cy="45465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88B75E-9F90-45D7-B867-A531030AF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777" t="8664" r="5667"/>
            <a:stretch/>
          </p:blipFill>
          <p:spPr>
            <a:xfrm>
              <a:off x="1162802" y="1892321"/>
              <a:ext cx="7213600" cy="454652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CCD77E-F72B-4769-BB46-0CBAACA3F617}"/>
                </a:ext>
              </a:extLst>
            </p:cNvPr>
            <p:cNvSpPr/>
            <p:nvPr/>
          </p:nvSpPr>
          <p:spPr>
            <a:xfrm>
              <a:off x="4086808" y="3536302"/>
              <a:ext cx="569168" cy="401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9229171-1423-4B1B-B482-22C06F1BF206}"/>
              </a:ext>
            </a:extLst>
          </p:cNvPr>
          <p:cNvSpPr txBox="1">
            <a:spLocks/>
          </p:cNvSpPr>
          <p:nvPr/>
        </p:nvSpPr>
        <p:spPr bwMode="auto">
          <a:xfrm>
            <a:off x="5004048" y="2916457"/>
            <a:ext cx="936104" cy="5638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it-IT" kern="0"/>
              <a:t> </a:t>
            </a:r>
            <a:endParaRPr lang="en-GB" kern="0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02411BE-9CAF-498A-B79C-AC577EA16C0F}"/>
              </a:ext>
            </a:extLst>
          </p:cNvPr>
          <p:cNvSpPr txBox="1">
            <a:spLocks/>
          </p:cNvSpPr>
          <p:nvPr/>
        </p:nvSpPr>
        <p:spPr bwMode="auto">
          <a:xfrm>
            <a:off x="2339752" y="1828800"/>
            <a:ext cx="1080120" cy="5713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it-IT" kern="0" dirty="0"/>
              <a:t> A10</a:t>
            </a:r>
            <a:endParaRPr lang="en-GB" kern="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0B173FB-EFB9-4A3D-BE50-E5D8A6551E1F}"/>
              </a:ext>
            </a:extLst>
          </p:cNvPr>
          <p:cNvSpPr txBox="1">
            <a:spLocks/>
          </p:cNvSpPr>
          <p:nvPr/>
        </p:nvSpPr>
        <p:spPr bwMode="auto">
          <a:xfrm>
            <a:off x="3786844" y="4568337"/>
            <a:ext cx="4817603" cy="1668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it-IT" kern="0"/>
              <a:t> </a:t>
            </a:r>
            <a:endParaRPr lang="en-GB" kern="0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B9EE9835-3749-41C3-B15A-AB979801CA74}"/>
              </a:ext>
            </a:extLst>
          </p:cNvPr>
          <p:cNvSpPr txBox="1">
            <a:spLocks/>
          </p:cNvSpPr>
          <p:nvPr/>
        </p:nvSpPr>
        <p:spPr bwMode="auto">
          <a:xfrm>
            <a:off x="3003174" y="5734065"/>
            <a:ext cx="936104" cy="5638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D82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4C80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Minion Web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 pitchFamily="18" charset="0"/>
              </a:defRPr>
            </a:lvl9pPr>
          </a:lstStyle>
          <a:p>
            <a:r>
              <a:rPr lang="it-IT" kern="0"/>
              <a:t> 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408223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5B5F-49DA-4633-A3A6-0076BAF4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" y="40141"/>
            <a:ext cx="7886700" cy="718607"/>
          </a:xfrm>
        </p:spPr>
        <p:txBody>
          <a:bodyPr/>
          <a:lstStyle/>
          <a:p>
            <a:r>
              <a:rPr lang="en-GB" dirty="0"/>
              <a:t>Failures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13CB-A94C-433E-8336-4A851EFC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2" y="541945"/>
            <a:ext cx="8770775" cy="5695367"/>
          </a:xfrm>
        </p:spPr>
        <p:txBody>
          <a:bodyPr anchor="ctr">
            <a:normAutofit/>
          </a:bodyPr>
          <a:lstStyle/>
          <a:p>
            <a:pPr marL="228600" lvl="1">
              <a:spcBef>
                <a:spcPts val="1000"/>
              </a:spcBef>
              <a:buAutoNum type="alphaLcParenR"/>
            </a:pPr>
            <a:r>
              <a:rPr lang="en-US" sz="2400" dirty="0"/>
              <a:t> Crashing of the highspeed shaft of the gear box</a:t>
            </a:r>
          </a:p>
          <a:p>
            <a:pPr marL="228600" lvl="1">
              <a:spcBef>
                <a:spcPts val="1000"/>
              </a:spcBef>
              <a:buAutoNum type="alphaLcParenR"/>
            </a:pPr>
            <a:r>
              <a:rPr lang="en-GB" sz="2400" dirty="0"/>
              <a:t> Breaking of a teeth in the planetary stage</a:t>
            </a:r>
          </a:p>
          <a:p>
            <a:pPr marL="228600" lvl="1">
              <a:spcBef>
                <a:spcPts val="1000"/>
              </a:spcBef>
              <a:buAutoNum type="alphaLcParenR"/>
            </a:pPr>
            <a:r>
              <a:rPr lang="en-GB" sz="2400" dirty="0"/>
              <a:t> Misalignment between the generator and the gearbox shafts</a:t>
            </a:r>
          </a:p>
          <a:p>
            <a:pPr marL="228600" lvl="1">
              <a:spcBef>
                <a:spcPts val="1000"/>
              </a:spcBef>
              <a:buAutoNum type="alphaLcParenR"/>
            </a:pPr>
            <a:r>
              <a:rPr lang="en-GB" sz="2400" dirty="0"/>
              <a:t> Wearing of the rear bearing housing of the generator</a:t>
            </a:r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4D1A-3368-4C4A-8861-BCC157489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5395" r="12256" b="5425"/>
          <a:stretch/>
        </p:blipFill>
        <p:spPr>
          <a:xfrm>
            <a:off x="2898004" y="2972704"/>
            <a:ext cx="3062299" cy="361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3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5B5F-49DA-4633-A3A6-0076BAF4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9" y="40141"/>
            <a:ext cx="7886700" cy="718607"/>
          </a:xfrm>
        </p:spPr>
        <p:txBody>
          <a:bodyPr/>
          <a:lstStyle/>
          <a:p>
            <a:r>
              <a:rPr lang="en-GB" dirty="0"/>
              <a:t>Unplanned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13CB-A94C-433E-8336-4A851EFC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80" y="1566248"/>
            <a:ext cx="6858000" cy="4021494"/>
          </a:xfrm>
        </p:spPr>
        <p:txBody>
          <a:bodyPr anchor="ctr">
            <a:normAutofit/>
          </a:bodyPr>
          <a:lstStyle/>
          <a:p>
            <a:r>
              <a:rPr lang="en-GB" b="1" dirty="0"/>
              <a:t>Gearbox-Generator Failure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685800" lvl="2">
              <a:spcBef>
                <a:spcPts val="1000"/>
              </a:spcBef>
            </a:pPr>
            <a:r>
              <a:rPr lang="en-GB" sz="2200" b="1" dirty="0"/>
              <a:t>Three months of turbine downtime </a:t>
            </a:r>
          </a:p>
          <a:p>
            <a:pPr marL="685800" lvl="2">
              <a:spcBef>
                <a:spcPts val="1000"/>
              </a:spcBef>
            </a:pPr>
            <a:r>
              <a:rPr lang="en-GB" sz="2200" b="1" dirty="0"/>
              <a:t>Intervention of expensive tools</a:t>
            </a:r>
          </a:p>
          <a:p>
            <a:pPr marL="1143000" lvl="3">
              <a:spcBef>
                <a:spcPts val="1000"/>
              </a:spcBef>
            </a:pPr>
            <a:endParaRPr lang="en-GB" sz="2000" b="1" dirty="0">
              <a:solidFill>
                <a:srgbClr val="FF0000"/>
              </a:solidFill>
            </a:endParaRPr>
          </a:p>
          <a:p>
            <a:pPr marL="1143000" lvl="3">
              <a:spcBef>
                <a:spcPts val="1000"/>
              </a:spcBef>
            </a:pPr>
            <a:endParaRPr lang="en-GB" sz="2000" b="1" dirty="0">
              <a:solidFill>
                <a:srgbClr val="FF0000"/>
              </a:solidFill>
            </a:endParaRPr>
          </a:p>
          <a:p>
            <a:pPr marL="1143000" lvl="3">
              <a:spcBef>
                <a:spcPts val="1000"/>
              </a:spcBef>
            </a:pPr>
            <a:endParaRPr lang="en-GB" sz="2000" b="1" dirty="0">
              <a:solidFill>
                <a:srgbClr val="FF0000"/>
              </a:solidFill>
            </a:endParaRPr>
          </a:p>
          <a:p>
            <a:pPr marL="1143000" lvl="3">
              <a:spcBef>
                <a:spcPts val="1000"/>
              </a:spcBef>
            </a:pPr>
            <a:endParaRPr lang="en-GB" sz="2000" b="1" dirty="0">
              <a:solidFill>
                <a:srgbClr val="FF0000"/>
              </a:solidFill>
            </a:endParaRPr>
          </a:p>
          <a:p>
            <a:pPr marL="1143000" lvl="3">
              <a:spcBef>
                <a:spcPts val="1000"/>
              </a:spcBef>
            </a:pPr>
            <a:endParaRPr lang="en-GB" sz="2000" b="1" dirty="0">
              <a:solidFill>
                <a:srgbClr val="FF0000"/>
              </a:solidFill>
            </a:endParaRPr>
          </a:p>
          <a:p>
            <a:pPr marL="1143000" lvl="3">
              <a:spcBef>
                <a:spcPts val="1000"/>
              </a:spcBef>
            </a:pP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4D1A-3368-4C4A-8861-BCC157489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2" t="5395" r="12256" b="5425"/>
          <a:stretch/>
        </p:blipFill>
        <p:spPr>
          <a:xfrm>
            <a:off x="5842474" y="2865795"/>
            <a:ext cx="3062299" cy="3615433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2565400" y="1765300"/>
            <a:ext cx="876300" cy="97840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spect="1" noChangeArrowheads="1"/>
          </p:cNvSpPr>
          <p:nvPr>
            <p:ph type="title"/>
          </p:nvPr>
        </p:nvSpPr>
        <p:spPr>
          <a:xfrm>
            <a:off x="719138" y="34925"/>
            <a:ext cx="5943600" cy="838200"/>
          </a:xfrm>
        </p:spPr>
        <p:txBody>
          <a:bodyPr/>
          <a:lstStyle/>
          <a:p>
            <a:r>
              <a:rPr lang="en-US" dirty="0"/>
              <a:t>Gas Turbine</a:t>
            </a:r>
          </a:p>
        </p:txBody>
      </p:sp>
      <p:sp>
        <p:nvSpPr>
          <p:cNvPr id="717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CC698B-A692-48B3-805F-9657E06189F3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12776"/>
            <a:ext cx="7046841" cy="42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49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0CD-BC6A-484D-B44F-6B4382C3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Diagnostic Protocol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0C628-DCE2-4F84-A1E6-14AFDD7F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39" y="956759"/>
            <a:ext cx="8762522" cy="2472241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GB" dirty="0"/>
              <a:t>Data sent to the field operator and the diagnostic </a:t>
            </a:r>
            <a:r>
              <a:rPr lang="en-US" dirty="0"/>
              <a:t>center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 Filed operator &amp; expert in vibration signal analysis isolate anomalies.</a:t>
            </a:r>
          </a:p>
          <a:p>
            <a:pPr lvl="2"/>
            <a:r>
              <a:rPr lang="en-GB" sz="2000" dirty="0"/>
              <a:t> Expert knowledge required</a:t>
            </a:r>
          </a:p>
          <a:p>
            <a:pPr lvl="2"/>
            <a:r>
              <a:rPr lang="en-GB" sz="2000" dirty="0"/>
              <a:t>e.g. considering thresholds on vibration levels at different rotating speeds of the highspeed shaft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dirty="0"/>
              <a:t>Maintenance </a:t>
            </a:r>
            <a:r>
              <a:rPr lang="en-US" dirty="0"/>
              <a:t>center</a:t>
            </a:r>
            <a:r>
              <a:rPr lang="en-GB" dirty="0"/>
              <a:t> assign a priority level (</a:t>
            </a:r>
            <a:r>
              <a:rPr lang="en-GB" dirty="0">
                <a:highlight>
                  <a:srgbClr val="00FF00"/>
                </a:highlight>
              </a:rPr>
              <a:t>Green</a:t>
            </a:r>
            <a:r>
              <a:rPr lang="en-GB" dirty="0"/>
              <a:t>, </a:t>
            </a:r>
            <a:r>
              <a:rPr lang="en-GB" dirty="0">
                <a:highlight>
                  <a:srgbClr val="FFFF00"/>
                </a:highlight>
              </a:rPr>
              <a:t>Yellow</a:t>
            </a:r>
            <a:r>
              <a:rPr lang="en-GB" dirty="0"/>
              <a:t>, </a:t>
            </a:r>
            <a:r>
              <a:rPr lang="en-GB" dirty="0">
                <a:highlight>
                  <a:srgbClr val="FF0000"/>
                </a:highlight>
              </a:rPr>
              <a:t>Red</a:t>
            </a:r>
            <a:r>
              <a:rPr lang="en-GB" dirty="0"/>
              <a:t>) for the intervention and plan the maintenance intervention</a:t>
            </a:r>
            <a:endParaRPr lang="en-US" dirty="0"/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952BC-8C4A-450D-95DB-36F93D00A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9"/>
          <a:stretch/>
        </p:blipFill>
        <p:spPr>
          <a:xfrm>
            <a:off x="1596924" y="3622999"/>
            <a:ext cx="6647484" cy="2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43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03D1-A675-4C61-9B8F-79A2BC92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CF56E5-8864-43D7-9D29-6DB58C973856}"/>
              </a:ext>
            </a:extLst>
          </p:cNvPr>
          <p:cNvSpPr txBox="1">
            <a:spLocks/>
          </p:cNvSpPr>
          <p:nvPr/>
        </p:nvSpPr>
        <p:spPr>
          <a:xfrm>
            <a:off x="277138" y="881973"/>
            <a:ext cx="8762522" cy="110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Wearing of the rear bearing housing of the generator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AD1044-C1EE-4A78-BC31-3257999B8123}"/>
              </a:ext>
            </a:extLst>
          </p:cNvPr>
          <p:cNvGrpSpPr/>
          <p:nvPr/>
        </p:nvGrpSpPr>
        <p:grpSpPr>
          <a:xfrm>
            <a:off x="1107205" y="1432293"/>
            <a:ext cx="6665195" cy="4707813"/>
            <a:chOff x="3155450" y="1623527"/>
            <a:chExt cx="5906369" cy="42239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4E518-F46C-487A-8C01-9AA05B79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55" t="9423" r="3195" b="20215"/>
            <a:stretch/>
          </p:blipFill>
          <p:spPr>
            <a:xfrm>
              <a:off x="3816220" y="2388637"/>
              <a:ext cx="5245599" cy="3172408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60EF3D-C47F-4D39-A68F-6C9E94305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06855" y="1788619"/>
              <a:ext cx="0" cy="4058816"/>
            </a:xfrm>
            <a:prstGeom prst="line">
              <a:avLst/>
            </a:prstGeom>
            <a:ln w="571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746F57-AE52-4691-A8ED-6CCDABC6AEFB}"/>
                </a:ext>
              </a:extLst>
            </p:cNvPr>
            <p:cNvSpPr/>
            <p:nvPr/>
          </p:nvSpPr>
          <p:spPr>
            <a:xfrm rot="16200000">
              <a:off x="2284188" y="3259898"/>
              <a:ext cx="265692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Vibration  feature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D94BD8-ED5A-4F21-AA5A-3629E3010F95}"/>
                </a:ext>
              </a:extLst>
            </p:cNvPr>
            <p:cNvSpPr/>
            <p:nvPr/>
          </p:nvSpPr>
          <p:spPr>
            <a:xfrm>
              <a:off x="6333932" y="1623527"/>
              <a:ext cx="191277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B050"/>
                  </a:solidFill>
                </a:rPr>
                <a:t>Maintenance intervention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60EF3D-C47F-4D39-A68F-6C9E94305A8B}"/>
              </a:ext>
            </a:extLst>
          </p:cNvPr>
          <p:cNvCxnSpPr>
            <a:cxnSpLocks/>
          </p:cNvCxnSpPr>
          <p:nvPr/>
        </p:nvCxnSpPr>
        <p:spPr>
          <a:xfrm flipH="1">
            <a:off x="6961446" y="1616298"/>
            <a:ext cx="0" cy="452380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83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 of the Current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and Diagnosis Delays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/>
              <a:t>Human errors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EC67CC-E8B5-4B1E-A3EB-CA6C29064537}"/>
              </a:ext>
            </a:extLst>
          </p:cNvPr>
          <p:cNvSpPr txBox="1">
            <a:spLocks/>
          </p:cNvSpPr>
          <p:nvPr/>
        </p:nvSpPr>
        <p:spPr>
          <a:xfrm>
            <a:off x="1930787" y="5251959"/>
            <a:ext cx="5612623" cy="11170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1000"/>
              </a:spcBef>
              <a:buNone/>
            </a:pPr>
            <a:r>
              <a:rPr lang="en-US" sz="3200" dirty="0"/>
              <a:t>Develop an “</a:t>
            </a:r>
            <a:r>
              <a:rPr lang="en-US" sz="3200" b="1" dirty="0">
                <a:solidFill>
                  <a:srgbClr val="FF0000"/>
                </a:solidFill>
              </a:rPr>
              <a:t>automatic</a:t>
            </a:r>
            <a:r>
              <a:rPr lang="en-US" sz="3200" dirty="0"/>
              <a:t>” system for anomaly detection and diagnostic</a:t>
            </a:r>
            <a:endParaRPr lang="en-GB" sz="32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2" y="1253515"/>
            <a:ext cx="4451359" cy="2308835"/>
          </a:xfrm>
          <a:prstGeom prst="rect">
            <a:avLst/>
          </a:prstGeom>
        </p:spPr>
      </p:pic>
      <p:sp>
        <p:nvSpPr>
          <p:cNvPr id="48" name="Pentagon 47"/>
          <p:cNvSpPr/>
          <p:nvPr/>
        </p:nvSpPr>
        <p:spPr>
          <a:xfrm rot="5400000">
            <a:off x="4239481" y="3753140"/>
            <a:ext cx="978408" cy="1366846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6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1A74-47BF-4A00-A175-A14F9103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6C34-8D95-4250-8486-556248B8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2763"/>
            <a:ext cx="8229600" cy="149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file contains 5 seconds of measurements of the accelerator at a frequency of 5.0kHz is collected each time at ‘</a:t>
            </a:r>
            <a:r>
              <a:rPr lang="en-US" dirty="0" err="1"/>
              <a:t>Meas</a:t>
            </a:r>
            <a:r>
              <a:rPr lang="en-US" dirty="0"/>
              <a:t> Time’ in the file.</a:t>
            </a:r>
          </a:p>
        </p:txBody>
      </p:sp>
      <p:pic>
        <p:nvPicPr>
          <p:cNvPr id="5" name="Picture 4" descr="A screen shot of an open computer sitting on top of a desk&#10;&#10;Description automatically generated">
            <a:extLst>
              <a:ext uri="{FF2B5EF4-FFF2-40B4-BE49-F238E27FC236}">
                <a16:creationId xmlns:a16="http://schemas.microsoft.com/office/drawing/2014/main" id="{19EED36C-F579-4052-BD94-220B3820BA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16102" r="2951" b="11257"/>
          <a:stretch/>
        </p:blipFill>
        <p:spPr>
          <a:xfrm>
            <a:off x="1333860" y="2348281"/>
            <a:ext cx="6401851" cy="36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07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09BA-BE0F-4F8E-AC89-125BF45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B879D-97B8-464F-AD88-EE6D981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B70-BEEE-447A-8354-9995F2AD6C5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4C657B-27C8-40EE-850D-D041511F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117" y="2417185"/>
            <a:ext cx="10498233" cy="197757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54480FBA-5C4E-4EA2-B0CA-87E539ED3BD6}"/>
              </a:ext>
            </a:extLst>
          </p:cNvPr>
          <p:cNvGrpSpPr/>
          <p:nvPr/>
        </p:nvGrpSpPr>
        <p:grpSpPr>
          <a:xfrm>
            <a:off x="735263" y="4636040"/>
            <a:ext cx="7731248" cy="977493"/>
            <a:chOff x="780983" y="3087962"/>
            <a:chExt cx="5006789" cy="977493"/>
          </a:xfrm>
        </p:grpSpPr>
        <p:sp>
          <p:nvSpPr>
            <p:cNvPr id="10" name="CasellaDiTesto 6">
              <a:extLst>
                <a:ext uri="{FF2B5EF4-FFF2-40B4-BE49-F238E27FC236}">
                  <a16:creationId xmlns:a16="http://schemas.microsoft.com/office/drawing/2014/main" id="{6FCE8298-944C-4330-A9F4-F8E153074482}"/>
                </a:ext>
              </a:extLst>
            </p:cNvPr>
            <p:cNvSpPr txBox="1"/>
            <p:nvPr/>
          </p:nvSpPr>
          <p:spPr>
            <a:xfrm>
              <a:off x="4707652" y="3087963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600" b="1" dirty="0">
                  <a:solidFill>
                    <a:schemeClr val="accent1"/>
                  </a:solidFill>
                </a:rPr>
                <a:t>…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59BBD9B-BE61-4916-968E-AAF1A2A24028}"/>
                </a:ext>
              </a:extLst>
            </p:cNvPr>
            <p:cNvGrpSpPr/>
            <p:nvPr/>
          </p:nvGrpSpPr>
          <p:grpSpPr>
            <a:xfrm>
              <a:off x="780983" y="3087962"/>
              <a:ext cx="1284729" cy="977493"/>
              <a:chOff x="780983" y="2991729"/>
              <a:chExt cx="1284729" cy="9774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3BEC7F4-95B6-459B-8EBC-12705008AA8F}"/>
                  </a:ext>
                </a:extLst>
              </p:cNvPr>
              <p:cNvGrpSpPr/>
              <p:nvPr/>
            </p:nvGrpSpPr>
            <p:grpSpPr>
              <a:xfrm>
                <a:off x="780983" y="2991729"/>
                <a:ext cx="1284729" cy="369332"/>
                <a:chOff x="855798" y="2607220"/>
                <a:chExt cx="1615746" cy="448729"/>
              </a:xfrm>
            </p:grpSpPr>
            <p:cxnSp>
              <p:nvCxnSpPr>
                <p:cNvPr id="7" name="Connettore 2 4">
                  <a:extLst>
                    <a:ext uri="{FF2B5EF4-FFF2-40B4-BE49-F238E27FC236}">
                      <a16:creationId xmlns:a16="http://schemas.microsoft.com/office/drawing/2014/main" id="{88427CB7-C62D-4083-9965-9BD60B3265F6}"/>
                    </a:ext>
                  </a:extLst>
                </p:cNvPr>
                <p:cNvCxnSpPr/>
                <p:nvPr/>
              </p:nvCxnSpPr>
              <p:spPr>
                <a:xfrm>
                  <a:off x="855798" y="2959277"/>
                  <a:ext cx="1615746" cy="0"/>
                </a:xfrm>
                <a:prstGeom prst="straightConnector1">
                  <a:avLst/>
                </a:prstGeom>
                <a:ln w="57150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CasellaDiTesto 7">
                  <a:extLst>
                    <a:ext uri="{FF2B5EF4-FFF2-40B4-BE49-F238E27FC236}">
                      <a16:creationId xmlns:a16="http://schemas.microsoft.com/office/drawing/2014/main" id="{773CDF3A-1054-4A43-B159-7BF2F6DCE658}"/>
                    </a:ext>
                  </a:extLst>
                </p:cNvPr>
                <p:cNvSpPr txBox="1"/>
                <p:nvPr/>
              </p:nvSpPr>
              <p:spPr>
                <a:xfrm>
                  <a:off x="1051604" y="2607220"/>
                  <a:ext cx="1224136" cy="44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b="1" dirty="0"/>
                    <a:t>Window 1</a:t>
                  </a:r>
                </a:p>
              </p:txBody>
            </p:sp>
          </p:grpSp>
          <p:sp>
            <p:nvSpPr>
              <p:cNvPr id="27" name="Triangolo isoscele 15">
                <a:extLst>
                  <a:ext uri="{FF2B5EF4-FFF2-40B4-BE49-F238E27FC236}">
                    <a16:creationId xmlns:a16="http://schemas.microsoft.com/office/drawing/2014/main" id="{22917E77-3829-4635-873C-46BA7900747E}"/>
                  </a:ext>
                </a:extLst>
              </p:cNvPr>
              <p:cNvSpPr/>
              <p:nvPr/>
            </p:nvSpPr>
            <p:spPr bwMode="auto">
              <a:xfrm rot="10800000">
                <a:off x="1049310" y="3429000"/>
                <a:ext cx="674553" cy="152462"/>
              </a:xfrm>
              <a:prstGeom prst="triangl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it-IT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8" name="CasellaDiTesto 11">
                <a:extLst>
                  <a:ext uri="{FF2B5EF4-FFF2-40B4-BE49-F238E27FC236}">
                    <a16:creationId xmlns:a16="http://schemas.microsoft.com/office/drawing/2014/main" id="{34A833FC-134A-46CE-9BBA-E7AB040A951C}"/>
                  </a:ext>
                </a:extLst>
              </p:cNvPr>
              <p:cNvSpPr txBox="1"/>
              <p:nvPr/>
            </p:nvSpPr>
            <p:spPr>
              <a:xfrm>
                <a:off x="1065653" y="3599890"/>
                <a:ext cx="67455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b="1" dirty="0"/>
                  <a:t>Feature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B89456-7080-4BD4-9CE8-72834F6CABEC}"/>
                </a:ext>
              </a:extLst>
            </p:cNvPr>
            <p:cNvGrpSpPr/>
            <p:nvPr/>
          </p:nvGrpSpPr>
          <p:grpSpPr>
            <a:xfrm>
              <a:off x="2071924" y="3087962"/>
              <a:ext cx="1284729" cy="977493"/>
              <a:chOff x="670620" y="2991729"/>
              <a:chExt cx="1284729" cy="97749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2595EFE-1296-4DE1-B3D4-964B51589A63}"/>
                  </a:ext>
                </a:extLst>
              </p:cNvPr>
              <p:cNvGrpSpPr/>
              <p:nvPr/>
            </p:nvGrpSpPr>
            <p:grpSpPr>
              <a:xfrm>
                <a:off x="670620" y="2991729"/>
                <a:ext cx="1284729" cy="369332"/>
                <a:chOff x="717004" y="2607220"/>
                <a:chExt cx="1615746" cy="448729"/>
              </a:xfrm>
            </p:grpSpPr>
            <p:cxnSp>
              <p:nvCxnSpPr>
                <p:cNvPr id="34" name="Connettore 2 4">
                  <a:extLst>
                    <a:ext uri="{FF2B5EF4-FFF2-40B4-BE49-F238E27FC236}">
                      <a16:creationId xmlns:a16="http://schemas.microsoft.com/office/drawing/2014/main" id="{B33C2476-A1CC-4BE4-82DE-945C1FE49144}"/>
                    </a:ext>
                  </a:extLst>
                </p:cNvPr>
                <p:cNvCxnSpPr/>
                <p:nvPr/>
              </p:nvCxnSpPr>
              <p:spPr>
                <a:xfrm>
                  <a:off x="717004" y="2959277"/>
                  <a:ext cx="1615746" cy="0"/>
                </a:xfrm>
                <a:prstGeom prst="straightConnector1">
                  <a:avLst/>
                </a:prstGeom>
                <a:ln w="57150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sellaDiTesto 7">
                  <a:extLst>
                    <a:ext uri="{FF2B5EF4-FFF2-40B4-BE49-F238E27FC236}">
                      <a16:creationId xmlns:a16="http://schemas.microsoft.com/office/drawing/2014/main" id="{FDF9A90C-B6E4-4621-B25A-319868798A5D}"/>
                    </a:ext>
                  </a:extLst>
                </p:cNvPr>
                <p:cNvSpPr txBox="1"/>
                <p:nvPr/>
              </p:nvSpPr>
              <p:spPr>
                <a:xfrm>
                  <a:off x="912811" y="2607220"/>
                  <a:ext cx="1224136" cy="44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b="1" dirty="0"/>
                    <a:t>Window 2</a:t>
                  </a:r>
                </a:p>
              </p:txBody>
            </p:sp>
          </p:grpSp>
          <p:sp>
            <p:nvSpPr>
              <p:cNvPr id="32" name="Triangolo isoscele 15">
                <a:extLst>
                  <a:ext uri="{FF2B5EF4-FFF2-40B4-BE49-F238E27FC236}">
                    <a16:creationId xmlns:a16="http://schemas.microsoft.com/office/drawing/2014/main" id="{4BF0EC14-03FA-4D1B-BBF0-F33BB2EC83AA}"/>
                  </a:ext>
                </a:extLst>
              </p:cNvPr>
              <p:cNvSpPr/>
              <p:nvPr/>
            </p:nvSpPr>
            <p:spPr bwMode="auto">
              <a:xfrm rot="10800000">
                <a:off x="938946" y="3429000"/>
                <a:ext cx="674553" cy="152462"/>
              </a:xfrm>
              <a:prstGeom prst="triangl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it-IT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3" name="CasellaDiTesto 11">
                <a:extLst>
                  <a:ext uri="{FF2B5EF4-FFF2-40B4-BE49-F238E27FC236}">
                    <a16:creationId xmlns:a16="http://schemas.microsoft.com/office/drawing/2014/main" id="{092C0FC6-5938-449F-ACF4-384A22846809}"/>
                  </a:ext>
                </a:extLst>
              </p:cNvPr>
              <p:cNvSpPr txBox="1"/>
              <p:nvPr/>
            </p:nvSpPr>
            <p:spPr>
              <a:xfrm>
                <a:off x="922481" y="3599890"/>
                <a:ext cx="70748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b="1" dirty="0"/>
                  <a:t>Feature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2394249-B58A-4B8A-AFA7-7282F54F15D3}"/>
                </a:ext>
              </a:extLst>
            </p:cNvPr>
            <p:cNvGrpSpPr/>
            <p:nvPr/>
          </p:nvGrpSpPr>
          <p:grpSpPr>
            <a:xfrm>
              <a:off x="3368259" y="3087962"/>
              <a:ext cx="1284729" cy="977493"/>
              <a:chOff x="565651" y="2991729"/>
              <a:chExt cx="1284729" cy="97749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EEAF972-69A9-48A1-8698-678574EFC184}"/>
                  </a:ext>
                </a:extLst>
              </p:cNvPr>
              <p:cNvGrpSpPr/>
              <p:nvPr/>
            </p:nvGrpSpPr>
            <p:grpSpPr>
              <a:xfrm>
                <a:off x="565651" y="2991729"/>
                <a:ext cx="1284729" cy="369332"/>
                <a:chOff x="584983" y="2607220"/>
                <a:chExt cx="1615746" cy="448729"/>
              </a:xfrm>
            </p:grpSpPr>
            <p:cxnSp>
              <p:nvCxnSpPr>
                <p:cNvPr id="40" name="Connettore 2 4">
                  <a:extLst>
                    <a:ext uri="{FF2B5EF4-FFF2-40B4-BE49-F238E27FC236}">
                      <a16:creationId xmlns:a16="http://schemas.microsoft.com/office/drawing/2014/main" id="{695912CE-8489-4127-8E04-00E8AD2DEE4A}"/>
                    </a:ext>
                  </a:extLst>
                </p:cNvPr>
                <p:cNvCxnSpPr/>
                <p:nvPr/>
              </p:nvCxnSpPr>
              <p:spPr>
                <a:xfrm>
                  <a:off x="584983" y="2959277"/>
                  <a:ext cx="1615746" cy="0"/>
                </a:xfrm>
                <a:prstGeom prst="straightConnector1">
                  <a:avLst/>
                </a:prstGeom>
                <a:ln w="57150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asellaDiTesto 7">
                  <a:extLst>
                    <a:ext uri="{FF2B5EF4-FFF2-40B4-BE49-F238E27FC236}">
                      <a16:creationId xmlns:a16="http://schemas.microsoft.com/office/drawing/2014/main" id="{20404C4C-3A24-40E6-9E03-DD598402A2F0}"/>
                    </a:ext>
                  </a:extLst>
                </p:cNvPr>
                <p:cNvSpPr txBox="1"/>
                <p:nvPr/>
              </p:nvSpPr>
              <p:spPr>
                <a:xfrm>
                  <a:off x="780788" y="2607220"/>
                  <a:ext cx="1224136" cy="44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b="1" dirty="0"/>
                    <a:t>Window 3</a:t>
                  </a:r>
                </a:p>
              </p:txBody>
            </p:sp>
          </p:grpSp>
          <p:sp>
            <p:nvSpPr>
              <p:cNvPr id="38" name="Triangolo isoscele 15">
                <a:extLst>
                  <a:ext uri="{FF2B5EF4-FFF2-40B4-BE49-F238E27FC236}">
                    <a16:creationId xmlns:a16="http://schemas.microsoft.com/office/drawing/2014/main" id="{199B1268-F390-448D-8FDF-1BA71FF663EA}"/>
                  </a:ext>
                </a:extLst>
              </p:cNvPr>
              <p:cNvSpPr/>
              <p:nvPr/>
            </p:nvSpPr>
            <p:spPr bwMode="auto">
              <a:xfrm rot="10800000">
                <a:off x="833974" y="3429000"/>
                <a:ext cx="674553" cy="152462"/>
              </a:xfrm>
              <a:prstGeom prst="triangle">
                <a:avLst/>
              </a:prstGeom>
              <a:solidFill>
                <a:srgbClr val="FF00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it-IT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9" name="CasellaDiTesto 11">
                <a:extLst>
                  <a:ext uri="{FF2B5EF4-FFF2-40B4-BE49-F238E27FC236}">
                    <a16:creationId xmlns:a16="http://schemas.microsoft.com/office/drawing/2014/main" id="{55B4AEA9-7CBD-4DCF-9B04-B41A73CFE9BF}"/>
                  </a:ext>
                </a:extLst>
              </p:cNvPr>
              <p:cNvSpPr txBox="1"/>
              <p:nvPr/>
            </p:nvSpPr>
            <p:spPr>
              <a:xfrm>
                <a:off x="812237" y="3599890"/>
                <a:ext cx="707481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b="1" dirty="0"/>
                  <a:t>Feature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DA2052C-849E-41B9-A6A0-F874B5B0C4E7}"/>
              </a:ext>
            </a:extLst>
          </p:cNvPr>
          <p:cNvSpPr txBox="1"/>
          <p:nvPr/>
        </p:nvSpPr>
        <p:spPr>
          <a:xfrm>
            <a:off x="3084786" y="1180357"/>
            <a:ext cx="29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High frequency sensor: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C2885E-B093-4005-A7F0-50E3566C3524}"/>
              </a:ext>
            </a:extLst>
          </p:cNvPr>
          <p:cNvGrpSpPr/>
          <p:nvPr/>
        </p:nvGrpSpPr>
        <p:grpSpPr>
          <a:xfrm>
            <a:off x="656281" y="1815211"/>
            <a:ext cx="8168923" cy="672904"/>
            <a:chOff x="656281" y="1815211"/>
            <a:chExt cx="8168923" cy="6729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B95DD8-D53F-4744-A390-BD39E79172FF}"/>
                </a:ext>
              </a:extLst>
            </p:cNvPr>
            <p:cNvGrpSpPr/>
            <p:nvPr/>
          </p:nvGrpSpPr>
          <p:grpSpPr>
            <a:xfrm>
              <a:off x="3431360" y="1815211"/>
              <a:ext cx="2676167" cy="672904"/>
              <a:chOff x="697653" y="1676342"/>
              <a:chExt cx="2676167" cy="672904"/>
            </a:xfrm>
          </p:grpSpPr>
          <p:sp>
            <p:nvSpPr>
              <p:cNvPr id="5" name="Left Brace 4">
                <a:extLst>
                  <a:ext uri="{FF2B5EF4-FFF2-40B4-BE49-F238E27FC236}">
                    <a16:creationId xmlns:a16="http://schemas.microsoft.com/office/drawing/2014/main" id="{6192FCA4-1A58-4DB8-80CE-1E1964C02CC8}"/>
                  </a:ext>
                </a:extLst>
              </p:cNvPr>
              <p:cNvSpPr/>
              <p:nvPr/>
            </p:nvSpPr>
            <p:spPr>
              <a:xfrm rot="5400000">
                <a:off x="1912259" y="887684"/>
                <a:ext cx="246956" cy="2676167"/>
              </a:xfrm>
              <a:prstGeom prst="lef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4A07B1-8C01-495B-81BE-1E0E4F7BA0C4}"/>
                  </a:ext>
                </a:extLst>
              </p:cNvPr>
              <p:cNvSpPr txBox="1"/>
              <p:nvPr/>
            </p:nvSpPr>
            <p:spPr>
              <a:xfrm>
                <a:off x="952531" y="1676342"/>
                <a:ext cx="2166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10 k observations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B58BD32-78A3-4290-ACA2-F7631961CBAA}"/>
                </a:ext>
              </a:extLst>
            </p:cNvPr>
            <p:cNvGrpSpPr/>
            <p:nvPr/>
          </p:nvGrpSpPr>
          <p:grpSpPr>
            <a:xfrm>
              <a:off x="656281" y="1815211"/>
              <a:ext cx="2676167" cy="672904"/>
              <a:chOff x="697653" y="1676342"/>
              <a:chExt cx="2676167" cy="672904"/>
            </a:xfrm>
          </p:grpSpPr>
          <p:sp>
            <p:nvSpPr>
              <p:cNvPr id="50" name="Left Brace 49">
                <a:extLst>
                  <a:ext uri="{FF2B5EF4-FFF2-40B4-BE49-F238E27FC236}">
                    <a16:creationId xmlns:a16="http://schemas.microsoft.com/office/drawing/2014/main" id="{4E12B86E-1F49-43A8-915A-C64856C26E4A}"/>
                  </a:ext>
                </a:extLst>
              </p:cNvPr>
              <p:cNvSpPr/>
              <p:nvPr/>
            </p:nvSpPr>
            <p:spPr>
              <a:xfrm rot="5400000">
                <a:off x="1912259" y="887684"/>
                <a:ext cx="246956" cy="2676167"/>
              </a:xfrm>
              <a:prstGeom prst="lef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F742F2-B3D5-4322-96BD-13E67CD0B3CC}"/>
                  </a:ext>
                </a:extLst>
              </p:cNvPr>
              <p:cNvSpPr txBox="1"/>
              <p:nvPr/>
            </p:nvSpPr>
            <p:spPr>
              <a:xfrm>
                <a:off x="952531" y="1676342"/>
                <a:ext cx="2166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10 k observations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E0E9304-13AF-48ED-988F-2F6B472FE754}"/>
                </a:ext>
              </a:extLst>
            </p:cNvPr>
            <p:cNvGrpSpPr/>
            <p:nvPr/>
          </p:nvGrpSpPr>
          <p:grpSpPr>
            <a:xfrm>
              <a:off x="6149037" y="1815211"/>
              <a:ext cx="2676167" cy="672904"/>
              <a:chOff x="697653" y="1676342"/>
              <a:chExt cx="2676167" cy="672904"/>
            </a:xfrm>
          </p:grpSpPr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86077C0E-65DC-4DAB-8C43-FF49EC264171}"/>
                  </a:ext>
                </a:extLst>
              </p:cNvPr>
              <p:cNvSpPr/>
              <p:nvPr/>
            </p:nvSpPr>
            <p:spPr>
              <a:xfrm rot="5400000">
                <a:off x="1912259" y="887684"/>
                <a:ext cx="246956" cy="2676167"/>
              </a:xfrm>
              <a:prstGeom prst="lef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1CB6BE-397D-4A8F-A4FC-EA182C0552C6}"/>
                  </a:ext>
                </a:extLst>
              </p:cNvPr>
              <p:cNvSpPr txBox="1"/>
              <p:nvPr/>
            </p:nvSpPr>
            <p:spPr>
              <a:xfrm>
                <a:off x="952531" y="1676342"/>
                <a:ext cx="2166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10 k observations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891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09BA-BE0F-4F8E-AC89-125BF45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B879D-97B8-464F-AD88-EE6D981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B70-BEEE-447A-8354-9995F2AD6C5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4C657B-27C8-40EE-850D-D041511FE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116" y="950990"/>
            <a:ext cx="10498233" cy="19775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9F561E1-7D17-4E96-B90A-B409A7321E38}"/>
              </a:ext>
            </a:extLst>
          </p:cNvPr>
          <p:cNvGrpSpPr/>
          <p:nvPr/>
        </p:nvGrpSpPr>
        <p:grpSpPr>
          <a:xfrm>
            <a:off x="706376" y="2725969"/>
            <a:ext cx="7731248" cy="825674"/>
            <a:chOff x="706376" y="2951943"/>
            <a:chExt cx="7731248" cy="82567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4480FBA-5C4E-4EA2-B0CA-87E539ED3BD6}"/>
                </a:ext>
              </a:extLst>
            </p:cNvPr>
            <p:cNvGrpSpPr/>
            <p:nvPr/>
          </p:nvGrpSpPr>
          <p:grpSpPr>
            <a:xfrm>
              <a:off x="706376" y="2951943"/>
              <a:ext cx="7731248" cy="523221"/>
              <a:chOff x="780983" y="3087962"/>
              <a:chExt cx="5006789" cy="523221"/>
            </a:xfrm>
          </p:grpSpPr>
          <p:sp>
            <p:nvSpPr>
              <p:cNvPr id="10" name="CasellaDiTesto 6">
                <a:extLst>
                  <a:ext uri="{FF2B5EF4-FFF2-40B4-BE49-F238E27FC236}">
                    <a16:creationId xmlns:a16="http://schemas.microsoft.com/office/drawing/2014/main" id="{6FCE8298-944C-4330-A9F4-F8E153074482}"/>
                  </a:ext>
                </a:extLst>
              </p:cNvPr>
              <p:cNvSpPr txBox="1"/>
              <p:nvPr/>
            </p:nvSpPr>
            <p:spPr>
              <a:xfrm>
                <a:off x="4707652" y="3087963"/>
                <a:ext cx="10801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b="1" dirty="0">
                    <a:solidFill>
                      <a:schemeClr val="accent1"/>
                    </a:solidFill>
                  </a:rPr>
                  <a:t>…</a:t>
                </a: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3BEC7F4-95B6-459B-8EBC-12705008AA8F}"/>
                  </a:ext>
                </a:extLst>
              </p:cNvPr>
              <p:cNvGrpSpPr/>
              <p:nvPr/>
            </p:nvGrpSpPr>
            <p:grpSpPr>
              <a:xfrm>
                <a:off x="780983" y="3087962"/>
                <a:ext cx="1284729" cy="369332"/>
                <a:chOff x="855798" y="2607220"/>
                <a:chExt cx="1615746" cy="448729"/>
              </a:xfrm>
            </p:grpSpPr>
            <p:cxnSp>
              <p:nvCxnSpPr>
                <p:cNvPr id="7" name="Connettore 2 4">
                  <a:extLst>
                    <a:ext uri="{FF2B5EF4-FFF2-40B4-BE49-F238E27FC236}">
                      <a16:creationId xmlns:a16="http://schemas.microsoft.com/office/drawing/2014/main" id="{88427CB7-C62D-4083-9965-9BD60B3265F6}"/>
                    </a:ext>
                  </a:extLst>
                </p:cNvPr>
                <p:cNvCxnSpPr/>
                <p:nvPr/>
              </p:nvCxnSpPr>
              <p:spPr>
                <a:xfrm>
                  <a:off x="855798" y="2959277"/>
                  <a:ext cx="1615746" cy="0"/>
                </a:xfrm>
                <a:prstGeom prst="straightConnector1">
                  <a:avLst/>
                </a:prstGeom>
                <a:ln w="57150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CasellaDiTesto 7">
                  <a:extLst>
                    <a:ext uri="{FF2B5EF4-FFF2-40B4-BE49-F238E27FC236}">
                      <a16:creationId xmlns:a16="http://schemas.microsoft.com/office/drawing/2014/main" id="{773CDF3A-1054-4A43-B159-7BF2F6DCE658}"/>
                    </a:ext>
                  </a:extLst>
                </p:cNvPr>
                <p:cNvSpPr txBox="1"/>
                <p:nvPr/>
              </p:nvSpPr>
              <p:spPr>
                <a:xfrm>
                  <a:off x="1051604" y="2607220"/>
                  <a:ext cx="1224136" cy="44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800" b="1" dirty="0"/>
                    <a:t>Window 1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2595EFE-1296-4DE1-B3D4-964B51589A63}"/>
                  </a:ext>
                </a:extLst>
              </p:cNvPr>
              <p:cNvGrpSpPr/>
              <p:nvPr/>
            </p:nvGrpSpPr>
            <p:grpSpPr>
              <a:xfrm>
                <a:off x="2071924" y="3087962"/>
                <a:ext cx="1284729" cy="369332"/>
                <a:chOff x="717004" y="2607220"/>
                <a:chExt cx="1615746" cy="448729"/>
              </a:xfrm>
            </p:grpSpPr>
            <p:cxnSp>
              <p:nvCxnSpPr>
                <p:cNvPr id="34" name="Connettore 2 4">
                  <a:extLst>
                    <a:ext uri="{FF2B5EF4-FFF2-40B4-BE49-F238E27FC236}">
                      <a16:creationId xmlns:a16="http://schemas.microsoft.com/office/drawing/2014/main" id="{B33C2476-A1CC-4BE4-82DE-945C1FE49144}"/>
                    </a:ext>
                  </a:extLst>
                </p:cNvPr>
                <p:cNvCxnSpPr/>
                <p:nvPr/>
              </p:nvCxnSpPr>
              <p:spPr>
                <a:xfrm>
                  <a:off x="717004" y="2959277"/>
                  <a:ext cx="1615746" cy="0"/>
                </a:xfrm>
                <a:prstGeom prst="straightConnector1">
                  <a:avLst/>
                </a:prstGeom>
                <a:ln w="57150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sellaDiTesto 7">
                  <a:extLst>
                    <a:ext uri="{FF2B5EF4-FFF2-40B4-BE49-F238E27FC236}">
                      <a16:creationId xmlns:a16="http://schemas.microsoft.com/office/drawing/2014/main" id="{FDF9A90C-B6E4-4621-B25A-319868798A5D}"/>
                    </a:ext>
                  </a:extLst>
                </p:cNvPr>
                <p:cNvSpPr txBox="1"/>
                <p:nvPr/>
              </p:nvSpPr>
              <p:spPr>
                <a:xfrm>
                  <a:off x="912811" y="2607220"/>
                  <a:ext cx="1224136" cy="44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800" b="1" dirty="0"/>
                    <a:t>Window 2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EEAF972-69A9-48A1-8698-678574EFC184}"/>
                  </a:ext>
                </a:extLst>
              </p:cNvPr>
              <p:cNvGrpSpPr/>
              <p:nvPr/>
            </p:nvGrpSpPr>
            <p:grpSpPr>
              <a:xfrm>
                <a:off x="3368259" y="3087962"/>
                <a:ext cx="1284729" cy="369332"/>
                <a:chOff x="584983" y="2607220"/>
                <a:chExt cx="1615746" cy="448729"/>
              </a:xfrm>
            </p:grpSpPr>
            <p:cxnSp>
              <p:nvCxnSpPr>
                <p:cNvPr id="40" name="Connettore 2 4">
                  <a:extLst>
                    <a:ext uri="{FF2B5EF4-FFF2-40B4-BE49-F238E27FC236}">
                      <a16:creationId xmlns:a16="http://schemas.microsoft.com/office/drawing/2014/main" id="{695912CE-8489-4127-8E04-00E8AD2DEE4A}"/>
                    </a:ext>
                  </a:extLst>
                </p:cNvPr>
                <p:cNvCxnSpPr/>
                <p:nvPr/>
              </p:nvCxnSpPr>
              <p:spPr>
                <a:xfrm>
                  <a:off x="584983" y="2959277"/>
                  <a:ext cx="1615746" cy="0"/>
                </a:xfrm>
                <a:prstGeom prst="straightConnector1">
                  <a:avLst/>
                </a:prstGeom>
                <a:ln w="57150">
                  <a:solidFill>
                    <a:schemeClr val="accent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asellaDiTesto 7">
                  <a:extLst>
                    <a:ext uri="{FF2B5EF4-FFF2-40B4-BE49-F238E27FC236}">
                      <a16:creationId xmlns:a16="http://schemas.microsoft.com/office/drawing/2014/main" id="{20404C4C-3A24-40E6-9E03-DD598402A2F0}"/>
                    </a:ext>
                  </a:extLst>
                </p:cNvPr>
                <p:cNvSpPr txBox="1"/>
                <p:nvPr/>
              </p:nvSpPr>
              <p:spPr>
                <a:xfrm>
                  <a:off x="780788" y="2607220"/>
                  <a:ext cx="1224136" cy="44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800" b="1" dirty="0"/>
                    <a:t>Window 3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B70B84-877D-4B12-A34C-A70E8DEC61E4}"/>
                    </a:ext>
                  </a:extLst>
                </p:cNvPr>
                <p:cNvSpPr/>
                <p:nvPr/>
              </p:nvSpPr>
              <p:spPr>
                <a:xfrm>
                  <a:off x="791767" y="3313836"/>
                  <a:ext cx="1509964" cy="4073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GB" sz="18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B70B84-877D-4B12-A34C-A70E8DEC6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767" y="3313836"/>
                  <a:ext cx="1509964" cy="40735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B1A3688-CFD1-4989-99F5-974361ABB3D1}"/>
                    </a:ext>
                  </a:extLst>
                </p:cNvPr>
                <p:cNvSpPr/>
                <p:nvPr/>
              </p:nvSpPr>
              <p:spPr>
                <a:xfrm>
                  <a:off x="2848951" y="3313836"/>
                  <a:ext cx="1874936" cy="4637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GB" sz="18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B1A3688-CFD1-4989-99F5-974361ABB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951" y="3313836"/>
                  <a:ext cx="1874936" cy="4637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6ACE090-97CC-424D-A2CB-E254FBBA806B}"/>
                    </a:ext>
                  </a:extLst>
                </p:cNvPr>
                <p:cNvSpPr/>
                <p:nvPr/>
              </p:nvSpPr>
              <p:spPr>
                <a:xfrm>
                  <a:off x="4890619" y="3313836"/>
                  <a:ext cx="1972720" cy="4637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GB" sz="18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D6ACE090-97CC-424D-A2CB-E254FBBA8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619" y="3313836"/>
                  <a:ext cx="1972720" cy="4637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817115-7F82-450E-A129-64DA989BE9BA}"/>
              </a:ext>
            </a:extLst>
          </p:cNvPr>
          <p:cNvGrpSpPr/>
          <p:nvPr/>
        </p:nvGrpSpPr>
        <p:grpSpPr>
          <a:xfrm>
            <a:off x="181446" y="3177418"/>
            <a:ext cx="8620961" cy="1644864"/>
            <a:chOff x="181446" y="3550535"/>
            <a:chExt cx="8620961" cy="16448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E543E7-FA98-47D7-A89A-C35A01EB07BE}"/>
                </a:ext>
              </a:extLst>
            </p:cNvPr>
            <p:cNvGrpSpPr/>
            <p:nvPr/>
          </p:nvGrpSpPr>
          <p:grpSpPr>
            <a:xfrm>
              <a:off x="181446" y="3550535"/>
              <a:ext cx="8620961" cy="1644864"/>
              <a:chOff x="139404" y="3550535"/>
              <a:chExt cx="8620961" cy="164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549A4EC-3BB8-46AD-B885-2397BC635CAA}"/>
                  </a:ext>
                </a:extLst>
              </p:cNvPr>
              <p:cNvGrpSpPr/>
              <p:nvPr/>
            </p:nvGrpSpPr>
            <p:grpSpPr>
              <a:xfrm>
                <a:off x="575441" y="4035972"/>
                <a:ext cx="7993117" cy="798785"/>
                <a:chOff x="788276" y="4230414"/>
                <a:chExt cx="7993117" cy="1566042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8815F49-7E4D-4DFC-8FF4-48DFAEC0F875}"/>
                    </a:ext>
                  </a:extLst>
                </p:cNvPr>
                <p:cNvCxnSpPr/>
                <p:nvPr/>
              </p:nvCxnSpPr>
              <p:spPr>
                <a:xfrm flipV="1">
                  <a:off x="793531" y="4230414"/>
                  <a:ext cx="0" cy="156078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4C5F7C4-96CE-4D4E-91BE-EA6A6F040A99}"/>
                    </a:ext>
                  </a:extLst>
                </p:cNvPr>
                <p:cNvCxnSpPr/>
                <p:nvPr/>
              </p:nvCxnSpPr>
              <p:spPr>
                <a:xfrm>
                  <a:off x="788276" y="5796456"/>
                  <a:ext cx="799311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009483-AAE2-49CD-A5F5-AE98523BA46A}"/>
                  </a:ext>
                </a:extLst>
              </p:cNvPr>
              <p:cNvSpPr txBox="1"/>
              <p:nvPr/>
            </p:nvSpPr>
            <p:spPr>
              <a:xfrm rot="16200000">
                <a:off x="-498362" y="4188301"/>
                <a:ext cx="164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b="1" dirty="0"/>
                  <a:t>Feature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E57647-0CB3-44E0-8C57-0CF614A585C3}"/>
                  </a:ext>
                </a:extLst>
              </p:cNvPr>
              <p:cNvSpPr txBox="1"/>
              <p:nvPr/>
            </p:nvSpPr>
            <p:spPr>
              <a:xfrm>
                <a:off x="7861739" y="4372967"/>
                <a:ext cx="898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Time t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C01CF-85E9-4203-92FF-E9357A0F20C0}"/>
                </a:ext>
              </a:extLst>
            </p:cNvPr>
            <p:cNvSpPr/>
            <p:nvPr/>
          </p:nvSpPr>
          <p:spPr>
            <a:xfrm>
              <a:off x="1546293" y="4528051"/>
              <a:ext cx="112096" cy="112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BA9929-8478-431E-BE56-A6A29153F13E}"/>
                </a:ext>
              </a:extLst>
            </p:cNvPr>
            <p:cNvSpPr/>
            <p:nvPr/>
          </p:nvSpPr>
          <p:spPr>
            <a:xfrm>
              <a:off x="3595718" y="4439052"/>
              <a:ext cx="112096" cy="112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693044-D21A-453A-AE76-611AA2E9745D}"/>
                </a:ext>
              </a:extLst>
            </p:cNvPr>
            <p:cNvSpPr/>
            <p:nvPr/>
          </p:nvSpPr>
          <p:spPr>
            <a:xfrm>
              <a:off x="5693434" y="4330075"/>
              <a:ext cx="112096" cy="112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2EFFF2-91BD-4C6C-8096-96513371FEB4}"/>
              </a:ext>
            </a:extLst>
          </p:cNvPr>
          <p:cNvGrpSpPr/>
          <p:nvPr/>
        </p:nvGrpSpPr>
        <p:grpSpPr>
          <a:xfrm>
            <a:off x="181446" y="4458959"/>
            <a:ext cx="8620961" cy="1644864"/>
            <a:chOff x="181446" y="3550535"/>
            <a:chExt cx="8620961" cy="164486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FC1CE07-A4D3-40CE-A410-AD797C128F36}"/>
                </a:ext>
              </a:extLst>
            </p:cNvPr>
            <p:cNvGrpSpPr/>
            <p:nvPr/>
          </p:nvGrpSpPr>
          <p:grpSpPr>
            <a:xfrm>
              <a:off x="181446" y="3550535"/>
              <a:ext cx="8620961" cy="1644864"/>
              <a:chOff x="139404" y="3550535"/>
              <a:chExt cx="8620961" cy="164486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D89B800-84BC-4C16-9B03-928AE213A06B}"/>
                  </a:ext>
                </a:extLst>
              </p:cNvPr>
              <p:cNvGrpSpPr/>
              <p:nvPr/>
            </p:nvGrpSpPr>
            <p:grpSpPr>
              <a:xfrm>
                <a:off x="575441" y="4035972"/>
                <a:ext cx="7993117" cy="798785"/>
                <a:chOff x="788276" y="4230414"/>
                <a:chExt cx="7993117" cy="1566042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4BE6310-78B0-4243-BFF8-DB093F0211BE}"/>
                    </a:ext>
                  </a:extLst>
                </p:cNvPr>
                <p:cNvCxnSpPr/>
                <p:nvPr/>
              </p:nvCxnSpPr>
              <p:spPr>
                <a:xfrm flipV="1">
                  <a:off x="793531" y="4230414"/>
                  <a:ext cx="0" cy="156078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89D0935-E24C-4CEF-A5F1-A39CA43C374E}"/>
                    </a:ext>
                  </a:extLst>
                </p:cNvPr>
                <p:cNvCxnSpPr/>
                <p:nvPr/>
              </p:nvCxnSpPr>
              <p:spPr>
                <a:xfrm>
                  <a:off x="788276" y="5796456"/>
                  <a:ext cx="799311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663BA3-5685-445D-9EF8-49FE6D14A785}"/>
                  </a:ext>
                </a:extLst>
              </p:cNvPr>
              <p:cNvSpPr txBox="1"/>
              <p:nvPr/>
            </p:nvSpPr>
            <p:spPr>
              <a:xfrm rot="16200000">
                <a:off x="-498362" y="4188301"/>
                <a:ext cx="16448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800" b="1" dirty="0"/>
                  <a:t>Feature 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D3F7B32-D8EF-4F59-A2E8-1C32A6F1581A}"/>
                  </a:ext>
                </a:extLst>
              </p:cNvPr>
              <p:cNvSpPr txBox="1"/>
              <p:nvPr/>
            </p:nvSpPr>
            <p:spPr>
              <a:xfrm>
                <a:off x="7861739" y="4372967"/>
                <a:ext cx="898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/>
                  <a:t>Time t</a:t>
                </a:r>
              </a:p>
            </p:txBody>
          </p:sp>
        </p:grp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E2AA2F6E-575F-481B-8FF0-EEF143E5C2CB}"/>
                </a:ext>
              </a:extLst>
            </p:cNvPr>
            <p:cNvSpPr/>
            <p:nvPr/>
          </p:nvSpPr>
          <p:spPr>
            <a:xfrm>
              <a:off x="1525273" y="3997279"/>
              <a:ext cx="182880" cy="182880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B2FF9108-B1ED-4E8E-A575-E8B4E91F23D7}"/>
                </a:ext>
              </a:extLst>
            </p:cNvPr>
            <p:cNvSpPr/>
            <p:nvPr/>
          </p:nvSpPr>
          <p:spPr>
            <a:xfrm>
              <a:off x="3574698" y="4276141"/>
              <a:ext cx="182880" cy="182880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61" name="Star: 5 Points 60">
              <a:extLst>
                <a:ext uri="{FF2B5EF4-FFF2-40B4-BE49-F238E27FC236}">
                  <a16:creationId xmlns:a16="http://schemas.microsoft.com/office/drawing/2014/main" id="{19A61FE6-5EEF-4E2D-B261-20F794F66DAC}"/>
                </a:ext>
              </a:extLst>
            </p:cNvPr>
            <p:cNvSpPr/>
            <p:nvPr/>
          </p:nvSpPr>
          <p:spPr>
            <a:xfrm>
              <a:off x="5672414" y="4545538"/>
              <a:ext cx="182880" cy="182880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67" name="CasellaDiTesto 6">
            <a:extLst>
              <a:ext uri="{FF2B5EF4-FFF2-40B4-BE49-F238E27FC236}">
                <a16:creationId xmlns:a16="http://schemas.microsoft.com/office/drawing/2014/main" id="{E5D2736F-FDB5-40D2-978C-3960AFC2F60D}"/>
              </a:ext>
            </a:extLst>
          </p:cNvPr>
          <p:cNvSpPr txBox="1"/>
          <p:nvPr/>
        </p:nvSpPr>
        <p:spPr>
          <a:xfrm>
            <a:off x="3738065" y="5551041"/>
            <a:ext cx="166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1330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09BA-BE0F-4F8E-AC89-125BF45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B879D-97B8-464F-AD88-EE6D981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B70-BEEE-447A-8354-9995F2AD6C56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480FBA-5C4E-4EA2-B0CA-87E539ED3BD6}"/>
              </a:ext>
            </a:extLst>
          </p:cNvPr>
          <p:cNvGrpSpPr/>
          <p:nvPr/>
        </p:nvGrpSpPr>
        <p:grpSpPr>
          <a:xfrm>
            <a:off x="706376" y="1916671"/>
            <a:ext cx="7731248" cy="584775"/>
            <a:chOff x="780983" y="3087963"/>
            <a:chExt cx="5006789" cy="584775"/>
          </a:xfrm>
        </p:grpSpPr>
        <p:sp>
          <p:nvSpPr>
            <p:cNvPr id="10" name="CasellaDiTesto 6">
              <a:extLst>
                <a:ext uri="{FF2B5EF4-FFF2-40B4-BE49-F238E27FC236}">
                  <a16:creationId xmlns:a16="http://schemas.microsoft.com/office/drawing/2014/main" id="{6FCE8298-944C-4330-A9F4-F8E153074482}"/>
                </a:ext>
              </a:extLst>
            </p:cNvPr>
            <p:cNvSpPr txBox="1"/>
            <p:nvPr/>
          </p:nvSpPr>
          <p:spPr>
            <a:xfrm>
              <a:off x="4707652" y="3087963"/>
              <a:ext cx="1080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200" b="1" dirty="0">
                  <a:solidFill>
                    <a:schemeClr val="accent1"/>
                  </a:solidFill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3BEC7F4-95B6-459B-8EBC-12705008AA8F}"/>
                </a:ext>
              </a:extLst>
            </p:cNvPr>
            <p:cNvGrpSpPr/>
            <p:nvPr/>
          </p:nvGrpSpPr>
          <p:grpSpPr>
            <a:xfrm>
              <a:off x="780983" y="3087964"/>
              <a:ext cx="1284729" cy="400110"/>
              <a:chOff x="855798" y="2607220"/>
              <a:chExt cx="1615746" cy="486123"/>
            </a:xfrm>
          </p:grpSpPr>
          <p:cxnSp>
            <p:nvCxnSpPr>
              <p:cNvPr id="7" name="Connettore 2 4">
                <a:extLst>
                  <a:ext uri="{FF2B5EF4-FFF2-40B4-BE49-F238E27FC236}">
                    <a16:creationId xmlns:a16="http://schemas.microsoft.com/office/drawing/2014/main" id="{88427CB7-C62D-4083-9965-9BD60B3265F6}"/>
                  </a:ext>
                </a:extLst>
              </p:cNvPr>
              <p:cNvCxnSpPr/>
              <p:nvPr/>
            </p:nvCxnSpPr>
            <p:spPr>
              <a:xfrm>
                <a:off x="855798" y="2959277"/>
                <a:ext cx="1615746" cy="0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7">
                <a:extLst>
                  <a:ext uri="{FF2B5EF4-FFF2-40B4-BE49-F238E27FC236}">
                    <a16:creationId xmlns:a16="http://schemas.microsoft.com/office/drawing/2014/main" id="{773CDF3A-1054-4A43-B159-7BF2F6DCE658}"/>
                  </a:ext>
                </a:extLst>
              </p:cNvPr>
              <p:cNvSpPr txBox="1"/>
              <p:nvPr/>
            </p:nvSpPr>
            <p:spPr>
              <a:xfrm>
                <a:off x="1051604" y="2607220"/>
                <a:ext cx="1224136" cy="48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/>
                  <a:t>Window 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2595EFE-1296-4DE1-B3D4-964B51589A63}"/>
                </a:ext>
              </a:extLst>
            </p:cNvPr>
            <p:cNvGrpSpPr/>
            <p:nvPr/>
          </p:nvGrpSpPr>
          <p:grpSpPr>
            <a:xfrm>
              <a:off x="2071924" y="3087964"/>
              <a:ext cx="1284729" cy="400110"/>
              <a:chOff x="717004" y="2607220"/>
              <a:chExt cx="1615746" cy="486123"/>
            </a:xfrm>
          </p:grpSpPr>
          <p:cxnSp>
            <p:nvCxnSpPr>
              <p:cNvPr id="34" name="Connettore 2 4">
                <a:extLst>
                  <a:ext uri="{FF2B5EF4-FFF2-40B4-BE49-F238E27FC236}">
                    <a16:creationId xmlns:a16="http://schemas.microsoft.com/office/drawing/2014/main" id="{B33C2476-A1CC-4BE4-82DE-945C1FE49144}"/>
                  </a:ext>
                </a:extLst>
              </p:cNvPr>
              <p:cNvCxnSpPr/>
              <p:nvPr/>
            </p:nvCxnSpPr>
            <p:spPr>
              <a:xfrm>
                <a:off x="717004" y="2959277"/>
                <a:ext cx="1615746" cy="0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sellaDiTesto 7">
                <a:extLst>
                  <a:ext uri="{FF2B5EF4-FFF2-40B4-BE49-F238E27FC236}">
                    <a16:creationId xmlns:a16="http://schemas.microsoft.com/office/drawing/2014/main" id="{FDF9A90C-B6E4-4621-B25A-319868798A5D}"/>
                  </a:ext>
                </a:extLst>
              </p:cNvPr>
              <p:cNvSpPr txBox="1"/>
              <p:nvPr/>
            </p:nvSpPr>
            <p:spPr>
              <a:xfrm>
                <a:off x="912811" y="2607220"/>
                <a:ext cx="1224136" cy="48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/>
                  <a:t>Window 2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EEAF972-69A9-48A1-8698-678574EFC184}"/>
                </a:ext>
              </a:extLst>
            </p:cNvPr>
            <p:cNvGrpSpPr/>
            <p:nvPr/>
          </p:nvGrpSpPr>
          <p:grpSpPr>
            <a:xfrm>
              <a:off x="3368259" y="3087964"/>
              <a:ext cx="1284729" cy="400110"/>
              <a:chOff x="584983" y="2607220"/>
              <a:chExt cx="1615746" cy="486123"/>
            </a:xfrm>
          </p:grpSpPr>
          <p:cxnSp>
            <p:nvCxnSpPr>
              <p:cNvPr id="40" name="Connettore 2 4">
                <a:extLst>
                  <a:ext uri="{FF2B5EF4-FFF2-40B4-BE49-F238E27FC236}">
                    <a16:creationId xmlns:a16="http://schemas.microsoft.com/office/drawing/2014/main" id="{695912CE-8489-4127-8E04-00E8AD2DEE4A}"/>
                  </a:ext>
                </a:extLst>
              </p:cNvPr>
              <p:cNvCxnSpPr/>
              <p:nvPr/>
            </p:nvCxnSpPr>
            <p:spPr>
              <a:xfrm>
                <a:off x="584983" y="2959277"/>
                <a:ext cx="1615746" cy="0"/>
              </a:xfrm>
              <a:prstGeom prst="straightConnector1">
                <a:avLst/>
              </a:prstGeom>
              <a:ln w="57150">
                <a:solidFill>
                  <a:schemeClr val="accent1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CasellaDiTesto 7">
                <a:extLst>
                  <a:ext uri="{FF2B5EF4-FFF2-40B4-BE49-F238E27FC236}">
                    <a16:creationId xmlns:a16="http://schemas.microsoft.com/office/drawing/2014/main" id="{20404C4C-3A24-40E6-9E03-DD598402A2F0}"/>
                  </a:ext>
                </a:extLst>
              </p:cNvPr>
              <p:cNvSpPr txBox="1"/>
              <p:nvPr/>
            </p:nvSpPr>
            <p:spPr>
              <a:xfrm>
                <a:off x="780788" y="2607220"/>
                <a:ext cx="1224136" cy="486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b="1" dirty="0"/>
                  <a:t>Window 3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817115-7F82-450E-A129-64DA989BE9BA}"/>
              </a:ext>
            </a:extLst>
          </p:cNvPr>
          <p:cNvGrpSpPr/>
          <p:nvPr/>
        </p:nvGrpSpPr>
        <p:grpSpPr>
          <a:xfrm>
            <a:off x="166057" y="1863626"/>
            <a:ext cx="8636350" cy="1644864"/>
            <a:chOff x="166057" y="3550535"/>
            <a:chExt cx="8636350" cy="164486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2E543E7-FA98-47D7-A89A-C35A01EB07BE}"/>
                </a:ext>
              </a:extLst>
            </p:cNvPr>
            <p:cNvGrpSpPr/>
            <p:nvPr/>
          </p:nvGrpSpPr>
          <p:grpSpPr>
            <a:xfrm>
              <a:off x="166057" y="3550535"/>
              <a:ext cx="8636350" cy="1644864"/>
              <a:chOff x="124015" y="3550535"/>
              <a:chExt cx="8636350" cy="164486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549A4EC-3BB8-46AD-B885-2397BC635CAA}"/>
                  </a:ext>
                </a:extLst>
              </p:cNvPr>
              <p:cNvGrpSpPr/>
              <p:nvPr/>
            </p:nvGrpSpPr>
            <p:grpSpPr>
              <a:xfrm>
                <a:off x="575441" y="4035972"/>
                <a:ext cx="7993117" cy="798785"/>
                <a:chOff x="788276" y="4230414"/>
                <a:chExt cx="7993117" cy="1566042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8815F49-7E4D-4DFC-8FF4-48DFAEC0F875}"/>
                    </a:ext>
                  </a:extLst>
                </p:cNvPr>
                <p:cNvCxnSpPr/>
                <p:nvPr/>
              </p:nvCxnSpPr>
              <p:spPr>
                <a:xfrm flipV="1">
                  <a:off x="793531" y="4230414"/>
                  <a:ext cx="0" cy="156078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24C5F7C4-96CE-4D4E-91BE-EA6A6F040A99}"/>
                    </a:ext>
                  </a:extLst>
                </p:cNvPr>
                <p:cNvCxnSpPr/>
                <p:nvPr/>
              </p:nvCxnSpPr>
              <p:spPr>
                <a:xfrm>
                  <a:off x="788276" y="5796456"/>
                  <a:ext cx="799311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009483-AAE2-49CD-A5F5-AE98523BA46A}"/>
                  </a:ext>
                </a:extLst>
              </p:cNvPr>
              <p:cNvSpPr txBox="1"/>
              <p:nvPr/>
            </p:nvSpPr>
            <p:spPr>
              <a:xfrm rot="16200000">
                <a:off x="-498362" y="4172912"/>
                <a:ext cx="1644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/>
                  <a:t>Feature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E57647-0CB3-44E0-8C57-0CF614A585C3}"/>
                  </a:ext>
                </a:extLst>
              </p:cNvPr>
              <p:cNvSpPr txBox="1"/>
              <p:nvPr/>
            </p:nvSpPr>
            <p:spPr>
              <a:xfrm>
                <a:off x="7861739" y="4372967"/>
                <a:ext cx="8986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Time t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C01CF-85E9-4203-92FF-E9357A0F20C0}"/>
                </a:ext>
              </a:extLst>
            </p:cNvPr>
            <p:cNvSpPr/>
            <p:nvPr/>
          </p:nvSpPr>
          <p:spPr>
            <a:xfrm>
              <a:off x="1546293" y="4528051"/>
              <a:ext cx="112096" cy="112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DBA9929-8478-431E-BE56-A6A29153F13E}"/>
                </a:ext>
              </a:extLst>
            </p:cNvPr>
            <p:cNvSpPr/>
            <p:nvPr/>
          </p:nvSpPr>
          <p:spPr>
            <a:xfrm>
              <a:off x="3595718" y="4439052"/>
              <a:ext cx="112096" cy="112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693044-D21A-453A-AE76-611AA2E9745D}"/>
                </a:ext>
              </a:extLst>
            </p:cNvPr>
            <p:cNvSpPr/>
            <p:nvPr/>
          </p:nvSpPr>
          <p:spPr>
            <a:xfrm>
              <a:off x="5693434" y="4330075"/>
              <a:ext cx="112096" cy="112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2EFFF2-91BD-4C6C-8096-96513371FEB4}"/>
              </a:ext>
            </a:extLst>
          </p:cNvPr>
          <p:cNvGrpSpPr/>
          <p:nvPr/>
        </p:nvGrpSpPr>
        <p:grpSpPr>
          <a:xfrm>
            <a:off x="166057" y="3145167"/>
            <a:ext cx="8636350" cy="1644864"/>
            <a:chOff x="166057" y="3550535"/>
            <a:chExt cx="8636350" cy="164486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FC1CE07-A4D3-40CE-A410-AD797C128F36}"/>
                </a:ext>
              </a:extLst>
            </p:cNvPr>
            <p:cNvGrpSpPr/>
            <p:nvPr/>
          </p:nvGrpSpPr>
          <p:grpSpPr>
            <a:xfrm>
              <a:off x="166057" y="3550535"/>
              <a:ext cx="8636350" cy="1644864"/>
              <a:chOff x="124015" y="3550535"/>
              <a:chExt cx="8636350" cy="1644864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D89B800-84BC-4C16-9B03-928AE213A06B}"/>
                  </a:ext>
                </a:extLst>
              </p:cNvPr>
              <p:cNvGrpSpPr/>
              <p:nvPr/>
            </p:nvGrpSpPr>
            <p:grpSpPr>
              <a:xfrm>
                <a:off x="575441" y="4035972"/>
                <a:ext cx="7993117" cy="798785"/>
                <a:chOff x="788276" y="4230414"/>
                <a:chExt cx="7993117" cy="1566042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4BE6310-78B0-4243-BFF8-DB093F0211BE}"/>
                    </a:ext>
                  </a:extLst>
                </p:cNvPr>
                <p:cNvCxnSpPr/>
                <p:nvPr/>
              </p:nvCxnSpPr>
              <p:spPr>
                <a:xfrm flipV="1">
                  <a:off x="793531" y="4230414"/>
                  <a:ext cx="0" cy="156078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89D0935-E24C-4CEF-A5F1-A39CA43C374E}"/>
                    </a:ext>
                  </a:extLst>
                </p:cNvPr>
                <p:cNvCxnSpPr/>
                <p:nvPr/>
              </p:nvCxnSpPr>
              <p:spPr>
                <a:xfrm>
                  <a:off x="788276" y="5796456"/>
                  <a:ext cx="7993117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663BA3-5685-445D-9EF8-49FE6D14A785}"/>
                  </a:ext>
                </a:extLst>
              </p:cNvPr>
              <p:cNvSpPr txBox="1"/>
              <p:nvPr/>
            </p:nvSpPr>
            <p:spPr>
              <a:xfrm rot="16200000">
                <a:off x="-498362" y="4172912"/>
                <a:ext cx="1644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/>
                  <a:t>Feature 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D3F7B32-D8EF-4F59-A2E8-1C32A6F1581A}"/>
                  </a:ext>
                </a:extLst>
              </p:cNvPr>
              <p:cNvSpPr txBox="1"/>
              <p:nvPr/>
            </p:nvSpPr>
            <p:spPr>
              <a:xfrm>
                <a:off x="7861739" y="4372967"/>
                <a:ext cx="8986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Time t</a:t>
                </a:r>
              </a:p>
            </p:txBody>
          </p:sp>
        </p:grpSp>
        <p:sp>
          <p:nvSpPr>
            <p:cNvPr id="59" name="Star: 5 Points 58">
              <a:extLst>
                <a:ext uri="{FF2B5EF4-FFF2-40B4-BE49-F238E27FC236}">
                  <a16:creationId xmlns:a16="http://schemas.microsoft.com/office/drawing/2014/main" id="{E2AA2F6E-575F-481B-8FF0-EEF143E5C2CB}"/>
                </a:ext>
              </a:extLst>
            </p:cNvPr>
            <p:cNvSpPr/>
            <p:nvPr/>
          </p:nvSpPr>
          <p:spPr>
            <a:xfrm>
              <a:off x="1525273" y="3997279"/>
              <a:ext cx="182880" cy="182880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0" name="Star: 5 Points 59">
              <a:extLst>
                <a:ext uri="{FF2B5EF4-FFF2-40B4-BE49-F238E27FC236}">
                  <a16:creationId xmlns:a16="http://schemas.microsoft.com/office/drawing/2014/main" id="{B2FF9108-B1ED-4E8E-A575-E8B4E91F23D7}"/>
                </a:ext>
              </a:extLst>
            </p:cNvPr>
            <p:cNvSpPr/>
            <p:nvPr/>
          </p:nvSpPr>
          <p:spPr>
            <a:xfrm>
              <a:off x="3574698" y="4276141"/>
              <a:ext cx="182880" cy="182880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61" name="Star: 5 Points 60">
              <a:extLst>
                <a:ext uri="{FF2B5EF4-FFF2-40B4-BE49-F238E27FC236}">
                  <a16:creationId xmlns:a16="http://schemas.microsoft.com/office/drawing/2014/main" id="{19A61FE6-5EEF-4E2D-B261-20F794F66DAC}"/>
                </a:ext>
              </a:extLst>
            </p:cNvPr>
            <p:cNvSpPr/>
            <p:nvPr/>
          </p:nvSpPr>
          <p:spPr>
            <a:xfrm>
              <a:off x="5672414" y="4545538"/>
              <a:ext cx="182880" cy="182880"/>
            </a:xfrm>
            <a:prstGeom prst="star5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</p:grpSp>
      <p:sp>
        <p:nvSpPr>
          <p:cNvPr id="46" name="Text Box 2">
            <a:extLst>
              <a:ext uri="{FF2B5EF4-FFF2-40B4-BE49-F238E27FC236}">
                <a16:creationId xmlns:a16="http://schemas.microsoft.com/office/drawing/2014/main" id="{9EDB216D-7C00-4850-8780-72515815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086" y="4902318"/>
            <a:ext cx="1814978" cy="807813"/>
          </a:xfrm>
          <a:prstGeom prst="rect">
            <a:avLst/>
          </a:prstGeom>
          <a:ln w="38100">
            <a:solidFill>
              <a:schemeClr val="tx2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PART 2</a:t>
            </a:r>
            <a:br>
              <a:rPr lang="en-US" sz="1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Fault</a:t>
            </a:r>
            <a:br>
              <a:rPr lang="en-US" sz="1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Detection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011400-7A08-4A89-B334-683B0B142011}"/>
              </a:ext>
            </a:extLst>
          </p:cNvPr>
          <p:cNvGrpSpPr/>
          <p:nvPr/>
        </p:nvGrpSpPr>
        <p:grpSpPr>
          <a:xfrm>
            <a:off x="2059720" y="6141276"/>
            <a:ext cx="2689761" cy="369490"/>
            <a:chOff x="354766" y="5841167"/>
            <a:chExt cx="3347541" cy="64008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C5C850-F8A1-4CA6-9B2F-6B87B1AAABD5}"/>
                </a:ext>
              </a:extLst>
            </p:cNvPr>
            <p:cNvSpPr txBox="1"/>
            <p:nvPr/>
          </p:nvSpPr>
          <p:spPr>
            <a:xfrm>
              <a:off x="354766" y="5841167"/>
              <a:ext cx="1188720" cy="64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1100" dirty="0"/>
                <a:t>Normal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EF2436-128D-4675-9073-731199E010BC}"/>
                </a:ext>
              </a:extLst>
            </p:cNvPr>
            <p:cNvSpPr txBox="1"/>
            <p:nvPr/>
          </p:nvSpPr>
          <p:spPr>
            <a:xfrm>
              <a:off x="2513587" y="5841167"/>
              <a:ext cx="1188720" cy="64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GB" sz="1100" dirty="0"/>
                <a:t>Abnormal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F11AB4-6BA0-4B5D-A396-D50B41EE55D5}"/>
              </a:ext>
            </a:extLst>
          </p:cNvPr>
          <p:cNvCxnSpPr>
            <a:stCxn id="46" idx="2"/>
            <a:endCxn id="49" idx="3"/>
          </p:cNvCxnSpPr>
          <p:nvPr/>
        </p:nvCxnSpPr>
        <p:spPr>
          <a:xfrm flipH="1">
            <a:off x="3014861" y="5710131"/>
            <a:ext cx="1225714" cy="6158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313C32-A1E9-4311-B566-4DC16750FDC5}"/>
              </a:ext>
            </a:extLst>
          </p:cNvPr>
          <p:cNvCxnSpPr>
            <a:cxnSpLocks/>
            <a:stCxn id="46" idx="2"/>
            <a:endCxn id="50" idx="1"/>
          </p:cNvCxnSpPr>
          <p:nvPr/>
        </p:nvCxnSpPr>
        <p:spPr>
          <a:xfrm flipH="1">
            <a:off x="3794340" y="5710131"/>
            <a:ext cx="446235" cy="6158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iangolo isoscele 16">
            <a:extLst>
              <a:ext uri="{FF2B5EF4-FFF2-40B4-BE49-F238E27FC236}">
                <a16:creationId xmlns:a16="http://schemas.microsoft.com/office/drawing/2014/main" id="{3C9AB477-ABD1-4B1D-9E89-D0C13883A4A5}"/>
              </a:ext>
            </a:extLst>
          </p:cNvPr>
          <p:cNvSpPr/>
          <p:nvPr/>
        </p:nvSpPr>
        <p:spPr bwMode="auto">
          <a:xfrm rot="10800000">
            <a:off x="3910003" y="4620818"/>
            <a:ext cx="1094045" cy="20179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A6E371-A280-41C9-AEAD-653F09384F32}"/>
              </a:ext>
            </a:extLst>
          </p:cNvPr>
          <p:cNvGrpSpPr/>
          <p:nvPr/>
        </p:nvGrpSpPr>
        <p:grpSpPr>
          <a:xfrm>
            <a:off x="617484" y="950991"/>
            <a:ext cx="9203634" cy="890820"/>
            <a:chOff x="617484" y="950991"/>
            <a:chExt cx="9203634" cy="89082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94C657B-27C8-40EE-850D-D041511FE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12331" b="29169"/>
            <a:stretch/>
          </p:blipFill>
          <p:spPr>
            <a:xfrm>
              <a:off x="617484" y="950991"/>
              <a:ext cx="9203634" cy="89082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220473-E9B3-4B61-9751-FFF73F193A2F}"/>
                </a:ext>
              </a:extLst>
            </p:cNvPr>
            <p:cNvCxnSpPr/>
            <p:nvPr/>
          </p:nvCxnSpPr>
          <p:spPr>
            <a:xfrm flipV="1">
              <a:off x="706376" y="1052524"/>
              <a:ext cx="8143334" cy="75780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0CDBF3-1EAA-4829-9901-473057050B27}"/>
                </a:ext>
              </a:extLst>
            </p:cNvPr>
            <p:cNvCxnSpPr>
              <a:cxnSpLocks/>
            </p:cNvCxnSpPr>
            <p:nvPr/>
          </p:nvCxnSpPr>
          <p:spPr>
            <a:xfrm>
              <a:off x="680100" y="1016042"/>
              <a:ext cx="8143334" cy="75780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C0A-D126-4266-829A-0D9CCB39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1: 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5">
                <a:extLst>
                  <a:ext uri="{FF2B5EF4-FFF2-40B4-BE49-F238E27FC236}">
                    <a16:creationId xmlns:a16="http://schemas.microsoft.com/office/drawing/2014/main" id="{54EA330A-FAAD-4305-8A4C-98E7265A4D6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4340" y="975551"/>
                <a:ext cx="8993072" cy="2894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000" kern="0" dirty="0"/>
                  <a:t>Each 5 sec signal data are </a:t>
                </a:r>
                <a:r>
                  <a:rPr lang="en-US" sz="2000" kern="0" dirty="0">
                    <a:sym typeface="Wingdings" panose="05000000000000000000" pitchFamily="2" charset="2"/>
                  </a:rPr>
                  <a:t>divided in 40 segments(windows) in order to extract features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endParaRPr lang="en-US" sz="2000" kern="0" dirty="0">
                  <a:latin typeface="+mn-lt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000" kern="0" dirty="0">
                    <a:latin typeface="+mn-lt"/>
                  </a:rPr>
                  <a:t>The following statistical features are considered:</a:t>
                </a:r>
              </a:p>
              <a:p>
                <a:pPr lvl="0">
                  <a:defRPr/>
                </a:pPr>
                <a:r>
                  <a:rPr lang="en-US" sz="2000" kern="0" dirty="0"/>
                  <a:t>Mean, standard deviation, </a:t>
                </a:r>
                <a:r>
                  <a:rPr lang="en-GB" sz="2000" dirty="0"/>
                  <a:t>Kurtosis</a:t>
                </a:r>
                <a:r>
                  <a:rPr lang="en-US" sz="2000" kern="0" dirty="0"/>
                  <a:t>, </a:t>
                </a:r>
                <a:r>
                  <a:rPr lang="en-US" sz="2000" kern="0" dirty="0" err="1"/>
                  <a:t>Skewnesss</a:t>
                </a:r>
                <a:r>
                  <a:rPr lang="en-US" sz="2000" kern="0" dirty="0"/>
                  <a:t>, min, max, 2</a:t>
                </a:r>
                <a:r>
                  <a:rPr lang="en-US" sz="2000" kern="0" baseline="30000" dirty="0"/>
                  <a:t>nd</a:t>
                </a:r>
                <a:r>
                  <a:rPr lang="en-US" sz="2000" kern="0" dirty="0"/>
                  <a:t>  moment, 3</a:t>
                </a:r>
                <a:r>
                  <a:rPr lang="en-US" sz="2000" kern="0" baseline="30000" dirty="0"/>
                  <a:t>rd</a:t>
                </a:r>
                <a:r>
                  <a:rPr lang="en-US" sz="2000" kern="0" dirty="0"/>
                  <a:t>  moment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/>
                  <a:t>A window contains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values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000" dirty="0"/>
                  <a:t>, the corresponding Statistical Features can be: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4" name="Segnaposto contenuto 5">
                <a:extLst>
                  <a:ext uri="{FF2B5EF4-FFF2-40B4-BE49-F238E27FC236}">
                    <a16:creationId xmlns:a16="http://schemas.microsoft.com/office/drawing/2014/main" id="{54EA330A-FAAD-4305-8A4C-98E7265A4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40" y="975551"/>
                <a:ext cx="8993072" cy="2894700"/>
              </a:xfrm>
              <a:prstGeom prst="rect">
                <a:avLst/>
              </a:prstGeom>
              <a:blipFill>
                <a:blip r:embed="rId2"/>
                <a:stretch>
                  <a:fillRect t="-2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4C5F928-8F9A-486F-B41E-075DB5924C5F}"/>
              </a:ext>
            </a:extLst>
          </p:cNvPr>
          <p:cNvGrpSpPr/>
          <p:nvPr/>
        </p:nvGrpSpPr>
        <p:grpSpPr>
          <a:xfrm>
            <a:off x="252330" y="3917804"/>
            <a:ext cx="8568142" cy="2566420"/>
            <a:chOff x="882700" y="3641358"/>
            <a:chExt cx="7271778" cy="2566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52D5629-D629-43C6-9521-D2FF66A911F8}"/>
                    </a:ext>
                  </a:extLst>
                </p:cNvPr>
                <p:cNvSpPr/>
                <p:nvPr/>
              </p:nvSpPr>
              <p:spPr>
                <a:xfrm>
                  <a:off x="940585" y="3641358"/>
                  <a:ext cx="1619229" cy="1265603"/>
                </a:xfrm>
                <a:prstGeom prst="rect">
                  <a:avLst/>
                </a:prstGeom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wrap="none" anchor="t">
                  <a:spAutoFit/>
                </a:bodyPr>
                <a:lstStyle/>
                <a:p>
                  <a:r>
                    <a:rPr lang="en-GB" sz="2000" dirty="0"/>
                    <a:t>Sample Mean: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000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52D5629-D629-43C6-9521-D2FF66A91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585" y="3641358"/>
                  <a:ext cx="1619229" cy="1265603"/>
                </a:xfrm>
                <a:prstGeom prst="rect">
                  <a:avLst/>
                </a:prstGeom>
                <a:blipFill>
                  <a:blip r:embed="rId3"/>
                  <a:stretch>
                    <a:fillRect l="-2516" t="-1415" r="-1572"/>
                  </a:stretch>
                </a:blipFill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6F7A7-96AD-44C0-BF4D-5F21387F0EA4}"/>
                    </a:ext>
                  </a:extLst>
                </p:cNvPr>
                <p:cNvSpPr/>
                <p:nvPr/>
              </p:nvSpPr>
              <p:spPr>
                <a:xfrm>
                  <a:off x="2943583" y="3641358"/>
                  <a:ext cx="2888595" cy="1152144"/>
                </a:xfrm>
                <a:prstGeom prst="rect">
                  <a:avLst/>
                </a:prstGeom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wrap="none" anchor="t">
                  <a:noAutofit/>
                </a:bodyPr>
                <a:lstStyle/>
                <a:p>
                  <a:r>
                    <a:rPr lang="en-GB" sz="2000" dirty="0"/>
                    <a:t>Sample Variance: </a:t>
                  </a:r>
                </a:p>
                <a:p>
                  <a:r>
                    <a:rPr lang="en-GB" sz="20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GB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Standard Deviation: </a:t>
                  </a:r>
                  <a14:m>
                    <m:oMath xmlns:m="http://schemas.openxmlformats.org/officeDocument/2006/math">
                      <m:r>
                        <a:rPr lang="en-GB" sz="20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216F7A7-96AD-44C0-BF4D-5F21387F0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583" y="3641358"/>
                  <a:ext cx="2888595" cy="1152144"/>
                </a:xfrm>
                <a:prstGeom prst="rect">
                  <a:avLst/>
                </a:prstGeom>
                <a:blipFill>
                  <a:blip r:embed="rId4"/>
                  <a:stretch>
                    <a:fillRect t="-2062" b="-35567"/>
                  </a:stretch>
                </a:blipFill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BDD4AD9-BE0E-42CE-8064-F24221989226}"/>
                    </a:ext>
                  </a:extLst>
                </p:cNvPr>
                <p:cNvSpPr/>
                <p:nvPr/>
              </p:nvSpPr>
              <p:spPr>
                <a:xfrm>
                  <a:off x="6322666" y="3641358"/>
                  <a:ext cx="1550444" cy="1265603"/>
                </a:xfrm>
                <a:prstGeom prst="rect">
                  <a:avLst/>
                </a:prstGeom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wrap="none" anchor="t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GB" sz="2000" dirty="0"/>
                    <a:t>-</a:t>
                  </a:r>
                  <a:r>
                    <a:rPr lang="en-GB" sz="2000" dirty="0" err="1"/>
                    <a:t>th</a:t>
                  </a:r>
                  <a:r>
                    <a:rPr lang="en-GB" sz="2000" dirty="0"/>
                    <a:t> Moments: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GB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000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BDD4AD9-BE0E-42CE-8064-F24221989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66" y="3641358"/>
                  <a:ext cx="1550444" cy="1265603"/>
                </a:xfrm>
                <a:prstGeom prst="rect">
                  <a:avLst/>
                </a:prstGeom>
                <a:blipFill>
                  <a:blip r:embed="rId5"/>
                  <a:stretch>
                    <a:fillRect t="-1415" r="-1967"/>
                  </a:stretch>
                </a:blipFill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B5D9298-129E-4201-87DA-A6068B92A0D8}"/>
                    </a:ext>
                  </a:extLst>
                </p:cNvPr>
                <p:cNvSpPr/>
                <p:nvPr/>
              </p:nvSpPr>
              <p:spPr>
                <a:xfrm>
                  <a:off x="4558622" y="5055634"/>
                  <a:ext cx="3595856" cy="1152144"/>
                </a:xfrm>
                <a:prstGeom prst="rect">
                  <a:avLst/>
                </a:prstGeom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wrap="none">
                  <a:noAutofit/>
                </a:bodyPr>
                <a:lstStyle/>
                <a:p>
                  <a:r>
                    <a:rPr lang="en-GB" sz="2000" dirty="0"/>
                    <a:t>Kurtosis </a:t>
                  </a:r>
                  <a:r>
                    <a:rPr lang="en-GB" sz="2000" dirty="0">
                      <a:sym typeface="Wingdings" panose="05000000000000000000" pitchFamily="2" charset="2"/>
                    </a:rPr>
                    <a:t> “peak”</a:t>
                  </a:r>
                </a:p>
                <a:p>
                  <a:r>
                    <a:rPr lang="en-GB" sz="2000" dirty="0"/>
                    <a:t>(the fourth standardized moment)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B5D9298-129E-4201-87DA-A6068B92A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622" y="5055634"/>
                  <a:ext cx="3595856" cy="1152144"/>
                </a:xfrm>
                <a:prstGeom prst="rect">
                  <a:avLst/>
                </a:prstGeom>
                <a:blipFill>
                  <a:blip r:embed="rId6"/>
                  <a:stretch>
                    <a:fillRect t="-1546" b="-5670"/>
                  </a:stretch>
                </a:blipFill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FDB0070-AD97-4E3E-BFA6-BAA4A90EA1FC}"/>
                    </a:ext>
                  </a:extLst>
                </p:cNvPr>
                <p:cNvSpPr/>
                <p:nvPr/>
              </p:nvSpPr>
              <p:spPr>
                <a:xfrm>
                  <a:off x="882700" y="5055634"/>
                  <a:ext cx="3454792" cy="1152144"/>
                </a:xfrm>
                <a:prstGeom prst="rect">
                  <a:avLst/>
                </a:prstGeom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wrap="none">
                  <a:noAutofit/>
                </a:bodyPr>
                <a:lstStyle/>
                <a:p>
                  <a:r>
                    <a:rPr lang="en-GB" sz="2000" dirty="0">
                      <a:sym typeface="Wingdings" panose="05000000000000000000" pitchFamily="2" charset="2"/>
                    </a:rPr>
                    <a:t>Skewness “</a:t>
                  </a:r>
                  <a:r>
                    <a:rPr lang="en-US" sz="2000" dirty="0"/>
                    <a:t>asymmetry</a:t>
                  </a:r>
                  <a:r>
                    <a:rPr lang="en-GB" sz="2000" dirty="0">
                      <a:sym typeface="Wingdings" panose="05000000000000000000" pitchFamily="2" charset="2"/>
                    </a:rPr>
                    <a:t>”</a:t>
                  </a:r>
                  <a:br>
                    <a:rPr lang="en-GB" sz="2000" dirty="0"/>
                  </a:br>
                  <a:r>
                    <a:rPr lang="en-GB" sz="2000" dirty="0"/>
                    <a:t>(the third standardized moment)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FDB0070-AD97-4E3E-BFA6-BAA4A90EA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00" y="5055634"/>
                  <a:ext cx="3454792" cy="1152144"/>
                </a:xfrm>
                <a:prstGeom prst="rect">
                  <a:avLst/>
                </a:prstGeom>
                <a:blipFill>
                  <a:blip r:embed="rId7"/>
                  <a:stretch>
                    <a:fillRect t="-1546" b="-515"/>
                  </a:stretch>
                </a:blipFill>
                <a:ln w="28575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230F6-F995-432E-9FB7-D70D370F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B70-BEEE-447A-8354-9995F2AD6C5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5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C0A-D126-4266-829A-0D9CCB39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1: FEATURE EXTRACTION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1F30E37-D56F-4496-832E-D0442FBA7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21" y="2368037"/>
            <a:ext cx="5333559" cy="39986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397B0-8E03-4BF5-8C8C-046A93DB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B70-BEEE-447A-8354-9995F2AD6C56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2075B-18AE-4B78-8E8B-4AE9A9C9EF50}"/>
              </a:ext>
            </a:extLst>
          </p:cNvPr>
          <p:cNvGrpSpPr/>
          <p:nvPr/>
        </p:nvGrpSpPr>
        <p:grpSpPr>
          <a:xfrm>
            <a:off x="3047135" y="952252"/>
            <a:ext cx="3049731" cy="1538389"/>
            <a:chOff x="3047135" y="952252"/>
            <a:chExt cx="3049731" cy="15383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F52F4E-F9F5-445C-90EE-F59C74D3742D}"/>
                </a:ext>
              </a:extLst>
            </p:cNvPr>
            <p:cNvGrpSpPr/>
            <p:nvPr/>
          </p:nvGrpSpPr>
          <p:grpSpPr>
            <a:xfrm>
              <a:off x="3047135" y="952252"/>
              <a:ext cx="3049731" cy="1538389"/>
              <a:chOff x="2825950" y="1700365"/>
              <a:chExt cx="3049731" cy="1538389"/>
            </a:xfrm>
          </p:grpSpPr>
          <p:pic>
            <p:nvPicPr>
              <p:cNvPr id="6" name="Picture 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F7EDBEC-723C-4D97-AFCA-4AAA1922D9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275"/>
              <a:stretch/>
            </p:blipFill>
            <p:spPr>
              <a:xfrm>
                <a:off x="2825950" y="1700365"/>
                <a:ext cx="3049731" cy="972618"/>
              </a:xfrm>
              <a:prstGeom prst="rect">
                <a:avLst/>
              </a:prstGeom>
            </p:spPr>
          </p:pic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083A3D53-C79A-4C5D-B323-D40E13761D28}"/>
                  </a:ext>
                </a:extLst>
              </p:cNvPr>
              <p:cNvSpPr/>
              <p:nvPr/>
            </p:nvSpPr>
            <p:spPr>
              <a:xfrm rot="5400000">
                <a:off x="4034497" y="2161746"/>
                <a:ext cx="632637" cy="1521379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7B9CAF-51B5-4A5F-BBC0-2DF31DFAF6C8}"/>
                </a:ext>
              </a:extLst>
            </p:cNvPr>
            <p:cNvSpPr txBox="1"/>
            <p:nvPr/>
          </p:nvSpPr>
          <p:spPr>
            <a:xfrm>
              <a:off x="3309153" y="1745031"/>
              <a:ext cx="24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19DDBD-F59C-415B-AC6C-C69E898F169F}"/>
                </a:ext>
              </a:extLst>
            </p:cNvPr>
            <p:cNvSpPr txBox="1"/>
            <p:nvPr/>
          </p:nvSpPr>
          <p:spPr>
            <a:xfrm>
              <a:off x="5594708" y="1745031"/>
              <a:ext cx="24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382D66-44CA-4531-A208-EB4E1FE2F4BA}"/>
              </a:ext>
            </a:extLst>
          </p:cNvPr>
          <p:cNvGrpSpPr/>
          <p:nvPr/>
        </p:nvGrpSpPr>
        <p:grpSpPr>
          <a:xfrm>
            <a:off x="2578395" y="1068713"/>
            <a:ext cx="1034905" cy="1833976"/>
            <a:chOff x="2578395" y="1068713"/>
            <a:chExt cx="1034905" cy="18339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8C9809-A01B-42E0-9BD8-30538E36A34F}"/>
                </a:ext>
              </a:extLst>
            </p:cNvPr>
            <p:cNvSpPr/>
            <p:nvPr/>
          </p:nvSpPr>
          <p:spPr>
            <a:xfrm>
              <a:off x="3429223" y="1068713"/>
              <a:ext cx="184077" cy="8452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244D5C8-098D-4BAA-A92F-CC09972C55E3}"/>
                </a:ext>
              </a:extLst>
            </p:cNvPr>
            <p:cNvCxnSpPr>
              <a:stCxn id="4" idx="3"/>
            </p:cNvCxnSpPr>
            <p:nvPr/>
          </p:nvCxnSpPr>
          <p:spPr>
            <a:xfrm flipH="1">
              <a:off x="2647507" y="1929697"/>
              <a:ext cx="901786" cy="90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36D444-7EFF-4671-98E1-5EB201178CE3}"/>
                </a:ext>
              </a:extLst>
            </p:cNvPr>
            <p:cNvSpPr/>
            <p:nvPr/>
          </p:nvSpPr>
          <p:spPr>
            <a:xfrm>
              <a:off x="2578395" y="2833577"/>
              <a:ext cx="69112" cy="691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602987-C544-49F5-8A83-BC656BC4F492}"/>
              </a:ext>
            </a:extLst>
          </p:cNvPr>
          <p:cNvGrpSpPr/>
          <p:nvPr/>
        </p:nvGrpSpPr>
        <p:grpSpPr>
          <a:xfrm>
            <a:off x="2774413" y="1068713"/>
            <a:ext cx="1034905" cy="1833976"/>
            <a:chOff x="2578395" y="1068713"/>
            <a:chExt cx="1034905" cy="183397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E76EB4-E6E8-4512-BFCC-BFA90BE38ECC}"/>
                </a:ext>
              </a:extLst>
            </p:cNvPr>
            <p:cNvSpPr/>
            <p:nvPr/>
          </p:nvSpPr>
          <p:spPr>
            <a:xfrm>
              <a:off x="3429223" y="1068713"/>
              <a:ext cx="184077" cy="8452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92E207-2418-4E62-97BA-A209A3270346}"/>
                </a:ext>
              </a:extLst>
            </p:cNvPr>
            <p:cNvCxnSpPr/>
            <p:nvPr/>
          </p:nvCxnSpPr>
          <p:spPr>
            <a:xfrm flipH="1">
              <a:off x="2647507" y="1929697"/>
              <a:ext cx="901786" cy="90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4653B0B-B6F1-4C2B-840F-98CAD4CCCB44}"/>
                </a:ext>
              </a:extLst>
            </p:cNvPr>
            <p:cNvSpPr/>
            <p:nvPr/>
          </p:nvSpPr>
          <p:spPr>
            <a:xfrm>
              <a:off x="2578395" y="2833577"/>
              <a:ext cx="69112" cy="691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E2ABBE-DBD4-49DD-AEC4-0D54B9A3974A}"/>
              </a:ext>
            </a:extLst>
          </p:cNvPr>
          <p:cNvGrpSpPr/>
          <p:nvPr/>
        </p:nvGrpSpPr>
        <p:grpSpPr>
          <a:xfrm>
            <a:off x="2968661" y="1068713"/>
            <a:ext cx="1034905" cy="1833976"/>
            <a:chOff x="2578395" y="1068713"/>
            <a:chExt cx="1034905" cy="18339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458888-3408-478F-BFE6-38572BE8C800}"/>
                </a:ext>
              </a:extLst>
            </p:cNvPr>
            <p:cNvSpPr/>
            <p:nvPr/>
          </p:nvSpPr>
          <p:spPr>
            <a:xfrm>
              <a:off x="3429223" y="1068713"/>
              <a:ext cx="184077" cy="84528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E414DB-A150-409B-B005-A49EE6316AF2}"/>
                </a:ext>
              </a:extLst>
            </p:cNvPr>
            <p:cNvCxnSpPr/>
            <p:nvPr/>
          </p:nvCxnSpPr>
          <p:spPr>
            <a:xfrm flipH="1">
              <a:off x="2647507" y="1929697"/>
              <a:ext cx="901786" cy="90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CCE7ED-456C-40EF-BD45-D6D2CC7774CF}"/>
                </a:ext>
              </a:extLst>
            </p:cNvPr>
            <p:cNvSpPr/>
            <p:nvPr/>
          </p:nvSpPr>
          <p:spPr>
            <a:xfrm>
              <a:off x="2578395" y="2833577"/>
              <a:ext cx="69112" cy="6911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8971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9FD5-2887-4E64-A3AE-4606D574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 1 </a:t>
            </a:r>
            <a:r>
              <a:rPr lang="en-US" dirty="0"/>
              <a:t>DEVELOPMENT OF A FAULT DETECTION TOOL FOR A WIND TURBINE GENERATOR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C05C-5555-464D-B376-D3423FF1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u="sng" dirty="0"/>
              <a:t>Given</a:t>
            </a:r>
            <a:r>
              <a:rPr lang="en-GB" dirty="0"/>
              <a:t>: </a:t>
            </a: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file </a:t>
            </a:r>
            <a:r>
              <a:rPr lang="en-US" u="sng" kern="0" dirty="0"/>
              <a:t>‘</a:t>
            </a:r>
            <a:r>
              <a:rPr lang="en-GB" u="sng" dirty="0"/>
              <a:t>train.dat’ </a:t>
            </a:r>
            <a:r>
              <a:rPr lang="en-GB" dirty="0"/>
              <a:t>contains the features already extracted</a:t>
            </a:r>
            <a:r>
              <a:rPr lang="it-IT" dirty="0"/>
              <a:t> in norml condition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file </a:t>
            </a:r>
            <a:r>
              <a:rPr lang="en-US" u="sng" kern="0" dirty="0"/>
              <a:t>‘</a:t>
            </a:r>
            <a:r>
              <a:rPr lang="en-GB" u="sng" kern="0" dirty="0"/>
              <a:t>validation</a:t>
            </a:r>
            <a:r>
              <a:rPr lang="en-GB" u="sng" dirty="0"/>
              <a:t>.dat’ </a:t>
            </a:r>
            <a:r>
              <a:rPr lang="en-GB" dirty="0"/>
              <a:t>contains the features already extracted</a:t>
            </a:r>
            <a:r>
              <a:rPr lang="it-IT" dirty="0"/>
              <a:t> in normal condition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The file </a:t>
            </a:r>
            <a:r>
              <a:rPr lang="en-US" u="sng" kern="0" dirty="0"/>
              <a:t>‘</a:t>
            </a:r>
            <a:r>
              <a:rPr lang="en-GB" u="sng" kern="0" dirty="0"/>
              <a:t>validation_sim</a:t>
            </a:r>
            <a:r>
              <a:rPr lang="en-GB" u="sng" dirty="0"/>
              <a:t>.dat’ </a:t>
            </a:r>
            <a:r>
              <a:rPr lang="en-GB" dirty="0"/>
              <a:t>contains the features </a:t>
            </a:r>
            <a:r>
              <a:rPr lang="it-IT" dirty="0"/>
              <a:t>in simulated abnormal condition</a:t>
            </a:r>
            <a:endParaRPr lang="en-US" dirty="0"/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GB" b="1" u="sng" dirty="0"/>
              <a:t>You are required to:</a:t>
            </a:r>
            <a:endParaRPr lang="en-US" sz="2000" dirty="0"/>
          </a:p>
          <a:p>
            <a:pPr marL="914400" lvl="1" indent="-457200">
              <a:buFont typeface="+mj-lt"/>
              <a:buAutoNum type="arabicParenR"/>
            </a:pPr>
            <a:r>
              <a:rPr lang="en-GB" b="1" u="sng" dirty="0"/>
              <a:t>Develop</a:t>
            </a:r>
            <a:r>
              <a:rPr lang="en-GB" b="1" dirty="0"/>
              <a:t> </a:t>
            </a:r>
            <a:r>
              <a:rPr lang="en-GB" dirty="0"/>
              <a:t>a fault detection tool for the turbine generator;</a:t>
            </a:r>
            <a:endParaRPr lang="en-US" sz="1800" dirty="0"/>
          </a:p>
          <a:p>
            <a:pPr marL="914400" lvl="1" indent="-457200">
              <a:buFont typeface="+mj-lt"/>
              <a:buAutoNum type="arabicParenR"/>
            </a:pPr>
            <a:r>
              <a:rPr lang="en-GB" b="1" u="sng" dirty="0"/>
              <a:t>Apply the developed tool </a:t>
            </a:r>
            <a:r>
              <a:rPr lang="en-GB" dirty="0"/>
              <a:t>to the data in the file </a:t>
            </a:r>
            <a:r>
              <a:rPr lang="en-US" dirty="0"/>
              <a:t>“</a:t>
            </a:r>
            <a:r>
              <a:rPr lang="en-US" dirty="0" err="1">
                <a:latin typeface="Consolas" panose="020B0609020204030204" pitchFamily="49" charset="0"/>
              </a:rPr>
              <a:t>test.mat</a:t>
            </a:r>
            <a:r>
              <a:rPr lang="en-US" dirty="0">
                <a:latin typeface="Consolas" panose="020B0609020204030204" pitchFamily="49" charset="0"/>
              </a:rPr>
              <a:t>”</a:t>
            </a:r>
            <a:r>
              <a:rPr lang="en-US" dirty="0"/>
              <a:t> </a:t>
            </a:r>
            <a:r>
              <a:rPr lang="en-GB" dirty="0"/>
              <a:t>Identify possible abnormal condition period.</a:t>
            </a:r>
            <a:endParaRPr lang="en-US"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E70DFF-E812-405D-82AD-44E0D35566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38607"/>
            <a:ext cx="2363364" cy="170256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67B73C-5D64-4182-A0A0-AE68F17E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14344"/>
              </p:ext>
            </p:extLst>
          </p:nvPr>
        </p:nvGraphicFramePr>
        <p:xfrm>
          <a:off x="3183379" y="3719693"/>
          <a:ext cx="5252800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1796698085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692022244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735366622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175218722"/>
                    </a:ext>
                  </a:extLst>
                </a:gridCol>
                <a:gridCol w="462173">
                  <a:extLst>
                    <a:ext uri="{9D8B030D-6E8A-4147-A177-3AD203B41FA5}">
                      <a16:colId xmlns:a16="http://schemas.microsoft.com/office/drawing/2014/main" val="533074142"/>
                    </a:ext>
                  </a:extLst>
                </a:gridCol>
                <a:gridCol w="462173">
                  <a:extLst>
                    <a:ext uri="{9D8B030D-6E8A-4147-A177-3AD203B41FA5}">
                      <a16:colId xmlns:a16="http://schemas.microsoft.com/office/drawing/2014/main" val="849290404"/>
                    </a:ext>
                  </a:extLst>
                </a:gridCol>
                <a:gridCol w="807514">
                  <a:extLst>
                    <a:ext uri="{9D8B030D-6E8A-4147-A177-3AD203B41FA5}">
                      <a16:colId xmlns:a16="http://schemas.microsoft.com/office/drawing/2014/main" val="80523074"/>
                    </a:ext>
                  </a:extLst>
                </a:gridCol>
                <a:gridCol w="781231">
                  <a:extLst>
                    <a:ext uri="{9D8B030D-6E8A-4147-A177-3AD203B41FA5}">
                      <a16:colId xmlns:a16="http://schemas.microsoft.com/office/drawing/2014/main" val="257360235"/>
                    </a:ext>
                  </a:extLst>
                </a:gridCol>
              </a:tblGrid>
              <a:tr h="368907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Col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Col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Col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44872"/>
                  </a:ext>
                </a:extLst>
              </a:tr>
              <a:tr h="368907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err="1"/>
                        <a:t>kurtosiss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skewness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</a:t>
                      </a:r>
                      <a:r>
                        <a:rPr lang="en-GB" sz="1100" baseline="30000" dirty="0"/>
                        <a:t>nd</a:t>
                      </a:r>
                      <a:r>
                        <a:rPr lang="en-GB" sz="1100" dirty="0"/>
                        <a:t> Moment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Moment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3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0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Measured Signals</a:t>
            </a:r>
          </a:p>
        </p:txBody>
      </p:sp>
      <p:graphicFrame>
        <p:nvGraphicFramePr>
          <p:cNvPr id="331798" name="Group 22"/>
          <p:cNvGraphicFramePr>
            <a:graphicFrameLocks noGrp="1"/>
          </p:cNvGraphicFramePr>
          <p:nvPr>
            <p:ph type="tbl" idx="1"/>
          </p:nvPr>
        </p:nvGraphicFramePr>
        <p:xfrm>
          <a:off x="1476375" y="1125538"/>
          <a:ext cx="6624638" cy="3962400"/>
        </p:xfrm>
        <a:graphic>
          <a:graphicData uri="http://schemas.openxmlformats.org/drawingml/2006/table">
            <a:tbl>
              <a:tblPr/>
              <a:tblGrid>
                <a:gridCol w="6624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1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2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3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4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5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Temperature location 6</a:t>
                      </a:r>
                      <a:endParaRPr kumimoji="0" 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(°C)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9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B08688-5561-4B86-9A9A-0FC848D458E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2272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A526-D3B3-4CC6-8387-33AA7D2F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1CDED-593D-4B7D-AEBA-A757E303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6B70-BEEE-447A-8354-9995F2AD6C5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08B19-D3F3-4570-90EF-97D9E5B25D1F}"/>
              </a:ext>
            </a:extLst>
          </p:cNvPr>
          <p:cNvSpPr txBox="1"/>
          <p:nvPr/>
        </p:nvSpPr>
        <p:spPr>
          <a:xfrm>
            <a:off x="539552" y="1412776"/>
            <a:ext cx="73419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000" b="1" i="1" dirty="0"/>
              <a:t>Homework 1</a:t>
            </a:r>
          </a:p>
          <a:p>
            <a:pPr lvl="1" algn="l"/>
            <a:r>
              <a:rPr lang="en-US" sz="2000" i="1" dirty="0"/>
              <a:t>Fault detection with PCA</a:t>
            </a:r>
            <a:endParaRPr lang="en-US" sz="2000" b="1" i="1" dirty="0"/>
          </a:p>
          <a:p>
            <a:pPr marL="457200" indent="-457200" algn="l">
              <a:buAutoNum type="arabicPeriod"/>
            </a:pPr>
            <a:r>
              <a:rPr lang="en-US" sz="2000" i="1" dirty="0"/>
              <a:t>Optimize the PCA to achieve Accuracy and Robustness</a:t>
            </a:r>
          </a:p>
          <a:p>
            <a:pPr marL="457200" indent="-457200" algn="l">
              <a:buFontTx/>
              <a:buAutoNum type="arabicPeriod"/>
            </a:pPr>
            <a:r>
              <a:rPr lang="en-US" sz="2000" dirty="0"/>
              <a:t>Analyze test data</a:t>
            </a:r>
            <a:endParaRPr lang="en-US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67100-A35E-4750-8821-96769C3C7C05}"/>
              </a:ext>
            </a:extLst>
          </p:cNvPr>
          <p:cNvSpPr txBox="1"/>
          <p:nvPr/>
        </p:nvSpPr>
        <p:spPr>
          <a:xfrm>
            <a:off x="376718" y="4202415"/>
            <a:ext cx="734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000" b="1" i="1" dirty="0"/>
              <a:t>Homework 2</a:t>
            </a:r>
          </a:p>
          <a:p>
            <a:pPr lvl="1" algn="l"/>
            <a:r>
              <a:rPr lang="en-US" sz="2000" i="1" dirty="0"/>
              <a:t>Fault detection with AAKR on new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D6F69-305A-4DB6-804B-C1247666BD45}"/>
              </a:ext>
            </a:extLst>
          </p:cNvPr>
          <p:cNvSpPr txBox="1"/>
          <p:nvPr/>
        </p:nvSpPr>
        <p:spPr>
          <a:xfrm>
            <a:off x="605813" y="3029126"/>
            <a:ext cx="67497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Use data and code in foldier ‘PCA’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8443A-8741-4D8D-A9E7-FACB4C509C22}"/>
              </a:ext>
            </a:extLst>
          </p:cNvPr>
          <p:cNvSpPr txBox="1"/>
          <p:nvPr/>
        </p:nvSpPr>
        <p:spPr>
          <a:xfrm>
            <a:off x="672809" y="5127575"/>
            <a:ext cx="674975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Use data and code in foldier ‘second case study’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88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7FA1A-3712-48AE-B4E0-46C86ECD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Available</a:t>
            </a:r>
            <a:r>
              <a:rPr lang="it-IT" dirty="0"/>
              <a:t>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519E7B-FE00-4C99-AFF8-3DD38BBA0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792AB-AD9F-4F46-AC3C-3403A2B2CE02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70077F-DA5C-4440-9295-F5946750AEE1}"/>
              </a:ext>
            </a:extLst>
          </p:cNvPr>
          <p:cNvSpPr txBox="1"/>
          <p:nvPr/>
        </p:nvSpPr>
        <p:spPr>
          <a:xfrm>
            <a:off x="702274" y="1268760"/>
            <a:ext cx="8190206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Train.dat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N</a:t>
            </a:r>
            <a:r>
              <a:rPr lang="en-GB" sz="2400" dirty="0">
                <a:sym typeface="Wingdings" panose="05000000000000000000" pitchFamily="2" charset="2"/>
              </a:rPr>
              <a:t>ormal condition data [6 signals, 4000 data points, frequency: </a:t>
            </a:r>
            <a:r>
              <a:rPr lang="en-US" sz="2400" kern="0" dirty="0">
                <a:latin typeface="+mn-lt"/>
              </a:rPr>
              <a:t>5200 </a:t>
            </a:r>
            <a:r>
              <a:rPr lang="en-US" sz="2400" kern="0" dirty="0" err="1">
                <a:latin typeface="+mn-lt"/>
              </a:rPr>
              <a:t>measuraments</a:t>
            </a:r>
            <a:r>
              <a:rPr lang="en-US" sz="2400" kern="0" dirty="0">
                <a:latin typeface="+mn-lt"/>
              </a:rPr>
              <a:t>/year</a:t>
            </a:r>
            <a:r>
              <a:rPr lang="en-GB" sz="2400" dirty="0">
                <a:sym typeface="Wingdings" panose="05000000000000000000" pitchFamily="2" charset="2"/>
              </a:rPr>
              <a:t>]</a:t>
            </a:r>
          </a:p>
          <a:p>
            <a:pPr algn="just"/>
            <a:endParaRPr lang="en-GB" dirty="0">
              <a:sym typeface="Wingdings" panose="05000000000000000000" pitchFamily="2" charset="2"/>
            </a:endParaRPr>
          </a:p>
          <a:p>
            <a:pPr algn="just"/>
            <a:endParaRPr lang="en-GB" sz="24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40FB8-C726-4AD5-8455-6EFE8384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308304" cy="39228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C3F372-4326-4A73-852E-48FE415DE74B}"/>
              </a:ext>
            </a:extLst>
          </p:cNvPr>
          <p:cNvSpPr txBox="1"/>
          <p:nvPr/>
        </p:nvSpPr>
        <p:spPr>
          <a:xfrm rot="16200000">
            <a:off x="-1573746" y="3955156"/>
            <a:ext cx="3818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Temperature location 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(°C)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55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7FA1A-3712-48AE-B4E0-46C86ECD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Available</a:t>
            </a:r>
            <a:r>
              <a:rPr lang="it-IT" dirty="0"/>
              <a:t>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519E7B-FE00-4C99-AFF8-3DD38BBA09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792AB-AD9F-4F46-AC3C-3403A2B2CE02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70077F-DA5C-4440-9295-F5946750AEE1}"/>
              </a:ext>
            </a:extLst>
          </p:cNvPr>
          <p:cNvSpPr txBox="1"/>
          <p:nvPr/>
        </p:nvSpPr>
        <p:spPr>
          <a:xfrm>
            <a:off x="702274" y="1268760"/>
            <a:ext cx="8190206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Validation.dat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N</a:t>
            </a:r>
            <a:r>
              <a:rPr lang="en-GB" sz="2400" dirty="0">
                <a:sym typeface="Wingdings" panose="05000000000000000000" pitchFamily="2" charset="2"/>
              </a:rPr>
              <a:t>ormal condition data [6 signals, 2500 data points, frequency: </a:t>
            </a:r>
            <a:r>
              <a:rPr lang="en-US" sz="2400" kern="0" dirty="0">
                <a:latin typeface="+mn-lt"/>
              </a:rPr>
              <a:t>5200 </a:t>
            </a:r>
            <a:r>
              <a:rPr lang="en-US" sz="2400" kern="0" dirty="0" err="1">
                <a:latin typeface="+mn-lt"/>
              </a:rPr>
              <a:t>measuraments</a:t>
            </a:r>
            <a:r>
              <a:rPr lang="en-US" sz="2400" kern="0" dirty="0">
                <a:latin typeface="+mn-lt"/>
              </a:rPr>
              <a:t>/year</a:t>
            </a:r>
            <a:r>
              <a:rPr lang="en-GB" sz="2400" dirty="0">
                <a:sym typeface="Wingdings" panose="05000000000000000000" pitchFamily="2" charset="2"/>
              </a:rPr>
              <a:t>]</a:t>
            </a:r>
          </a:p>
          <a:p>
            <a:pPr algn="just"/>
            <a:endParaRPr lang="en-GB" dirty="0">
              <a:sym typeface="Wingdings" panose="05000000000000000000" pitchFamily="2" charset="2"/>
            </a:endParaRPr>
          </a:p>
          <a:p>
            <a:pPr algn="just"/>
            <a:endParaRPr lang="en-GB" sz="2400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6FA1F-D10B-CB4E-AE50-63C7863A3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1" r="3426" b="46454"/>
          <a:stretch/>
        </p:blipFill>
        <p:spPr>
          <a:xfrm>
            <a:off x="360729" y="2564904"/>
            <a:ext cx="8806200" cy="3721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9957B-BC61-4520-AE25-14F19AC50210}"/>
              </a:ext>
            </a:extLst>
          </p:cNvPr>
          <p:cNvSpPr txBox="1"/>
          <p:nvPr/>
        </p:nvSpPr>
        <p:spPr>
          <a:xfrm rot="16200000">
            <a:off x="-1573746" y="3955156"/>
            <a:ext cx="3818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Temperature location 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(°C)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090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F32A35-65D7-394D-9638-AF6D459CE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CD11AD-7A22-6942-9BBF-6B8AC2E2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7A771-E478-334F-921B-3C84B4F37FF9}"/>
              </a:ext>
            </a:extLst>
          </p:cNvPr>
          <p:cNvSpPr txBox="1"/>
          <p:nvPr/>
        </p:nvSpPr>
        <p:spPr>
          <a:xfrm>
            <a:off x="147985" y="1159790"/>
            <a:ext cx="8848030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Exercise 1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382125-FC66-47E4-A018-83DE8A8C038F}"/>
              </a:ext>
            </a:extLst>
          </p:cNvPr>
          <p:cNvSpPr txBox="1"/>
          <p:nvPr/>
        </p:nvSpPr>
        <p:spPr>
          <a:xfrm>
            <a:off x="602606" y="252413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 err="1"/>
              <a:t>Method:AAKR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074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43" y="216135"/>
            <a:ext cx="7412114" cy="838200"/>
          </a:xfrm>
        </p:spPr>
        <p:txBody>
          <a:bodyPr/>
          <a:lstStyle/>
          <a:p>
            <a:r>
              <a:rPr lang="en-US" dirty="0"/>
              <a:t>Fault Detection using AAKR for signal reconstruction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E7A762-2197-4287-9D35-A49584CBF567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  <p:cxnSp>
        <p:nvCxnSpPr>
          <p:cNvPr id="5" name="Connettore 2 33"/>
          <p:cNvCxnSpPr>
            <a:cxnSpLocks noChangeShapeType="1"/>
          </p:cNvCxnSpPr>
          <p:nvPr/>
        </p:nvCxnSpPr>
        <p:spPr bwMode="auto">
          <a:xfrm>
            <a:off x="1692234" y="3292862"/>
            <a:ext cx="466700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" name="Connettore 2 35"/>
          <p:cNvCxnSpPr>
            <a:cxnSpLocks noChangeShapeType="1"/>
          </p:cNvCxnSpPr>
          <p:nvPr/>
        </p:nvCxnSpPr>
        <p:spPr bwMode="auto">
          <a:xfrm>
            <a:off x="1671451" y="3545212"/>
            <a:ext cx="4655127" cy="1187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" name="CasellaDiTesto 52"/>
          <p:cNvSpPr txBox="1">
            <a:spLocks noChangeArrowheads="1"/>
          </p:cNvSpPr>
          <p:nvPr/>
        </p:nvSpPr>
        <p:spPr bwMode="auto">
          <a:xfrm>
            <a:off x="6379600" y="2984673"/>
            <a:ext cx="1757525" cy="88947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endParaRPr lang="it-IT" sz="500" dirty="0">
              <a:solidFill>
                <a:srgbClr val="000000"/>
              </a:solidFill>
              <a:latin typeface="Arial" pitchFamily="34" charset="0"/>
            </a:endParaRPr>
          </a:p>
          <a:p>
            <a:pPr algn="ctr" eaLnBrk="1" hangingPunct="1"/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COMPARISON</a:t>
            </a:r>
          </a:p>
          <a:p>
            <a:pPr algn="ctr" eaLnBrk="1" hangingPunct="1"/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(-)</a:t>
            </a:r>
          </a:p>
          <a:p>
            <a:pPr algn="ctr" eaLnBrk="1" hangingPunct="1"/>
            <a:endParaRPr lang="it-IT" sz="2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CasellaDiTesto 55"/>
          <p:cNvSpPr txBox="1">
            <a:spLocks noChangeArrowheads="1"/>
          </p:cNvSpPr>
          <p:nvPr/>
        </p:nvSpPr>
        <p:spPr bwMode="auto">
          <a:xfrm>
            <a:off x="3526937" y="1320965"/>
            <a:ext cx="2639633" cy="88407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 anchor="ctr">
            <a:spAutoFit/>
          </a:bodyPr>
          <a:lstStyle/>
          <a:p>
            <a:pPr algn="ctr" eaLnBrk="1" hangingPunct="1"/>
            <a:r>
              <a:rPr lang="it-IT" sz="1600" dirty="0">
                <a:solidFill>
                  <a:srgbClr val="000000"/>
                </a:solidFill>
                <a:latin typeface="Arial" pitchFamily="34" charset="0"/>
              </a:rPr>
              <a:t>MODEL OF COMPONENT BEHAVIOR IN NORMAL CONDITIONS (AAKR)</a:t>
            </a:r>
            <a:endParaRPr lang="it-IT" sz="9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" name="Connettore 2 132"/>
          <p:cNvCxnSpPr/>
          <p:nvPr/>
        </p:nvCxnSpPr>
        <p:spPr>
          <a:xfrm rot="16200000" flipH="1">
            <a:off x="6802487" y="4346952"/>
            <a:ext cx="918037" cy="62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136"/>
          <p:cNvSpPr txBox="1">
            <a:spLocks noChangeArrowheads="1"/>
          </p:cNvSpPr>
          <p:nvPr/>
        </p:nvSpPr>
        <p:spPr bwMode="auto">
          <a:xfrm>
            <a:off x="6558426" y="4809114"/>
            <a:ext cx="1412444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it-IT" sz="1800" dirty="0">
                <a:solidFill>
                  <a:srgbClr val="000000"/>
                </a:solidFill>
                <a:latin typeface="Arial" pitchFamily="34" charset="0"/>
              </a:rPr>
              <a:t>DECISION</a:t>
            </a:r>
          </a:p>
        </p:txBody>
      </p:sp>
      <p:grpSp>
        <p:nvGrpSpPr>
          <p:cNvPr id="11" name="Gruppo 93"/>
          <p:cNvGrpSpPr/>
          <p:nvPr/>
        </p:nvGrpSpPr>
        <p:grpSpPr>
          <a:xfrm>
            <a:off x="536479" y="2233391"/>
            <a:ext cx="888604" cy="651171"/>
            <a:chOff x="174139" y="1945597"/>
            <a:chExt cx="1771369" cy="1306270"/>
          </a:xfrm>
        </p:grpSpPr>
        <p:cxnSp>
          <p:nvCxnSpPr>
            <p:cNvPr id="12" name="Connettore 1 83"/>
            <p:cNvCxnSpPr/>
            <p:nvPr/>
          </p:nvCxnSpPr>
          <p:spPr bwMode="auto">
            <a:xfrm>
              <a:off x="187961" y="325186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Connettore 1 84"/>
            <p:cNvCxnSpPr/>
            <p:nvPr/>
          </p:nvCxnSpPr>
          <p:spPr bwMode="auto">
            <a:xfrm rot="5400000" flipH="1" flipV="1">
              <a:off x="-477049" y="259678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Figura a mano libera 85"/>
            <p:cNvSpPr/>
            <p:nvPr/>
          </p:nvSpPr>
          <p:spPr bwMode="auto">
            <a:xfrm>
              <a:off x="377942" y="1979225"/>
              <a:ext cx="1211283" cy="880753"/>
            </a:xfrm>
            <a:custGeom>
              <a:avLst/>
              <a:gdLst>
                <a:gd name="connsiteX0" fmla="*/ 0 w 1211283"/>
                <a:gd name="connsiteY0" fmla="*/ 880753 h 880753"/>
                <a:gd name="connsiteX1" fmla="*/ 166254 w 1211283"/>
                <a:gd name="connsiteY1" fmla="*/ 73231 h 880753"/>
                <a:gd name="connsiteX2" fmla="*/ 463138 w 1211283"/>
                <a:gd name="connsiteY2" fmla="*/ 441366 h 880753"/>
                <a:gd name="connsiteX3" fmla="*/ 866899 w 1211283"/>
                <a:gd name="connsiteY3" fmla="*/ 476992 h 880753"/>
                <a:gd name="connsiteX4" fmla="*/ 1211283 w 1211283"/>
                <a:gd name="connsiteY4" fmla="*/ 690748 h 880753"/>
                <a:gd name="connsiteX5" fmla="*/ 1211283 w 1211283"/>
                <a:gd name="connsiteY5" fmla="*/ 690748 h 8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  <a:lnTo>
                    <a:pt x="1211283" y="690748"/>
                  </a:ln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6" name="CasellaDiTesto 88"/>
          <p:cNvSpPr txBox="1"/>
          <p:nvPr/>
        </p:nvSpPr>
        <p:spPr>
          <a:xfrm>
            <a:off x="7422553" y="1541472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17" name="Gruppo 99"/>
          <p:cNvGrpSpPr/>
          <p:nvPr/>
        </p:nvGrpSpPr>
        <p:grpSpPr>
          <a:xfrm>
            <a:off x="6569658" y="1115955"/>
            <a:ext cx="888604" cy="651171"/>
            <a:chOff x="174139" y="1945597"/>
            <a:chExt cx="1771369" cy="1306270"/>
          </a:xfrm>
        </p:grpSpPr>
        <p:cxnSp>
          <p:nvCxnSpPr>
            <p:cNvPr id="18" name="Connettore 1 100"/>
            <p:cNvCxnSpPr/>
            <p:nvPr/>
          </p:nvCxnSpPr>
          <p:spPr bwMode="auto">
            <a:xfrm>
              <a:off x="187961" y="325186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Connettore 1 101"/>
            <p:cNvCxnSpPr/>
            <p:nvPr/>
          </p:nvCxnSpPr>
          <p:spPr bwMode="auto">
            <a:xfrm rot="5400000" flipH="1" flipV="1">
              <a:off x="-477049" y="259678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Figura a mano libera 103"/>
            <p:cNvSpPr/>
            <p:nvPr/>
          </p:nvSpPr>
          <p:spPr bwMode="auto">
            <a:xfrm>
              <a:off x="377942" y="1979225"/>
              <a:ext cx="1211283" cy="880753"/>
            </a:xfrm>
            <a:custGeom>
              <a:avLst/>
              <a:gdLst>
                <a:gd name="connsiteX0" fmla="*/ 0 w 1211283"/>
                <a:gd name="connsiteY0" fmla="*/ 880753 h 880753"/>
                <a:gd name="connsiteX1" fmla="*/ 166254 w 1211283"/>
                <a:gd name="connsiteY1" fmla="*/ 73231 h 880753"/>
                <a:gd name="connsiteX2" fmla="*/ 463138 w 1211283"/>
                <a:gd name="connsiteY2" fmla="*/ 441366 h 880753"/>
                <a:gd name="connsiteX3" fmla="*/ 866899 w 1211283"/>
                <a:gd name="connsiteY3" fmla="*/ 476992 h 880753"/>
                <a:gd name="connsiteX4" fmla="*/ 1211283 w 1211283"/>
                <a:gd name="connsiteY4" fmla="*/ 690748 h 880753"/>
                <a:gd name="connsiteX5" fmla="*/ 1211283 w 1211283"/>
                <a:gd name="connsiteY5" fmla="*/ 690748 h 88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1283" h="880753">
                  <a:moveTo>
                    <a:pt x="0" y="880753"/>
                  </a:moveTo>
                  <a:cubicBezTo>
                    <a:pt x="44532" y="513607"/>
                    <a:pt x="89064" y="146462"/>
                    <a:pt x="166254" y="73231"/>
                  </a:cubicBezTo>
                  <a:cubicBezTo>
                    <a:pt x="243444" y="0"/>
                    <a:pt x="346364" y="374073"/>
                    <a:pt x="463138" y="441366"/>
                  </a:cubicBezTo>
                  <a:cubicBezTo>
                    <a:pt x="579912" y="508659"/>
                    <a:pt x="742208" y="435428"/>
                    <a:pt x="866899" y="476992"/>
                  </a:cubicBezTo>
                  <a:cubicBezTo>
                    <a:pt x="991590" y="518556"/>
                    <a:pt x="1211283" y="690748"/>
                    <a:pt x="1211283" y="690748"/>
                  </a:cubicBezTo>
                  <a:lnTo>
                    <a:pt x="1211283" y="690748"/>
                  </a:ln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21" name="Gruppo 104"/>
          <p:cNvGrpSpPr/>
          <p:nvPr/>
        </p:nvGrpSpPr>
        <p:grpSpPr>
          <a:xfrm>
            <a:off x="6573285" y="2208171"/>
            <a:ext cx="898598" cy="672856"/>
            <a:chOff x="2737328" y="4900487"/>
            <a:chExt cx="1771369" cy="1306270"/>
          </a:xfrm>
        </p:grpSpPr>
        <p:cxnSp>
          <p:nvCxnSpPr>
            <p:cNvPr id="22" name="Connettore 1 106"/>
            <p:cNvCxnSpPr/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Connettore 1 107"/>
            <p:cNvCxnSpPr/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Figura a mano libera 108"/>
            <p:cNvSpPr/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connsiteX0" fmla="*/ 0 w 1413163"/>
                <a:gd name="connsiteY0" fmla="*/ 120733 h 229591"/>
                <a:gd name="connsiteX1" fmla="*/ 225631 w 1413163"/>
                <a:gd name="connsiteY1" fmla="*/ 13855 h 229591"/>
                <a:gd name="connsiteX2" fmla="*/ 415636 w 1413163"/>
                <a:gd name="connsiteY2" fmla="*/ 203861 h 229591"/>
                <a:gd name="connsiteX3" fmla="*/ 676893 w 1413163"/>
                <a:gd name="connsiteY3" fmla="*/ 168235 h 229591"/>
                <a:gd name="connsiteX4" fmla="*/ 890649 w 1413163"/>
                <a:gd name="connsiteY4" fmla="*/ 191985 h 229591"/>
                <a:gd name="connsiteX5" fmla="*/ 1128156 w 1413163"/>
                <a:gd name="connsiteY5" fmla="*/ 156359 h 229591"/>
                <a:gd name="connsiteX6" fmla="*/ 1330036 w 1413163"/>
                <a:gd name="connsiteY6" fmla="*/ 203861 h 229591"/>
                <a:gd name="connsiteX7" fmla="*/ 1413163 w 1413163"/>
                <a:gd name="connsiteY7" fmla="*/ 180110 h 22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25" name="CasellaDiTesto 109"/>
          <p:cNvSpPr txBox="1"/>
          <p:nvPr/>
        </p:nvSpPr>
        <p:spPr>
          <a:xfrm>
            <a:off x="7436063" y="2631707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111"/>
              <p:cNvSpPr txBox="1"/>
              <p:nvPr/>
            </p:nvSpPr>
            <p:spPr>
              <a:xfrm>
                <a:off x="218298" y="1819424"/>
                <a:ext cx="35626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p>
                      </m:sSubSup>
                    </m:oMath>
                  </m:oMathPara>
                </a14:m>
                <a:endParaRPr lang="en-US" sz="1500" baseline="-25000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7" name="CasellaDiTes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98" y="1819424"/>
                <a:ext cx="356260" cy="362984"/>
              </a:xfrm>
              <a:prstGeom prst="rect">
                <a:avLst/>
              </a:prstGeom>
              <a:blipFill>
                <a:blip r:embed="rId2"/>
                <a:stretch>
                  <a:fillRect l="-8621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113"/>
          <p:cNvSpPr txBox="1"/>
          <p:nvPr/>
        </p:nvSpPr>
        <p:spPr>
          <a:xfrm>
            <a:off x="1385095" y="2654632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9" name="Connettore 1 119"/>
          <p:cNvCxnSpPr/>
          <p:nvPr/>
        </p:nvCxnSpPr>
        <p:spPr bwMode="auto">
          <a:xfrm>
            <a:off x="6079294" y="4644264"/>
            <a:ext cx="881670" cy="0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Connettore 1 120"/>
          <p:cNvCxnSpPr/>
          <p:nvPr/>
        </p:nvCxnSpPr>
        <p:spPr bwMode="auto">
          <a:xfrm rot="5400000" flipH="1" flipV="1">
            <a:off x="5747748" y="4317705"/>
            <a:ext cx="650201" cy="978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nettore 1 123"/>
          <p:cNvCxnSpPr/>
          <p:nvPr/>
        </p:nvCxnSpPr>
        <p:spPr bwMode="auto">
          <a:xfrm>
            <a:off x="7576647" y="4675958"/>
            <a:ext cx="891586" cy="1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nettore 1 124"/>
          <p:cNvCxnSpPr/>
          <p:nvPr/>
        </p:nvCxnSpPr>
        <p:spPr bwMode="auto">
          <a:xfrm rot="5400000" flipH="1" flipV="1">
            <a:off x="7234202" y="4338536"/>
            <a:ext cx="671854" cy="989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CasellaDiTesto 128"/>
          <p:cNvSpPr txBox="1"/>
          <p:nvPr/>
        </p:nvSpPr>
        <p:spPr>
          <a:xfrm>
            <a:off x="6933168" y="4426526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4" name="CasellaDiTesto 129"/>
          <p:cNvSpPr txBox="1"/>
          <p:nvPr/>
        </p:nvSpPr>
        <p:spPr>
          <a:xfrm>
            <a:off x="8442332" y="4448407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7" name="CasellaDiTesto 108"/>
          <p:cNvSpPr txBox="1">
            <a:spLocks noChangeArrowheads="1"/>
          </p:cNvSpPr>
          <p:nvPr/>
        </p:nvSpPr>
        <p:spPr bwMode="auto">
          <a:xfrm>
            <a:off x="11881" y="1416549"/>
            <a:ext cx="18288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MEASURED SIGNALS</a:t>
            </a:r>
          </a:p>
        </p:txBody>
      </p:sp>
      <p:grpSp>
        <p:nvGrpSpPr>
          <p:cNvPr id="38" name="Gruppo 59"/>
          <p:cNvGrpSpPr/>
          <p:nvPr/>
        </p:nvGrpSpPr>
        <p:grpSpPr>
          <a:xfrm>
            <a:off x="534503" y="3096750"/>
            <a:ext cx="898598" cy="672856"/>
            <a:chOff x="2737328" y="4900487"/>
            <a:chExt cx="1771369" cy="1306270"/>
          </a:xfrm>
        </p:grpSpPr>
        <p:cxnSp>
          <p:nvCxnSpPr>
            <p:cNvPr id="39" name="Connettore 1 60"/>
            <p:cNvCxnSpPr/>
            <p:nvPr/>
          </p:nvCxnSpPr>
          <p:spPr bwMode="auto">
            <a:xfrm>
              <a:off x="2751150" y="6206756"/>
              <a:ext cx="1757547" cy="1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Connettore 1 61"/>
            <p:cNvCxnSpPr/>
            <p:nvPr/>
          </p:nvCxnSpPr>
          <p:spPr bwMode="auto">
            <a:xfrm rot="5400000" flipH="1" flipV="1">
              <a:off x="2086140" y="5551675"/>
              <a:ext cx="1304325" cy="1949"/>
            </a:xfrm>
            <a:prstGeom prst="line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Figura a mano libera 63"/>
            <p:cNvSpPr/>
            <p:nvPr/>
          </p:nvSpPr>
          <p:spPr bwMode="auto">
            <a:xfrm>
              <a:off x="2956956" y="5603169"/>
              <a:ext cx="1413163" cy="229591"/>
            </a:xfrm>
            <a:custGeom>
              <a:avLst/>
              <a:gdLst>
                <a:gd name="connsiteX0" fmla="*/ 0 w 1413163"/>
                <a:gd name="connsiteY0" fmla="*/ 120733 h 229591"/>
                <a:gd name="connsiteX1" fmla="*/ 225631 w 1413163"/>
                <a:gd name="connsiteY1" fmla="*/ 13855 h 229591"/>
                <a:gd name="connsiteX2" fmla="*/ 415636 w 1413163"/>
                <a:gd name="connsiteY2" fmla="*/ 203861 h 229591"/>
                <a:gd name="connsiteX3" fmla="*/ 676893 w 1413163"/>
                <a:gd name="connsiteY3" fmla="*/ 168235 h 229591"/>
                <a:gd name="connsiteX4" fmla="*/ 890649 w 1413163"/>
                <a:gd name="connsiteY4" fmla="*/ 191985 h 229591"/>
                <a:gd name="connsiteX5" fmla="*/ 1128156 w 1413163"/>
                <a:gd name="connsiteY5" fmla="*/ 156359 h 229591"/>
                <a:gd name="connsiteX6" fmla="*/ 1330036 w 1413163"/>
                <a:gd name="connsiteY6" fmla="*/ 203861 h 229591"/>
                <a:gd name="connsiteX7" fmla="*/ 1413163 w 1413163"/>
                <a:gd name="connsiteY7" fmla="*/ 180110 h 22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3163" h="229591">
                  <a:moveTo>
                    <a:pt x="0" y="120733"/>
                  </a:moveTo>
                  <a:cubicBezTo>
                    <a:pt x="78179" y="60366"/>
                    <a:pt x="156358" y="0"/>
                    <a:pt x="225631" y="13855"/>
                  </a:cubicBezTo>
                  <a:cubicBezTo>
                    <a:pt x="294904" y="27710"/>
                    <a:pt x="340426" y="178131"/>
                    <a:pt x="415636" y="203861"/>
                  </a:cubicBezTo>
                  <a:cubicBezTo>
                    <a:pt x="490846" y="229591"/>
                    <a:pt x="597724" y="170214"/>
                    <a:pt x="676893" y="168235"/>
                  </a:cubicBezTo>
                  <a:cubicBezTo>
                    <a:pt x="756062" y="166256"/>
                    <a:pt x="815439" y="193964"/>
                    <a:pt x="890649" y="191985"/>
                  </a:cubicBezTo>
                  <a:cubicBezTo>
                    <a:pt x="965859" y="190006"/>
                    <a:pt x="1054925" y="154380"/>
                    <a:pt x="1128156" y="156359"/>
                  </a:cubicBezTo>
                  <a:cubicBezTo>
                    <a:pt x="1201387" y="158338"/>
                    <a:pt x="1282535" y="199903"/>
                    <a:pt x="1330036" y="203861"/>
                  </a:cubicBezTo>
                  <a:cubicBezTo>
                    <a:pt x="1377537" y="207819"/>
                    <a:pt x="1395350" y="193964"/>
                    <a:pt x="1413163" y="180110"/>
                  </a:cubicBezTo>
                </a:path>
              </a:pathLst>
            </a:cu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eaLnBrk="1" hangingPunct="1"/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3" name="CasellaDiTesto 65"/>
          <p:cNvSpPr txBox="1"/>
          <p:nvPr/>
        </p:nvSpPr>
        <p:spPr>
          <a:xfrm>
            <a:off x="1407200" y="3742100"/>
            <a:ext cx="23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500" dirty="0">
                <a:solidFill>
                  <a:srgbClr val="000000"/>
                </a:solidFill>
                <a:latin typeface="Arial" pitchFamily="34" charset="0"/>
              </a:rPr>
              <a:t>t</a:t>
            </a:r>
            <a:endParaRPr lang="en-US" sz="1500" baseline="-250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4" name="Figura a mano libera 70"/>
          <p:cNvSpPr/>
          <p:nvPr/>
        </p:nvSpPr>
        <p:spPr bwMode="auto">
          <a:xfrm>
            <a:off x="6151740" y="4609048"/>
            <a:ext cx="700644" cy="61356"/>
          </a:xfrm>
          <a:custGeom>
            <a:avLst/>
            <a:gdLst>
              <a:gd name="connsiteX0" fmla="*/ 0 w 700644"/>
              <a:gd name="connsiteY0" fmla="*/ 61356 h 61356"/>
              <a:gd name="connsiteX1" fmla="*/ 35626 w 700644"/>
              <a:gd name="connsiteY1" fmla="*/ 25730 h 61356"/>
              <a:gd name="connsiteX2" fmla="*/ 83127 w 700644"/>
              <a:gd name="connsiteY2" fmla="*/ 37605 h 61356"/>
              <a:gd name="connsiteX3" fmla="*/ 130629 w 700644"/>
              <a:gd name="connsiteY3" fmla="*/ 61356 h 61356"/>
              <a:gd name="connsiteX4" fmla="*/ 213756 w 700644"/>
              <a:gd name="connsiteY4" fmla="*/ 37605 h 61356"/>
              <a:gd name="connsiteX5" fmla="*/ 261257 w 700644"/>
              <a:gd name="connsiteY5" fmla="*/ 1979 h 61356"/>
              <a:gd name="connsiteX6" fmla="*/ 368135 w 700644"/>
              <a:gd name="connsiteY6" fmla="*/ 25730 h 61356"/>
              <a:gd name="connsiteX7" fmla="*/ 415636 w 700644"/>
              <a:gd name="connsiteY7" fmla="*/ 49481 h 61356"/>
              <a:gd name="connsiteX8" fmla="*/ 498764 w 700644"/>
              <a:gd name="connsiteY8" fmla="*/ 25730 h 61356"/>
              <a:gd name="connsiteX9" fmla="*/ 570016 w 700644"/>
              <a:gd name="connsiteY9" fmla="*/ 49481 h 61356"/>
              <a:gd name="connsiteX10" fmla="*/ 617517 w 700644"/>
              <a:gd name="connsiteY10" fmla="*/ 37605 h 61356"/>
              <a:gd name="connsiteX11" fmla="*/ 676894 w 700644"/>
              <a:gd name="connsiteY11" fmla="*/ 25730 h 61356"/>
              <a:gd name="connsiteX12" fmla="*/ 700644 w 700644"/>
              <a:gd name="connsiteY12" fmla="*/ 37605 h 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44" h="61356">
                <a:moveTo>
                  <a:pt x="0" y="61356"/>
                </a:moveTo>
                <a:cubicBezTo>
                  <a:pt x="10886" y="45522"/>
                  <a:pt x="21772" y="29688"/>
                  <a:pt x="35626" y="25730"/>
                </a:cubicBezTo>
                <a:cubicBezTo>
                  <a:pt x="49480" y="21772"/>
                  <a:pt x="67293" y="31667"/>
                  <a:pt x="83127" y="37605"/>
                </a:cubicBezTo>
                <a:cubicBezTo>
                  <a:pt x="98961" y="43543"/>
                  <a:pt x="108858" y="61356"/>
                  <a:pt x="130629" y="61356"/>
                </a:cubicBezTo>
                <a:cubicBezTo>
                  <a:pt x="152400" y="61356"/>
                  <a:pt x="191985" y="47501"/>
                  <a:pt x="213756" y="37605"/>
                </a:cubicBezTo>
                <a:cubicBezTo>
                  <a:pt x="235527" y="27709"/>
                  <a:pt x="235527" y="3958"/>
                  <a:pt x="261257" y="1979"/>
                </a:cubicBezTo>
                <a:cubicBezTo>
                  <a:pt x="286987" y="0"/>
                  <a:pt x="342405" y="17813"/>
                  <a:pt x="368135" y="25730"/>
                </a:cubicBezTo>
                <a:cubicBezTo>
                  <a:pt x="393865" y="33647"/>
                  <a:pt x="393865" y="49481"/>
                  <a:pt x="415636" y="49481"/>
                </a:cubicBezTo>
                <a:cubicBezTo>
                  <a:pt x="437407" y="49481"/>
                  <a:pt x="473034" y="25730"/>
                  <a:pt x="498764" y="25730"/>
                </a:cubicBezTo>
                <a:cubicBezTo>
                  <a:pt x="524494" y="25730"/>
                  <a:pt x="550224" y="47502"/>
                  <a:pt x="570016" y="49481"/>
                </a:cubicBezTo>
                <a:cubicBezTo>
                  <a:pt x="589808" y="51460"/>
                  <a:pt x="599704" y="41563"/>
                  <a:pt x="617517" y="37605"/>
                </a:cubicBezTo>
                <a:cubicBezTo>
                  <a:pt x="635330" y="33647"/>
                  <a:pt x="663040" y="25730"/>
                  <a:pt x="676894" y="25730"/>
                </a:cubicBezTo>
                <a:cubicBezTo>
                  <a:pt x="690748" y="25730"/>
                  <a:pt x="695696" y="31667"/>
                  <a:pt x="700644" y="37605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5" name="Figura a mano libera 72"/>
          <p:cNvSpPr/>
          <p:nvPr/>
        </p:nvSpPr>
        <p:spPr bwMode="auto">
          <a:xfrm flipH="1">
            <a:off x="7625789" y="4630828"/>
            <a:ext cx="700644" cy="61356"/>
          </a:xfrm>
          <a:custGeom>
            <a:avLst/>
            <a:gdLst>
              <a:gd name="connsiteX0" fmla="*/ 0 w 700644"/>
              <a:gd name="connsiteY0" fmla="*/ 61356 h 61356"/>
              <a:gd name="connsiteX1" fmla="*/ 35626 w 700644"/>
              <a:gd name="connsiteY1" fmla="*/ 25730 h 61356"/>
              <a:gd name="connsiteX2" fmla="*/ 83127 w 700644"/>
              <a:gd name="connsiteY2" fmla="*/ 37605 h 61356"/>
              <a:gd name="connsiteX3" fmla="*/ 130629 w 700644"/>
              <a:gd name="connsiteY3" fmla="*/ 61356 h 61356"/>
              <a:gd name="connsiteX4" fmla="*/ 213756 w 700644"/>
              <a:gd name="connsiteY4" fmla="*/ 37605 h 61356"/>
              <a:gd name="connsiteX5" fmla="*/ 261257 w 700644"/>
              <a:gd name="connsiteY5" fmla="*/ 1979 h 61356"/>
              <a:gd name="connsiteX6" fmla="*/ 368135 w 700644"/>
              <a:gd name="connsiteY6" fmla="*/ 25730 h 61356"/>
              <a:gd name="connsiteX7" fmla="*/ 415636 w 700644"/>
              <a:gd name="connsiteY7" fmla="*/ 49481 h 61356"/>
              <a:gd name="connsiteX8" fmla="*/ 498764 w 700644"/>
              <a:gd name="connsiteY8" fmla="*/ 25730 h 61356"/>
              <a:gd name="connsiteX9" fmla="*/ 570016 w 700644"/>
              <a:gd name="connsiteY9" fmla="*/ 49481 h 61356"/>
              <a:gd name="connsiteX10" fmla="*/ 617517 w 700644"/>
              <a:gd name="connsiteY10" fmla="*/ 37605 h 61356"/>
              <a:gd name="connsiteX11" fmla="*/ 676894 w 700644"/>
              <a:gd name="connsiteY11" fmla="*/ 25730 h 61356"/>
              <a:gd name="connsiteX12" fmla="*/ 700644 w 700644"/>
              <a:gd name="connsiteY12" fmla="*/ 37605 h 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0644" h="61356">
                <a:moveTo>
                  <a:pt x="0" y="61356"/>
                </a:moveTo>
                <a:cubicBezTo>
                  <a:pt x="10886" y="45522"/>
                  <a:pt x="21772" y="29688"/>
                  <a:pt x="35626" y="25730"/>
                </a:cubicBezTo>
                <a:cubicBezTo>
                  <a:pt x="49480" y="21772"/>
                  <a:pt x="67293" y="31667"/>
                  <a:pt x="83127" y="37605"/>
                </a:cubicBezTo>
                <a:cubicBezTo>
                  <a:pt x="98961" y="43543"/>
                  <a:pt x="108858" y="61356"/>
                  <a:pt x="130629" y="61356"/>
                </a:cubicBezTo>
                <a:cubicBezTo>
                  <a:pt x="152400" y="61356"/>
                  <a:pt x="191985" y="47501"/>
                  <a:pt x="213756" y="37605"/>
                </a:cubicBezTo>
                <a:cubicBezTo>
                  <a:pt x="235527" y="27709"/>
                  <a:pt x="235527" y="3958"/>
                  <a:pt x="261257" y="1979"/>
                </a:cubicBezTo>
                <a:cubicBezTo>
                  <a:pt x="286987" y="0"/>
                  <a:pt x="342405" y="17813"/>
                  <a:pt x="368135" y="25730"/>
                </a:cubicBezTo>
                <a:cubicBezTo>
                  <a:pt x="393865" y="33647"/>
                  <a:pt x="393865" y="49481"/>
                  <a:pt x="415636" y="49481"/>
                </a:cubicBezTo>
                <a:cubicBezTo>
                  <a:pt x="437407" y="49481"/>
                  <a:pt x="473034" y="25730"/>
                  <a:pt x="498764" y="25730"/>
                </a:cubicBezTo>
                <a:cubicBezTo>
                  <a:pt x="524494" y="25730"/>
                  <a:pt x="550224" y="47502"/>
                  <a:pt x="570016" y="49481"/>
                </a:cubicBezTo>
                <a:cubicBezTo>
                  <a:pt x="589808" y="51460"/>
                  <a:pt x="599704" y="41563"/>
                  <a:pt x="617517" y="37605"/>
                </a:cubicBezTo>
                <a:cubicBezTo>
                  <a:pt x="635330" y="33647"/>
                  <a:pt x="663040" y="25730"/>
                  <a:pt x="676894" y="25730"/>
                </a:cubicBezTo>
                <a:cubicBezTo>
                  <a:pt x="690748" y="25730"/>
                  <a:pt x="695696" y="31667"/>
                  <a:pt x="700644" y="37605"/>
                </a:cubicBezTo>
              </a:path>
            </a:pathLst>
          </a:cu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eaLnBrk="1" hangingPunct="1"/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46" name="Gruppo 75"/>
          <p:cNvGrpSpPr/>
          <p:nvPr/>
        </p:nvGrpSpPr>
        <p:grpSpPr>
          <a:xfrm>
            <a:off x="5094514" y="5369073"/>
            <a:ext cx="3933637" cy="1171689"/>
            <a:chOff x="5030061" y="5686311"/>
            <a:chExt cx="3523090" cy="733850"/>
          </a:xfrm>
        </p:grpSpPr>
        <p:sp>
          <p:nvSpPr>
            <p:cNvPr id="47" name="CasellaDiTesto 60"/>
            <p:cNvSpPr txBox="1">
              <a:spLocks noChangeArrowheads="1"/>
            </p:cNvSpPr>
            <p:nvPr/>
          </p:nvSpPr>
          <p:spPr bwMode="auto">
            <a:xfrm>
              <a:off x="5030061" y="5773481"/>
              <a:ext cx="1677180" cy="520468"/>
            </a:xfrm>
            <a:prstGeom prst="rect">
              <a:avLst/>
            </a:prstGeom>
            <a:noFill/>
            <a:ln w="25400" cap="flat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NORMAL</a:t>
              </a:r>
            </a:p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CONDITION:</a:t>
              </a:r>
            </a:p>
            <a:p>
              <a:pPr algn="ctr" eaLnBrk="1" hangingPunct="1"/>
              <a:r>
                <a:rPr lang="it-IT" sz="1600" dirty="0">
                  <a:solidFill>
                    <a:srgbClr val="00B050"/>
                  </a:solidFill>
                  <a:latin typeface="Arial" pitchFamily="34" charset="0"/>
                </a:rPr>
                <a:t>No </a:t>
              </a:r>
              <a:r>
                <a:rPr lang="it-IT" sz="1600" dirty="0" err="1">
                  <a:solidFill>
                    <a:srgbClr val="00B050"/>
                  </a:solidFill>
                  <a:latin typeface="Arial" pitchFamily="34" charset="0"/>
                </a:rPr>
                <a:t>maintenance</a:t>
              </a:r>
              <a:endParaRPr lang="it-IT" sz="1600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  <p:sp>
          <p:nvSpPr>
            <p:cNvPr id="48" name="CasellaDiTesto 61"/>
            <p:cNvSpPr txBox="1">
              <a:spLocks noChangeArrowheads="1"/>
            </p:cNvSpPr>
            <p:nvPr/>
          </p:nvSpPr>
          <p:spPr bwMode="auto">
            <a:xfrm>
              <a:off x="7020840" y="5699548"/>
              <a:ext cx="1493737" cy="6746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ABNORMAL</a:t>
              </a:r>
            </a:p>
            <a:p>
              <a:pPr algn="ctr" eaLnBrk="1" hangingPunct="1"/>
              <a:r>
                <a:rPr lang="it-IT" sz="1600" dirty="0">
                  <a:solidFill>
                    <a:srgbClr val="000000"/>
                  </a:solidFill>
                  <a:latin typeface="Arial" pitchFamily="34" charset="0"/>
                </a:rPr>
                <a:t>CONDITION:</a:t>
              </a:r>
            </a:p>
            <a:p>
              <a:pPr algn="ctr" eaLnBrk="1" hangingPunct="1"/>
              <a:r>
                <a:rPr lang="it-IT" sz="1600" dirty="0" err="1">
                  <a:solidFill>
                    <a:srgbClr val="FF0000"/>
                  </a:solidFill>
                  <a:latin typeface="Arial" pitchFamily="34" charset="0"/>
                </a:rPr>
                <a:t>maintenance</a:t>
              </a:r>
              <a:r>
                <a:rPr lang="it-IT" sz="1600" dirty="0">
                  <a:solidFill>
                    <a:srgbClr val="FF0000"/>
                  </a:solidFill>
                  <a:latin typeface="Arial" pitchFamily="34" charset="0"/>
                </a:rPr>
                <a:t> </a:t>
              </a:r>
              <a:r>
                <a:rPr lang="it-IT" sz="1600" dirty="0" err="1">
                  <a:solidFill>
                    <a:srgbClr val="FF0000"/>
                  </a:solidFill>
                  <a:latin typeface="Arial" pitchFamily="34" charset="0"/>
                </a:rPr>
                <a:t>required</a:t>
              </a:r>
              <a:endParaRPr lang="it-IT" sz="16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49" name="Ovale 73"/>
            <p:cNvSpPr/>
            <p:nvPr/>
          </p:nvSpPr>
          <p:spPr bwMode="auto">
            <a:xfrm>
              <a:off x="5153876" y="5700161"/>
              <a:ext cx="1620000" cy="720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e 74"/>
            <p:cNvSpPr/>
            <p:nvPr/>
          </p:nvSpPr>
          <p:spPr bwMode="auto">
            <a:xfrm>
              <a:off x="6933151" y="5686311"/>
              <a:ext cx="1620000" cy="720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ct val="20000"/>
                </a:spcBef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51" name="Connettore 2 81"/>
          <p:cNvCxnSpPr/>
          <p:nvPr/>
        </p:nvCxnSpPr>
        <p:spPr>
          <a:xfrm rot="5400000">
            <a:off x="6745392" y="4871930"/>
            <a:ext cx="212740" cy="8257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98"/>
          <p:cNvSpPr txBox="1"/>
          <p:nvPr/>
        </p:nvSpPr>
        <p:spPr>
          <a:xfrm>
            <a:off x="8618332" y="4100951"/>
            <a:ext cx="45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cxnSp>
        <p:nvCxnSpPr>
          <p:cNvPr id="53" name="Forma 116"/>
          <p:cNvCxnSpPr/>
          <p:nvPr/>
        </p:nvCxnSpPr>
        <p:spPr bwMode="auto">
          <a:xfrm>
            <a:off x="6175126" y="1841106"/>
            <a:ext cx="1763962" cy="1127782"/>
          </a:xfrm>
          <a:prstGeom prst="bentConnector3">
            <a:avLst>
              <a:gd name="adj1" fmla="val 9967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Forma 118"/>
          <p:cNvCxnSpPr/>
          <p:nvPr/>
        </p:nvCxnSpPr>
        <p:spPr bwMode="auto">
          <a:xfrm>
            <a:off x="6198882" y="2057831"/>
            <a:ext cx="1559231" cy="911057"/>
          </a:xfrm>
          <a:prstGeom prst="bentConnector3">
            <a:avLst>
              <a:gd name="adj1" fmla="val 99787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nettore 2 77"/>
          <p:cNvCxnSpPr/>
          <p:nvPr/>
        </p:nvCxnSpPr>
        <p:spPr bwMode="auto">
          <a:xfrm>
            <a:off x="2541319" y="1514535"/>
            <a:ext cx="985652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Connettore 2 78"/>
          <p:cNvCxnSpPr/>
          <p:nvPr/>
        </p:nvCxnSpPr>
        <p:spPr bwMode="auto">
          <a:xfrm flipV="1">
            <a:off x="2683823" y="1844076"/>
            <a:ext cx="911432" cy="593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nettore 1 86"/>
          <p:cNvCxnSpPr/>
          <p:nvPr/>
        </p:nvCxnSpPr>
        <p:spPr bwMode="auto">
          <a:xfrm rot="16200000" flipH="1">
            <a:off x="1652156" y="2394791"/>
            <a:ext cx="1766453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8" name="Connettore 1 89"/>
          <p:cNvCxnSpPr/>
          <p:nvPr/>
        </p:nvCxnSpPr>
        <p:spPr bwMode="auto">
          <a:xfrm rot="5400000">
            <a:off x="1839192" y="2706517"/>
            <a:ext cx="168332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9" name="CasellaDiTesto 62"/>
          <p:cNvSpPr txBox="1"/>
          <p:nvPr/>
        </p:nvSpPr>
        <p:spPr>
          <a:xfrm>
            <a:off x="674543" y="3991964"/>
            <a:ext cx="45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…</a:t>
            </a:r>
          </a:p>
        </p:txBody>
      </p:sp>
      <p:sp>
        <p:nvSpPr>
          <p:cNvPr id="60" name="CasellaDiTesto 108"/>
          <p:cNvSpPr txBox="1">
            <a:spLocks noChangeArrowheads="1"/>
          </p:cNvSpPr>
          <p:nvPr/>
        </p:nvSpPr>
        <p:spPr bwMode="auto">
          <a:xfrm>
            <a:off x="7133496" y="835751"/>
            <a:ext cx="203691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SIGNAL RECONSTRUCTIONS</a:t>
            </a:r>
          </a:p>
        </p:txBody>
      </p:sp>
      <p:sp>
        <p:nvSpPr>
          <p:cNvPr id="61" name="CasellaDiTesto 108"/>
          <p:cNvSpPr txBox="1">
            <a:spLocks noChangeArrowheads="1"/>
          </p:cNvSpPr>
          <p:nvPr/>
        </p:nvSpPr>
        <p:spPr bwMode="auto">
          <a:xfrm>
            <a:off x="4163290" y="4171634"/>
            <a:ext cx="2092037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FF0000"/>
                </a:solidFill>
                <a:latin typeface="Arial" pitchFamily="34" charset="0"/>
              </a:rPr>
              <a:t>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111">
                <a:extLst>
                  <a:ext uri="{FF2B5EF4-FFF2-40B4-BE49-F238E27FC236}">
                    <a16:creationId xmlns:a16="http://schemas.microsoft.com/office/drawing/2014/main" id="{00DE8FC5-3287-4CC4-A820-F3BCD47798F8}"/>
                  </a:ext>
                </a:extLst>
              </p:cNvPr>
              <p:cNvSpPr txBox="1"/>
              <p:nvPr/>
            </p:nvSpPr>
            <p:spPr>
              <a:xfrm>
                <a:off x="191739" y="2793289"/>
                <a:ext cx="35626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1800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p>
                      </m:sSubSup>
                    </m:oMath>
                  </m:oMathPara>
                </a14:m>
                <a:endParaRPr lang="en-US" sz="1500" baseline="-25000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2" name="CasellaDiTesto 111">
                <a:extLst>
                  <a:ext uri="{FF2B5EF4-FFF2-40B4-BE49-F238E27FC236}">
                    <a16:creationId xmlns:a16="http://schemas.microsoft.com/office/drawing/2014/main" id="{00DE8FC5-3287-4CC4-A820-F3BCD477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9" y="2793289"/>
                <a:ext cx="356260" cy="362984"/>
              </a:xfrm>
              <a:prstGeom prst="rect">
                <a:avLst/>
              </a:prstGeom>
              <a:blipFill>
                <a:blip r:embed="rId3"/>
                <a:stretch>
                  <a:fillRect l="-6780" b="-2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0ECFA2-2D55-456B-972C-6663C5349DFE}"/>
                  </a:ext>
                </a:extLst>
              </p:cNvPr>
              <p:cNvSpPr txBox="1"/>
              <p:nvPr/>
            </p:nvSpPr>
            <p:spPr>
              <a:xfrm>
                <a:off x="6179183" y="791935"/>
                <a:ext cx="5173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20ECFA2-2D55-456B-972C-6663C534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83" y="791935"/>
                <a:ext cx="517381" cy="369332"/>
              </a:xfrm>
              <a:prstGeom prst="rect">
                <a:avLst/>
              </a:prstGeom>
              <a:blipFill>
                <a:blip r:embed="rId4"/>
                <a:stretch>
                  <a:fillRect r="-14118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620D4-9F4D-49C2-A095-707519110B3B}"/>
                  </a:ext>
                </a:extLst>
              </p:cNvPr>
              <p:cNvSpPr txBox="1"/>
              <p:nvPr/>
            </p:nvSpPr>
            <p:spPr>
              <a:xfrm>
                <a:off x="6182378" y="1997274"/>
                <a:ext cx="5173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BE620D4-9F4D-49C2-A095-70751911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78" y="1997274"/>
                <a:ext cx="517381" cy="369332"/>
              </a:xfrm>
              <a:prstGeom prst="rect">
                <a:avLst/>
              </a:prstGeom>
              <a:blipFill>
                <a:blip r:embed="rId5"/>
                <a:stretch>
                  <a:fillRect r="-15294" b="-1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19AB6B20-BF64-4DC5-8E04-2C418B5C1869}"/>
                  </a:ext>
                </a:extLst>
              </p:cNvPr>
              <p:cNvSpPr txBox="1"/>
              <p:nvPr/>
            </p:nvSpPr>
            <p:spPr>
              <a:xfrm>
                <a:off x="5942595" y="3852724"/>
                <a:ext cx="1360440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it-IT" sz="1600" dirty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19AB6B20-BF64-4DC5-8E04-2C418B5C1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595" y="3852724"/>
                <a:ext cx="1360440" cy="347788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FF13EFEA-644C-45FB-817C-BED4550DE721}"/>
                  </a:ext>
                </a:extLst>
              </p:cNvPr>
              <p:cNvSpPr txBox="1"/>
              <p:nvPr/>
            </p:nvSpPr>
            <p:spPr>
              <a:xfrm>
                <a:off x="7490844" y="3868152"/>
                <a:ext cx="1360440" cy="34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it-IT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sup>
                    </m:sSubSup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p>
                    </m:sSubSup>
                  </m:oMath>
                </a14:m>
                <a:r>
                  <a:rPr lang="it-IT" sz="1600" dirty="0"/>
                  <a:t> </a:t>
                </a:r>
                <a:endParaRPr lang="it-IT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FF13EFEA-644C-45FB-817C-BED4550D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44" y="3868152"/>
                <a:ext cx="1360440" cy="34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586871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18302</TotalTime>
  <Words>2323</Words>
  <Application>Microsoft Macintosh PowerPoint</Application>
  <PresentationFormat>On-screen Show (4:3)</PresentationFormat>
  <Paragraphs>574</Paragraphs>
  <Slides>50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Cambria Math</vt:lpstr>
      <vt:lpstr>Consolas</vt:lpstr>
      <vt:lpstr>Courier New</vt:lpstr>
      <vt:lpstr>Minion Web</vt:lpstr>
      <vt:lpstr>Times</vt:lpstr>
      <vt:lpstr>Times New Roman</vt:lpstr>
      <vt:lpstr>Wingdings</vt:lpstr>
      <vt:lpstr>Struttura predefinita</vt:lpstr>
      <vt:lpstr>Equazione</vt:lpstr>
      <vt:lpstr>PowerPoint Presentation</vt:lpstr>
      <vt:lpstr>In this Exercise Session</vt:lpstr>
      <vt:lpstr>PowerPoint Presentation</vt:lpstr>
      <vt:lpstr>Gas Turbine</vt:lpstr>
      <vt:lpstr>Measured Signals</vt:lpstr>
      <vt:lpstr>Available Data</vt:lpstr>
      <vt:lpstr>Available Data</vt:lpstr>
      <vt:lpstr>PowerPoint Presentation</vt:lpstr>
      <vt:lpstr>Fault Detection using AAKR for signal reconstruction</vt:lpstr>
      <vt:lpstr>The AAKR code in Matlab:  how to run the code? </vt:lpstr>
      <vt:lpstr>The AAKR code in Matlab: Output</vt:lpstr>
      <vt:lpstr>The AAKR code in Matlab: Example</vt:lpstr>
      <vt:lpstr>PowerPoint Presentation</vt:lpstr>
      <vt:lpstr>Accuracy</vt:lpstr>
      <vt:lpstr>Accuracy – Results wit h=0.05 and h=0.4 </vt:lpstr>
      <vt:lpstr>Robustness</vt:lpstr>
      <vt:lpstr>Robustness</vt:lpstr>
      <vt:lpstr>Verify Robustness in Practice</vt:lpstr>
      <vt:lpstr>Robustness – Results wit h=0.05 and h=0.4 </vt:lpstr>
      <vt:lpstr>Code to measure the method robustness</vt:lpstr>
      <vt:lpstr>Exercise 1A: Assignment </vt:lpstr>
      <vt:lpstr>Exercise 2</vt:lpstr>
      <vt:lpstr>PowerPoint Presentation</vt:lpstr>
      <vt:lpstr>Exercise 3.0: Hints [SPRT_Index ]=SPRT(test_name,tes〖t rec〗_name, α,β,μ_(H_0 ),σ_(H_0 ),μ_(H_1 ),σ_(H_1 )) </vt:lpstr>
      <vt:lpstr>Exercise 3.1</vt:lpstr>
      <vt:lpstr>Exercise 3.1: Hints [SPRT_Index ]=SPRT(test_name,tes〖t rec〗_name, α,β,μ_(H_0 ),σ_(H_0 ),μ_(H_1 ),σ_(H_1 )) </vt:lpstr>
      <vt:lpstr>PowerPoint Presentation</vt:lpstr>
      <vt:lpstr>PowerPoint Presentation</vt:lpstr>
      <vt:lpstr>Plant Component Monitoring</vt:lpstr>
      <vt:lpstr>PowerPoint Presentation</vt:lpstr>
      <vt:lpstr>Fault Detection using PCA for signal reconstruction</vt:lpstr>
      <vt:lpstr>How to use PCA algorithm in Matlab (1): Algorithm execution</vt:lpstr>
      <vt:lpstr>How to use PCA algorithm in Matlab (2) Execution output</vt:lpstr>
      <vt:lpstr>Exercise 2: </vt:lpstr>
      <vt:lpstr>PowerPoint Presentation</vt:lpstr>
      <vt:lpstr>The Monitoring System</vt:lpstr>
      <vt:lpstr>The Monitoring System</vt:lpstr>
      <vt:lpstr>Failures Modes</vt:lpstr>
      <vt:lpstr>Unplanned Maintenance</vt:lpstr>
      <vt:lpstr>Current Diagnostic Protocol </vt:lpstr>
      <vt:lpstr>Example</vt:lpstr>
      <vt:lpstr>Limitation of the Current Approach </vt:lpstr>
      <vt:lpstr>DESCRIPTION OF THE DATASET</vt:lpstr>
      <vt:lpstr>Feature Extraction</vt:lpstr>
      <vt:lpstr>Feature Extraction</vt:lpstr>
      <vt:lpstr>Feature Extraction</vt:lpstr>
      <vt:lpstr>EXERCISE 1: FEATURE EXTRACTION</vt:lpstr>
      <vt:lpstr>EXERCISE 1: FEATURE EXTRACTION</vt:lpstr>
      <vt:lpstr>EXERCISE 1 DEVELOPMENT OF A FAULT DETECTION TOOL FOR A WIND TURBINE GENERATOR</vt:lpstr>
      <vt:lpstr>PowerPoint Presentation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Federico Antonello</cp:lastModifiedBy>
  <cp:revision>229</cp:revision>
  <cp:lastPrinted>2003-01-29T10:35:29Z</cp:lastPrinted>
  <dcterms:created xsi:type="dcterms:W3CDTF">2003-06-16T09:31:13Z</dcterms:created>
  <dcterms:modified xsi:type="dcterms:W3CDTF">2021-01-20T14:16:58Z</dcterms:modified>
</cp:coreProperties>
</file>