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9" r:id="rId3"/>
    <p:sldId id="337" r:id="rId4"/>
    <p:sldId id="351" r:id="rId5"/>
    <p:sldId id="371" r:id="rId6"/>
    <p:sldId id="374" r:id="rId7"/>
    <p:sldId id="381" r:id="rId8"/>
    <p:sldId id="382" r:id="rId9"/>
    <p:sldId id="383" r:id="rId10"/>
    <p:sldId id="385" r:id="rId11"/>
    <p:sldId id="384" r:id="rId12"/>
    <p:sldId id="386" r:id="rId13"/>
    <p:sldId id="355" r:id="rId14"/>
    <p:sldId id="387" r:id="rId15"/>
    <p:sldId id="360" r:id="rId16"/>
    <p:sldId id="379" r:id="rId17"/>
    <p:sldId id="375" r:id="rId18"/>
    <p:sldId id="377" r:id="rId19"/>
    <p:sldId id="380" r:id="rId20"/>
    <p:sldId id="378" r:id="rId21"/>
    <p:sldId id="376" r:id="rId22"/>
    <p:sldId id="388" r:id="rId23"/>
    <p:sldId id="357" r:id="rId24"/>
  </p:sldIdLst>
  <p:sldSz cx="9144000" cy="6858000" type="screen4x3"/>
  <p:notesSz cx="6797675" cy="9926638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9372C9-F38E-B941-B131-4BE16240500E}">
          <p14:sldIdLst>
            <p14:sldId id="256"/>
          </p14:sldIdLst>
        </p14:section>
        <p14:section name="Untitled Section" id="{DF3DFC52-0046-5949-A86B-002C6CB29BF6}">
          <p14:sldIdLst>
            <p14:sldId id="359"/>
            <p14:sldId id="337"/>
            <p14:sldId id="351"/>
            <p14:sldId id="371"/>
            <p14:sldId id="374"/>
            <p14:sldId id="381"/>
            <p14:sldId id="382"/>
            <p14:sldId id="383"/>
            <p14:sldId id="385"/>
            <p14:sldId id="384"/>
            <p14:sldId id="386"/>
            <p14:sldId id="355"/>
            <p14:sldId id="387"/>
            <p14:sldId id="360"/>
            <p14:sldId id="379"/>
            <p14:sldId id="375"/>
            <p14:sldId id="377"/>
            <p14:sldId id="380"/>
            <p14:sldId id="378"/>
            <p14:sldId id="376"/>
            <p14:sldId id="388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986"/>
    <a:srgbClr val="0033CC"/>
    <a:srgbClr val="004F84"/>
    <a:srgbClr val="004C80"/>
    <a:srgbClr val="004D82"/>
    <a:srgbClr val="003F6E"/>
    <a:srgbClr val="85A8C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B3959-BA29-4B1D-A2DF-16E4421460DC}" v="88" dt="2019-11-27T15:13:03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797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578" y="-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Antonello" userId="aa27da35-76c1-4966-b15a-20a3fad60fcc" providerId="ADAL" clId="{BC1B3959-BA29-4B1D-A2DF-16E4421460DC}"/>
    <pc:docChg chg="custSel addSld modSld sldOrd">
      <pc:chgData name="Federico Antonello" userId="aa27da35-76c1-4966-b15a-20a3fad60fcc" providerId="ADAL" clId="{BC1B3959-BA29-4B1D-A2DF-16E4421460DC}" dt="2019-11-27T15:15:04.629" v="341" actId="1076"/>
      <pc:docMkLst>
        <pc:docMk/>
      </pc:docMkLst>
      <pc:sldChg chg="modSp">
        <pc:chgData name="Federico Antonello" userId="aa27da35-76c1-4966-b15a-20a3fad60fcc" providerId="ADAL" clId="{BC1B3959-BA29-4B1D-A2DF-16E4421460DC}" dt="2019-11-25T10:33:36.533" v="8" actId="113"/>
        <pc:sldMkLst>
          <pc:docMk/>
          <pc:sldMk cId="0" sldId="256"/>
        </pc:sldMkLst>
        <pc:spChg chg="mod">
          <ac:chgData name="Federico Antonello" userId="aa27da35-76c1-4966-b15a-20a3fad60fcc" providerId="ADAL" clId="{BC1B3959-BA29-4B1D-A2DF-16E4421460DC}" dt="2019-11-25T10:33:36.533" v="8" actId="113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Federico Antonello" userId="aa27da35-76c1-4966-b15a-20a3fad60fcc" providerId="ADAL" clId="{BC1B3959-BA29-4B1D-A2DF-16E4421460DC}" dt="2019-11-25T09:10:45.043" v="2" actId="20577"/>
        <pc:sldMkLst>
          <pc:docMk/>
          <pc:sldMk cId="0" sldId="355"/>
        </pc:sldMkLst>
        <pc:spChg chg="mod">
          <ac:chgData name="Federico Antonello" userId="aa27da35-76c1-4966-b15a-20a3fad60fcc" providerId="ADAL" clId="{BC1B3959-BA29-4B1D-A2DF-16E4421460DC}" dt="2019-11-25T09:10:45.043" v="2" actId="20577"/>
          <ac:spMkLst>
            <pc:docMk/>
            <pc:sldMk cId="0" sldId="355"/>
            <ac:spMk id="7" creationId="{741FDA92-69E1-4B48-8BFE-3408CF371342}"/>
          </ac:spMkLst>
        </pc:spChg>
      </pc:sldChg>
      <pc:sldChg chg="addSp modSp">
        <pc:chgData name="Federico Antonello" userId="aa27da35-76c1-4966-b15a-20a3fad60fcc" providerId="ADAL" clId="{BC1B3959-BA29-4B1D-A2DF-16E4421460DC}" dt="2019-11-27T15:15:04.629" v="341" actId="1076"/>
        <pc:sldMkLst>
          <pc:docMk/>
          <pc:sldMk cId="355766635" sldId="376"/>
        </pc:sldMkLst>
        <pc:spChg chg="add mod">
          <ac:chgData name="Federico Antonello" userId="aa27da35-76c1-4966-b15a-20a3fad60fcc" providerId="ADAL" clId="{BC1B3959-BA29-4B1D-A2DF-16E4421460DC}" dt="2019-11-27T11:33:04.431" v="290" actId="20577"/>
          <ac:spMkLst>
            <pc:docMk/>
            <pc:sldMk cId="355766635" sldId="376"/>
            <ac:spMk id="3" creationId="{76848121-E684-485D-B1E5-18CB1A521E3C}"/>
          </ac:spMkLst>
        </pc:spChg>
        <pc:spChg chg="add mod">
          <ac:chgData name="Federico Antonello" userId="aa27da35-76c1-4966-b15a-20a3fad60fcc" providerId="ADAL" clId="{BC1B3959-BA29-4B1D-A2DF-16E4421460DC}" dt="2019-11-27T15:15:04.629" v="341" actId="1076"/>
          <ac:spMkLst>
            <pc:docMk/>
            <pc:sldMk cId="355766635" sldId="376"/>
            <ac:spMk id="6" creationId="{E808F6F2-40B1-4546-B0D1-98766578E047}"/>
          </ac:spMkLst>
        </pc:spChg>
        <pc:picChg chg="mod">
          <ac:chgData name="Federico Antonello" userId="aa27da35-76c1-4966-b15a-20a3fad60fcc" providerId="ADAL" clId="{BC1B3959-BA29-4B1D-A2DF-16E4421460DC}" dt="2019-11-27T15:12:53.897" v="294" actId="1076"/>
          <ac:picMkLst>
            <pc:docMk/>
            <pc:sldMk cId="355766635" sldId="376"/>
            <ac:picMk id="5" creationId="{00000000-0000-0000-0000-000000000000}"/>
          </ac:picMkLst>
        </pc:picChg>
      </pc:sldChg>
      <pc:sldChg chg="modSp">
        <pc:chgData name="Federico Antonello" userId="aa27da35-76c1-4966-b15a-20a3fad60fcc" providerId="ADAL" clId="{BC1B3959-BA29-4B1D-A2DF-16E4421460DC}" dt="2019-11-25T08:48:32.070" v="1" actId="20577"/>
        <pc:sldMkLst>
          <pc:docMk/>
          <pc:sldMk cId="2818856985" sldId="381"/>
        </pc:sldMkLst>
        <pc:spChg chg="mod">
          <ac:chgData name="Federico Antonello" userId="aa27da35-76c1-4966-b15a-20a3fad60fcc" providerId="ADAL" clId="{BC1B3959-BA29-4B1D-A2DF-16E4421460DC}" dt="2019-11-25T08:48:32.070" v="1" actId="20577"/>
          <ac:spMkLst>
            <pc:docMk/>
            <pc:sldMk cId="2818856985" sldId="381"/>
            <ac:spMk id="5" creationId="{051151C2-D620-5C4C-AB8B-6BF2E28AB9F4}"/>
          </ac:spMkLst>
        </pc:spChg>
      </pc:sldChg>
      <pc:sldChg chg="addSp delSp modSp add">
        <pc:chgData name="Federico Antonello" userId="aa27da35-76c1-4966-b15a-20a3fad60fcc" providerId="ADAL" clId="{BC1B3959-BA29-4B1D-A2DF-16E4421460DC}" dt="2019-11-27T11:27:02.247" v="155" actId="120"/>
        <pc:sldMkLst>
          <pc:docMk/>
          <pc:sldMk cId="3379618232" sldId="387"/>
        </pc:sldMkLst>
        <pc:spChg chg="del">
          <ac:chgData name="Federico Antonello" userId="aa27da35-76c1-4966-b15a-20a3fad60fcc" providerId="ADAL" clId="{BC1B3959-BA29-4B1D-A2DF-16E4421460DC}" dt="2019-11-27T10:57:06.611" v="21" actId="478"/>
          <ac:spMkLst>
            <pc:docMk/>
            <pc:sldMk cId="3379618232" sldId="387"/>
            <ac:spMk id="2" creationId="{1A9206CB-A4B1-4896-9735-D6AA09237798}"/>
          </ac:spMkLst>
        </pc:spChg>
        <pc:spChg chg="mod">
          <ac:chgData name="Federico Antonello" userId="aa27da35-76c1-4966-b15a-20a3fad60fcc" providerId="ADAL" clId="{BC1B3959-BA29-4B1D-A2DF-16E4421460DC}" dt="2019-11-27T11:04:42.612" v="31" actId="20577"/>
          <ac:spMkLst>
            <pc:docMk/>
            <pc:sldMk cId="3379618232" sldId="387"/>
            <ac:spMk id="4" creationId="{314328B4-535F-4B79-9678-B9F9C5111549}"/>
          </ac:spMkLst>
        </pc:spChg>
        <pc:spChg chg="add mod">
          <ac:chgData name="Federico Antonello" userId="aa27da35-76c1-4966-b15a-20a3fad60fcc" providerId="ADAL" clId="{BC1B3959-BA29-4B1D-A2DF-16E4421460DC}" dt="2019-11-27T11:27:02.247" v="155" actId="120"/>
          <ac:spMkLst>
            <pc:docMk/>
            <pc:sldMk cId="3379618232" sldId="387"/>
            <ac:spMk id="5" creationId="{54B1BA11-5C76-4D80-8CCD-E2A52B8E757C}"/>
          </ac:spMkLst>
        </pc:spChg>
      </pc:sldChg>
      <pc:sldChg chg="addSp delSp modSp add ord">
        <pc:chgData name="Federico Antonello" userId="aa27da35-76c1-4966-b15a-20a3fad60fcc" providerId="ADAL" clId="{BC1B3959-BA29-4B1D-A2DF-16E4421460DC}" dt="2019-11-27T11:36:37.113" v="292" actId="20577"/>
        <pc:sldMkLst>
          <pc:docMk/>
          <pc:sldMk cId="3106838060" sldId="388"/>
        </pc:sldMkLst>
        <pc:spChg chg="del mod">
          <ac:chgData name="Federico Antonello" userId="aa27da35-76c1-4966-b15a-20a3fad60fcc" providerId="ADAL" clId="{BC1B3959-BA29-4B1D-A2DF-16E4421460DC}" dt="2019-11-27T11:14:35.842" v="144" actId="478"/>
          <ac:spMkLst>
            <pc:docMk/>
            <pc:sldMk cId="3106838060" sldId="388"/>
            <ac:spMk id="2" creationId="{BCA383B3-7B5F-4B6E-BE3D-60C9456836FB}"/>
          </ac:spMkLst>
        </pc:spChg>
        <pc:spChg chg="del">
          <ac:chgData name="Federico Antonello" userId="aa27da35-76c1-4966-b15a-20a3fad60fcc" providerId="ADAL" clId="{BC1B3959-BA29-4B1D-A2DF-16E4421460DC}" dt="2019-11-27T11:12:16.698" v="135" actId="478"/>
          <ac:spMkLst>
            <pc:docMk/>
            <pc:sldMk cId="3106838060" sldId="388"/>
            <ac:spMk id="4" creationId="{9E02857B-458A-43D0-958C-4924C667FBAB}"/>
          </ac:spMkLst>
        </pc:spChg>
        <pc:spChg chg="add">
          <ac:chgData name="Federico Antonello" userId="aa27da35-76c1-4966-b15a-20a3fad60fcc" providerId="ADAL" clId="{BC1B3959-BA29-4B1D-A2DF-16E4421460DC}" dt="2019-11-27T11:12:17.285" v="136"/>
          <ac:spMkLst>
            <pc:docMk/>
            <pc:sldMk cId="3106838060" sldId="388"/>
            <ac:spMk id="5" creationId="{1D52639A-2829-4999-A216-1C897D3305DC}"/>
          </ac:spMkLst>
        </pc:spChg>
        <pc:spChg chg="add mod">
          <ac:chgData name="Federico Antonello" userId="aa27da35-76c1-4966-b15a-20a3fad60fcc" providerId="ADAL" clId="{BC1B3959-BA29-4B1D-A2DF-16E4421460DC}" dt="2019-11-27T11:36:37.113" v="292" actId="20577"/>
          <ac:spMkLst>
            <pc:docMk/>
            <pc:sldMk cId="3106838060" sldId="388"/>
            <ac:spMk id="6" creationId="{BADE92C8-39BB-4573-8610-8CD8F7D8D1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30" y="3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427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30" y="9430427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4A3859BA-3936-47B4-A7A7-AE0B63CC87C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942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30" y="3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86" y="4714031"/>
            <a:ext cx="4985109" cy="44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427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30" y="9430427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75D5641B-997A-4513-AFCA-7F7F47B910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86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38F97-A7EB-474B-B061-906C6918DB7C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8975" y="801688"/>
            <a:ext cx="5360988" cy="4022725"/>
          </a:xfrm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8556" y="5089736"/>
            <a:ext cx="4939850" cy="4825087"/>
          </a:xfrm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4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260E1-2DFA-4B95-9E85-2EEE0931A10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81CF-BD6A-4A02-9655-E51EDA97DBE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792AB-AD9F-4F46-AC3C-3403A2B2CE0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7A762-2197-4287-9D35-A49584CBF56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5A201A-2541-6F4D-A068-0D687DC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84C51-402B-43D1-B563-8949F838DD3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655F7-CC6C-49C6-9B6A-92618C5E16A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5BDA-90EF-4D47-878A-D6A28E10057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8C5A-DB6E-47B0-A8B6-AFCC808CA60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75AB1-323E-4E2F-8EB6-4185693706B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A355-D71D-4151-AFAC-D848DF722FC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8657-C070-45F3-A457-FE73CA7665B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B7007B95-FD8D-49C9-AF42-2E72527944E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it-IT" sz="1200" b="1" dirty="0">
                <a:solidFill>
                  <a:srgbClr val="003F6E"/>
                </a:solidFill>
              </a:rPr>
              <a:t>Federico Antonello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1457325" y="4572000"/>
            <a:ext cx="6248400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/>
              <a:t>Exercises on Advanced regression techniques of signal analysis for fault detection:</a:t>
            </a:r>
          </a:p>
          <a:p>
            <a:pPr algn="l"/>
            <a:r>
              <a:rPr lang="en-US" b="1" i="1" dirty="0"/>
              <a:t>PCA</a:t>
            </a:r>
          </a:p>
          <a:p>
            <a:pPr algn="l"/>
            <a:endParaRPr lang="en-US" sz="1400" i="1" dirty="0">
              <a:solidFill>
                <a:srgbClr val="003F6E"/>
              </a:solidFill>
            </a:endParaRPr>
          </a:p>
          <a:p>
            <a:pPr algn="l"/>
            <a:r>
              <a:rPr lang="it-IT" sz="1400" dirty="0">
                <a:solidFill>
                  <a:srgbClr val="003F6E"/>
                </a:solidFill>
              </a:rPr>
              <a:t>Federico Antonello</a:t>
            </a:r>
          </a:p>
          <a:p>
            <a:pPr algn="l"/>
            <a:r>
              <a:rPr lang="it-IT" sz="1400" dirty="0" err="1">
                <a:solidFill>
                  <a:srgbClr val="003F6E"/>
                </a:solidFill>
              </a:rPr>
              <a:t>federico.antonello@polimi.it</a:t>
            </a:r>
            <a:endParaRPr lang="it-IT" sz="1400" dirty="0">
              <a:solidFill>
                <a:srgbClr val="003F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AC062B-8A0F-A641-925D-F1416D3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TRAINING PHASE:</a:t>
            </a:r>
            <a:br>
              <a:rPr lang="en-US" dirty="0"/>
            </a:br>
            <a:r>
              <a:rPr lang="en-US" dirty="0"/>
              <a:t>PCA Approximation 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240C-3906-A947-89DA-15AA7974F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100CA-8225-B848-96A3-72C3148CF92A}"/>
              </a:ext>
            </a:extLst>
          </p:cNvPr>
          <p:cNvSpPr/>
          <p:nvPr/>
        </p:nvSpPr>
        <p:spPr>
          <a:xfrm>
            <a:off x="147985" y="878358"/>
            <a:ext cx="8848030" cy="531837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r>
              <a:rPr lang="en-US" sz="1800" dirty="0"/>
              <a:t>%    </a:t>
            </a:r>
            <a:r>
              <a:rPr lang="en-US" sz="1800" b="1" dirty="0"/>
              <a:t>STEP 2: perform the PCA approximation </a:t>
            </a:r>
          </a:p>
          <a:p>
            <a:pPr algn="l"/>
            <a:r>
              <a:rPr lang="en-US" sz="1800" dirty="0" err="1"/>
              <a:t>sum_eig</a:t>
            </a:r>
            <a:r>
              <a:rPr lang="en-US" sz="1800" dirty="0"/>
              <a:t>=sum(</a:t>
            </a:r>
            <a:r>
              <a:rPr lang="en-US" sz="1800" dirty="0" err="1"/>
              <a:t>eig_value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 err="1"/>
              <a:t>n_PC</a:t>
            </a:r>
            <a:r>
              <a:rPr lang="en-US" sz="1800" dirty="0"/>
              <a:t>=0;</a:t>
            </a:r>
          </a:p>
          <a:p>
            <a:pPr algn="l"/>
            <a:r>
              <a:rPr lang="en-US" sz="1800" dirty="0" err="1"/>
              <a:t>sum_var</a:t>
            </a:r>
            <a:r>
              <a:rPr lang="en-US" sz="1800" dirty="0"/>
              <a:t>=0;</a:t>
            </a:r>
          </a:p>
          <a:p>
            <a:pPr algn="l"/>
            <a:r>
              <a:rPr lang="en-US" sz="1800" dirty="0"/>
              <a:t>while </a:t>
            </a:r>
            <a:r>
              <a:rPr lang="en-US" sz="1800" dirty="0" err="1"/>
              <a:t>sum_var</a:t>
            </a:r>
            <a:r>
              <a:rPr lang="en-US" sz="1800" dirty="0"/>
              <a:t>&lt;</a:t>
            </a:r>
            <a:r>
              <a:rPr lang="en-US" sz="1800" dirty="0" err="1"/>
              <a:t>var_th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n_PC</a:t>
            </a:r>
            <a:r>
              <a:rPr lang="en-US" sz="1800" dirty="0"/>
              <a:t>=n_PC+1;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sum_var</a:t>
            </a:r>
            <a:r>
              <a:rPr lang="en-US" sz="1800" dirty="0"/>
              <a:t>=</a:t>
            </a:r>
            <a:r>
              <a:rPr lang="en-US" sz="1800" dirty="0" err="1"/>
              <a:t>sum_var+eig_value</a:t>
            </a:r>
            <a:r>
              <a:rPr lang="en-US" sz="1800" dirty="0"/>
              <a:t>(</a:t>
            </a:r>
            <a:r>
              <a:rPr lang="en-US" sz="1800" dirty="0" err="1"/>
              <a:t>n_PC</a:t>
            </a:r>
            <a:r>
              <a:rPr lang="en-US" sz="1800" dirty="0"/>
              <a:t>)/</a:t>
            </a:r>
            <a:r>
              <a:rPr lang="en-US" sz="1800" dirty="0" err="1"/>
              <a:t>sum_eig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 if </a:t>
            </a:r>
            <a:r>
              <a:rPr lang="en-US" sz="1800" dirty="0" err="1"/>
              <a:t>n_PC</a:t>
            </a:r>
            <a:r>
              <a:rPr lang="en-US" sz="1800" dirty="0"/>
              <a:t>==n % to avoid numerical problem from the sum of the eigenvalues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err="1"/>
              <a:t>sum_var</a:t>
            </a:r>
            <a:r>
              <a:rPr lang="en-US" sz="1800" dirty="0"/>
              <a:t>=1</a:t>
            </a:r>
          </a:p>
          <a:p>
            <a:pPr algn="l"/>
            <a:r>
              <a:rPr lang="en-US" sz="1800" dirty="0"/>
              <a:t>    end</a:t>
            </a:r>
          </a:p>
          <a:p>
            <a:pPr algn="l"/>
            <a:r>
              <a:rPr lang="en-US" sz="1800" dirty="0"/>
              <a:t>end</a:t>
            </a:r>
          </a:p>
          <a:p>
            <a:pPr algn="l"/>
            <a:r>
              <a:rPr lang="en-US" sz="1600" i="1" dirty="0"/>
              <a:t>%----------------------------Keep only the first </a:t>
            </a:r>
            <a:r>
              <a:rPr lang="en-US" sz="1600" i="1" dirty="0" err="1"/>
              <a:t>n_comp</a:t>
            </a:r>
            <a:r>
              <a:rPr lang="en-US" sz="1600" i="1" dirty="0"/>
              <a:t> principal components</a:t>
            </a:r>
            <a:endParaRPr lang="en-US" sz="1800" i="1" dirty="0"/>
          </a:p>
          <a:p>
            <a:pPr algn="l"/>
            <a:r>
              <a:rPr lang="en-US" sz="1800" dirty="0" err="1"/>
              <a:t>P_lambda</a:t>
            </a:r>
            <a:r>
              <a:rPr lang="en-US" sz="1800" dirty="0"/>
              <a:t>=P(:,1:n_PC);</a:t>
            </a:r>
          </a:p>
          <a:p>
            <a:pPr algn="l"/>
            <a:r>
              <a:rPr lang="en-US" sz="1800" b="1" dirty="0"/>
              <a:t>%end training phase</a:t>
            </a:r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331568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6D1AC3-7DE6-C14A-B1DC-860A0337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TEST PHASE:</a:t>
            </a:r>
            <a:br>
              <a:rPr lang="en-US" dirty="0"/>
            </a:br>
            <a:r>
              <a:rPr lang="en-US" sz="2000" dirty="0"/>
              <a:t>RECONSTRUCT THE TEST PATTERNS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F091-B44D-7C47-B336-CD18C5B11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1C72F-8E83-7643-B0D9-A83A2FB4C555}"/>
              </a:ext>
            </a:extLst>
          </p:cNvPr>
          <p:cNvSpPr/>
          <p:nvPr/>
        </p:nvSpPr>
        <p:spPr>
          <a:xfrm>
            <a:off x="147985" y="878358"/>
            <a:ext cx="8848030" cy="369331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r>
              <a:rPr lang="en-US" sz="1800" dirty="0"/>
              <a:t>%    </a:t>
            </a:r>
            <a:r>
              <a:rPr lang="en-US" sz="1800" b="1" dirty="0"/>
              <a:t>STEP 3: </a:t>
            </a:r>
            <a:r>
              <a:rPr lang="en-US" sz="1800" dirty="0"/>
              <a:t>RECONSTRUCT THE TEST PATTERNS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/>
              <a:t>%  TO BE FILLED</a:t>
            </a:r>
          </a:p>
          <a:p>
            <a:endParaRPr lang="en-US" sz="1800" dirty="0"/>
          </a:p>
          <a:p>
            <a:r>
              <a:rPr lang="en-US" sz="1800" dirty="0"/>
              <a:t>%     RECONSTRUCT THE TEST PATTERNS</a:t>
            </a:r>
          </a:p>
          <a:p>
            <a:endParaRPr lang="en-US" sz="1800" dirty="0"/>
          </a:p>
          <a:p>
            <a:r>
              <a:rPr lang="en-US" sz="1800" dirty="0"/>
              <a:t>%     Call '</a:t>
            </a:r>
            <a:r>
              <a:rPr lang="en-US" sz="1800" dirty="0" err="1"/>
              <a:t>test_data_rec_n</a:t>
            </a:r>
            <a:r>
              <a:rPr lang="en-US" sz="1800" dirty="0"/>
              <a:t>' the matrix containing the reconstruction of </a:t>
            </a:r>
          </a:p>
          <a:p>
            <a:endParaRPr lang="en-US" sz="1800" dirty="0"/>
          </a:p>
          <a:p>
            <a:r>
              <a:rPr lang="en-US" sz="1800" dirty="0"/>
              <a:t>%     the test patterns. Size of </a:t>
            </a:r>
            <a:r>
              <a:rPr lang="en-US" sz="1800" dirty="0" err="1"/>
              <a:t>test_data_rec_n</a:t>
            </a:r>
            <a:r>
              <a:rPr lang="en-US" sz="1800" dirty="0"/>
              <a:t> is [</a:t>
            </a:r>
            <a:r>
              <a:rPr lang="en-US" sz="1800" dirty="0" err="1"/>
              <a:t>N_test,n</a:t>
            </a:r>
            <a:r>
              <a:rPr lang="en-US" sz="1800" dirty="0"/>
              <a:t>]</a:t>
            </a:r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304334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5A4A61-1C3F-9A42-8F81-AAD9DDF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TEST PHASE:</a:t>
            </a:r>
            <a:br>
              <a:rPr lang="en-US" dirty="0"/>
            </a:br>
            <a:r>
              <a:rPr lang="en-US" sz="2000" dirty="0"/>
              <a:t>RECONSTRUCT THE TEST PATTERNS </a:t>
            </a:r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63A05-7D70-1749-8F86-53D3C2D3C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B2F33-780E-0B4D-9108-918187652890}"/>
              </a:ext>
            </a:extLst>
          </p:cNvPr>
          <p:cNvSpPr/>
          <p:nvPr/>
        </p:nvSpPr>
        <p:spPr>
          <a:xfrm>
            <a:off x="147985" y="878358"/>
            <a:ext cx="8848030" cy="336092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r>
              <a:rPr lang="en-US" sz="1800" dirty="0"/>
              <a:t>%    </a:t>
            </a:r>
            <a:r>
              <a:rPr lang="en-US" sz="1800" b="1" dirty="0"/>
              <a:t>STEP 3: </a:t>
            </a:r>
            <a:r>
              <a:rPr lang="en-US" sz="1800" dirty="0"/>
              <a:t>RECONSTRUCT THE TEST PATTERNS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/>
              <a:t>%--------------------------------------------------------------------------</a:t>
            </a:r>
          </a:p>
          <a:p>
            <a:pPr algn="l"/>
            <a:r>
              <a:rPr lang="en-US" sz="1800" i="1" dirty="0"/>
              <a:t>%Reconstruct the test patterns by projecting in the </a:t>
            </a:r>
            <a:r>
              <a:rPr lang="en-US" sz="1800" i="1" dirty="0" err="1"/>
              <a:t>trasformed</a:t>
            </a:r>
            <a:r>
              <a:rPr lang="en-US" sz="1800" i="1" dirty="0"/>
              <a:t> basis, keep only the </a:t>
            </a:r>
          </a:p>
          <a:p>
            <a:pPr algn="l"/>
            <a:r>
              <a:rPr lang="en-US" sz="1800" i="1" dirty="0"/>
              <a:t>% principal components and </a:t>
            </a:r>
            <a:r>
              <a:rPr lang="en-US" sz="1800" i="1" dirty="0" err="1"/>
              <a:t>antitrasform</a:t>
            </a:r>
            <a:endParaRPr lang="en-US" sz="1800" i="1" dirty="0"/>
          </a:p>
          <a:p>
            <a:endParaRPr lang="en-US" sz="1800" dirty="0"/>
          </a:p>
          <a:p>
            <a:pPr algn="l"/>
            <a:r>
              <a:rPr lang="en-US" sz="1800" dirty="0" err="1"/>
              <a:t>test_data_rec_n</a:t>
            </a:r>
            <a:r>
              <a:rPr lang="en-US" sz="1800" dirty="0"/>
              <a:t>=</a:t>
            </a:r>
            <a:r>
              <a:rPr lang="en-US" sz="1800" dirty="0" err="1"/>
              <a:t>test_data_n</a:t>
            </a:r>
            <a:r>
              <a:rPr lang="en-US" sz="1800" dirty="0"/>
              <a:t>*</a:t>
            </a:r>
            <a:r>
              <a:rPr lang="en-US" sz="1800" dirty="0" err="1"/>
              <a:t>P_lambda</a:t>
            </a:r>
            <a:r>
              <a:rPr lang="en-US" sz="1800" dirty="0"/>
              <a:t>*</a:t>
            </a:r>
            <a:r>
              <a:rPr lang="en-US" sz="1800" dirty="0" err="1"/>
              <a:t>P_lambda</a:t>
            </a:r>
            <a:r>
              <a:rPr lang="en-US" sz="1800" dirty="0"/>
              <a:t>’; </a:t>
            </a:r>
          </a:p>
          <a:p>
            <a:endParaRPr lang="en-US" sz="1800" dirty="0"/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141512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 bwMode="auto">
          <a:xfrm>
            <a:off x="611560" y="1095286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patterns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file ‘</a:t>
            </a:r>
            <a:r>
              <a:rPr lang="en-US" sz="2000" kern="0" dirty="0">
                <a:latin typeface="+mn-lt"/>
              </a:rPr>
              <a:t>train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to </a:t>
            </a:r>
            <a:r>
              <a:rPr lang="en-US" sz="2000" kern="0" dirty="0">
                <a:latin typeface="+mn-lt"/>
              </a:rPr>
              <a:t>develop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PCA reconstruction model. The file contains data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collected during normal conditions</a:t>
            </a:r>
            <a:r>
              <a:rPr lang="en-US" sz="2000" kern="0" dirty="0">
                <a:latin typeface="+mn-lt"/>
              </a:rPr>
              <a:t>. They are 6 temperature signals, 5200 </a:t>
            </a:r>
            <a:r>
              <a:rPr lang="en-US" sz="2000" kern="0" dirty="0" err="1">
                <a:latin typeface="+mn-lt"/>
              </a:rPr>
              <a:t>measuraments</a:t>
            </a:r>
            <a:r>
              <a:rPr lang="en-US" sz="2000" kern="0" dirty="0">
                <a:latin typeface="+mn-lt"/>
              </a:rPr>
              <a:t>/year.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>
                <a:latin typeface="+mn-lt"/>
              </a:rPr>
              <a:t>PCA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reconstruction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the reconstruction of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file ‘validation.dat’. </a:t>
            </a:r>
            <a:r>
              <a:rPr lang="en-US" sz="2000" kern="0" dirty="0"/>
              <a:t>The file contains data collected during normal conditions </a:t>
            </a: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the computation considering  different numbers of Principal Components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kern="0" dirty="0">
                <a:latin typeface="+mn-lt"/>
              </a:rPr>
              <a:t>Consider the root mean square error as a performance measure. Two tests should be performed: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= normal condition signals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US" sz="2000" i="1" kern="0" noProof="0" dirty="0">
                <a:latin typeface="+mn-lt"/>
              </a:rPr>
              <a:t>Input = simulated abnormal conditions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FDA92-69E1-4B48-8BFE-3408CF371342}"/>
              </a:ext>
            </a:extLst>
          </p:cNvPr>
          <p:cNvSpPr/>
          <p:nvPr/>
        </p:nvSpPr>
        <p:spPr>
          <a:xfrm>
            <a:off x="89756" y="5661248"/>
            <a:ext cx="8964488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[</a:t>
            </a:r>
            <a:r>
              <a:rPr lang="en-US" sz="1800" b="1" dirty="0" err="1">
                <a:solidFill>
                  <a:schemeClr val="bg1"/>
                </a:solidFill>
              </a:rPr>
              <a:t>test_reconstruction,n_PC</a:t>
            </a:r>
            <a:r>
              <a:rPr lang="en-US" sz="1800" b="1" dirty="0">
                <a:solidFill>
                  <a:schemeClr val="bg1"/>
                </a:solidFill>
              </a:rPr>
              <a:t>]=</a:t>
            </a:r>
            <a:r>
              <a:rPr lang="en-US" sz="1800" b="1" dirty="0" err="1">
                <a:solidFill>
                  <a:schemeClr val="bg1"/>
                </a:solidFill>
              </a:rPr>
              <a:t>PCA_reconstruction</a:t>
            </a:r>
            <a:r>
              <a:rPr lang="en-US" sz="1800" b="1" dirty="0">
                <a:solidFill>
                  <a:schemeClr val="bg1"/>
                </a:solidFill>
              </a:rPr>
              <a:t>(‘</a:t>
            </a:r>
            <a:r>
              <a:rPr lang="en-US" sz="1800" b="1" kern="0" dirty="0">
                <a:solidFill>
                  <a:schemeClr val="bg1"/>
                </a:solidFill>
              </a:rPr>
              <a:t>train.dat</a:t>
            </a:r>
            <a:r>
              <a:rPr lang="en-US" sz="1800" b="1" dirty="0">
                <a:solidFill>
                  <a:schemeClr val="bg1"/>
                </a:solidFill>
              </a:rPr>
              <a:t>’,’validation.dat’,0.95)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BFEAF-21A0-4513-A709-34089359B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328B4-535F-4B79-9678-B9F9C511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Exercise 2:</a:t>
            </a:r>
            <a:br>
              <a:rPr lang="it-IT" dirty="0"/>
            </a:br>
            <a:r>
              <a:rPr lang="it-IT" dirty="0"/>
              <a:t>Accuracy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1BA11-5C76-4D80-8CCD-E2A52B8E757C}"/>
              </a:ext>
            </a:extLst>
          </p:cNvPr>
          <p:cNvSpPr/>
          <p:nvPr/>
        </p:nvSpPr>
        <p:spPr>
          <a:xfrm>
            <a:off x="147985" y="878358"/>
            <a:ext cx="8848030" cy="561384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pPr algn="l"/>
            <a:r>
              <a:rPr lang="en-US" sz="1400" dirty="0"/>
              <a:t>Clear all </a:t>
            </a:r>
          </a:p>
          <a:p>
            <a:pPr algn="l"/>
            <a:r>
              <a:rPr lang="en-US" sz="1400" dirty="0"/>
              <a:t>Close all</a:t>
            </a:r>
          </a:p>
          <a:p>
            <a:pPr algn="l"/>
            <a:r>
              <a:rPr lang="en-US" sz="1400" dirty="0" err="1"/>
              <a:t>true_signal</a:t>
            </a:r>
            <a:r>
              <a:rPr lang="en-US" sz="1400" dirty="0"/>
              <a:t>=load('validation.dat'); </a:t>
            </a:r>
          </a:p>
          <a:p>
            <a:pPr algn="l"/>
            <a:r>
              <a:rPr lang="pt-BR" sz="1400" dirty="0"/>
              <a:t>[N,n]=size(true_signal);</a:t>
            </a:r>
          </a:p>
          <a:p>
            <a:pPr algn="l"/>
            <a:r>
              <a:rPr lang="en-GB" sz="1400" dirty="0"/>
              <a:t>v=[0.98,0.99,0.995,1]</a:t>
            </a:r>
          </a:p>
          <a:p>
            <a:pPr algn="l"/>
            <a:r>
              <a:rPr lang="en-GB" sz="1400" dirty="0"/>
              <a:t>for </a:t>
            </a:r>
            <a:r>
              <a:rPr lang="en-GB" sz="1400" dirty="0" err="1"/>
              <a:t>i</a:t>
            </a:r>
            <a:r>
              <a:rPr lang="en-GB" sz="1400" dirty="0"/>
              <a:t>=1:4;</a:t>
            </a:r>
          </a:p>
          <a:p>
            <a:pPr algn="l"/>
            <a:r>
              <a:rPr lang="en-GB" sz="1400" dirty="0"/>
              <a:t>    [</a:t>
            </a:r>
            <a:r>
              <a:rPr lang="en-GB" sz="1400" dirty="0" err="1"/>
              <a:t>test_reconstruction,n_PC</a:t>
            </a:r>
            <a:r>
              <a:rPr lang="en-GB" sz="1400" dirty="0"/>
              <a:t>(</a:t>
            </a:r>
            <a:r>
              <a:rPr lang="en-GB" sz="1400" dirty="0" err="1"/>
              <a:t>i</a:t>
            </a:r>
            <a:r>
              <a:rPr lang="en-GB" sz="1400" dirty="0"/>
              <a:t>)]=</a:t>
            </a:r>
            <a:r>
              <a:rPr lang="en-GB" sz="1400" dirty="0" err="1"/>
              <a:t>PCA_reconstruction</a:t>
            </a:r>
            <a:r>
              <a:rPr lang="en-GB" sz="1400" dirty="0"/>
              <a:t>('train.</a:t>
            </a:r>
            <a:r>
              <a:rPr lang="en-GB" sz="1400" dirty="0" err="1"/>
              <a:t>dat</a:t>
            </a:r>
            <a:r>
              <a:rPr lang="en-GB" sz="1400" dirty="0"/>
              <a:t>','validation.</a:t>
            </a:r>
            <a:r>
              <a:rPr lang="en-GB" sz="1400" dirty="0" err="1"/>
              <a:t>dat</a:t>
            </a:r>
            <a:r>
              <a:rPr lang="en-GB" sz="1400" dirty="0"/>
              <a:t>',v(</a:t>
            </a:r>
            <a:r>
              <a:rPr lang="en-GB" sz="1400" dirty="0" err="1"/>
              <a:t>i</a:t>
            </a:r>
            <a:r>
              <a:rPr lang="en-GB" sz="1400" dirty="0"/>
              <a:t>));</a:t>
            </a:r>
          </a:p>
          <a:p>
            <a:pPr algn="l"/>
            <a:r>
              <a:rPr lang="en-GB" sz="1000" dirty="0"/>
              <a:t> </a:t>
            </a:r>
            <a:r>
              <a:rPr lang="en-US" sz="1400" dirty="0"/>
              <a:t>% Compute the root mean square error: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rmse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)=sqrt(sum(sum((</a:t>
            </a:r>
            <a:r>
              <a:rPr lang="en-US" sz="1400" dirty="0" err="1"/>
              <a:t>test_reconstruction-true_signals</a:t>
            </a:r>
            <a:r>
              <a:rPr lang="en-US" sz="1400" dirty="0"/>
              <a:t>).^2))/(n*N));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close all</a:t>
            </a:r>
          </a:p>
          <a:p>
            <a:pPr algn="l"/>
            <a:r>
              <a:rPr lang="en-GB" sz="1400" dirty="0"/>
              <a:t>end</a:t>
            </a:r>
          </a:p>
          <a:p>
            <a:pPr algn="l"/>
            <a:r>
              <a:rPr lang="en-GB" sz="1400" dirty="0"/>
              <a:t>figure(1)</a:t>
            </a:r>
          </a:p>
          <a:p>
            <a:pPr algn="l"/>
            <a:r>
              <a:rPr lang="en-GB" sz="1400" dirty="0"/>
              <a:t>% subplot(211)</a:t>
            </a:r>
          </a:p>
          <a:p>
            <a:pPr algn="l"/>
            <a:r>
              <a:rPr lang="en-GB" sz="1400" dirty="0"/>
              <a:t>plot(</a:t>
            </a:r>
            <a:r>
              <a:rPr lang="en-GB" sz="1400" dirty="0" err="1"/>
              <a:t>v,n_PC</a:t>
            </a:r>
            <a:r>
              <a:rPr lang="en-GB" sz="1400" dirty="0"/>
              <a:t>,'.')</a:t>
            </a:r>
          </a:p>
          <a:p>
            <a:pPr algn="l"/>
            <a:r>
              <a:rPr lang="en-US" sz="1400" dirty="0"/>
              <a:t>legend('number of principal components')</a:t>
            </a:r>
          </a:p>
          <a:p>
            <a:pPr algn="l"/>
            <a:r>
              <a:rPr lang="en-GB" sz="1400" dirty="0"/>
              <a:t>figure(2)</a:t>
            </a:r>
          </a:p>
          <a:p>
            <a:pPr algn="l"/>
            <a:r>
              <a:rPr lang="en-GB" sz="1400" dirty="0"/>
              <a:t>plot(v,</a:t>
            </a:r>
            <a:r>
              <a:rPr lang="en-GB" sz="1400" dirty="0" err="1"/>
              <a:t>rmse</a:t>
            </a:r>
            <a:r>
              <a:rPr lang="en-GB" sz="1400" dirty="0"/>
              <a:t>,'r.')</a:t>
            </a:r>
          </a:p>
          <a:p>
            <a:pPr algn="l"/>
            <a:r>
              <a:rPr lang="en-GB" sz="1400" dirty="0"/>
              <a:t>legend('RMSE')</a:t>
            </a:r>
            <a:endParaRPr lang="en-US" sz="1400" dirty="0"/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33796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Exercise 2: Optimal Choice of the number of Principal components (test for the accuracy)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6988446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6733182" cy="838200"/>
          </a:xfrm>
        </p:spPr>
        <p:txBody>
          <a:bodyPr/>
          <a:lstStyle/>
          <a:p>
            <a:r>
              <a:rPr lang="en-US" dirty="0"/>
              <a:t>Reconstruction of the normal condition: 1 PC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2" y="764704"/>
            <a:ext cx="7776000" cy="58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  <p:sp>
        <p:nvSpPr>
          <p:cNvPr id="5" name="Titolo 1"/>
          <p:cNvSpPr txBox="1">
            <a:spLocks/>
          </p:cNvSpPr>
          <p:nvPr/>
        </p:nvSpPr>
        <p:spPr bwMode="auto">
          <a:xfrm>
            <a:off x="899592" y="23812"/>
            <a:ext cx="66247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US" kern="0" dirty="0"/>
              <a:t>Exercise 2: simulated abnormal conditions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10000"/>
            <a:ext cx="8060286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Reconstruction of the anomaly: 1 PC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45859"/>
            <a:ext cx="7776000" cy="5848308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 bwMode="auto">
          <a:xfrm>
            <a:off x="6084168" y="1988840"/>
            <a:ext cx="50656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CasellaDiTesto 7"/>
          <p:cNvSpPr txBox="1"/>
          <p:nvPr/>
        </p:nvSpPr>
        <p:spPr>
          <a:xfrm>
            <a:off x="6590730" y="185034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condition value</a:t>
            </a:r>
          </a:p>
        </p:txBody>
      </p:sp>
    </p:spTree>
    <p:extLst>
      <p:ext uri="{BB962C8B-B14F-4D97-AF65-F5344CB8AC3E}">
        <p14:creationId xmlns:p14="http://schemas.microsoft.com/office/powerpoint/2010/main" val="321962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6733182" cy="838200"/>
          </a:xfrm>
        </p:spPr>
        <p:txBody>
          <a:bodyPr/>
          <a:lstStyle/>
          <a:p>
            <a:r>
              <a:rPr lang="en-US" dirty="0"/>
              <a:t>Reconstruction of the normal condition: 3 PC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7776000" cy="58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Plant Component Monitoring</a:t>
            </a:r>
          </a:p>
        </p:txBody>
      </p:sp>
      <p:sp>
        <p:nvSpPr>
          <p:cNvPr id="61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C793C2-EBB4-47E3-91AA-928698B61070}" type="slidenum">
              <a:rPr lang="it-IT" smtClean="0"/>
              <a:pPr/>
              <a:t>2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466725" y="1485900"/>
            <a:ext cx="2535551" cy="1655009"/>
            <a:chOff x="466725" y="1485900"/>
            <a:chExt cx="3529013" cy="2303463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66725" y="1485900"/>
              <a:ext cx="3529013" cy="2303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827088" y="1701800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S1</a:t>
              </a:r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692275" y="2781300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S5</a:t>
              </a: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466725" y="2997200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S4</a:t>
              </a: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2700338" y="3070225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S3</a:t>
              </a: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3059113" y="1557338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S2</a:t>
              </a:r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2051050" y="1989138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S6</a:t>
              </a:r>
            </a:p>
          </p:txBody>
        </p:sp>
      </p:grp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80871" y="991954"/>
            <a:ext cx="15933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779838" y="4149080"/>
            <a:ext cx="3168650" cy="194533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dirty="0"/>
              <a:t>PCA</a:t>
            </a:r>
          </a:p>
          <a:p>
            <a:r>
              <a:rPr lang="en-US" dirty="0"/>
              <a:t>Reconstruction Model</a:t>
            </a:r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2771775" y="458114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2254250" y="4364196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2771775" y="566132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2254250" y="5441592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2771775" y="60213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2254250" y="5800725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2771775" y="494120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2254250" y="4723328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165" name="Line 22"/>
          <p:cNvSpPr>
            <a:spLocks noChangeShapeType="1"/>
          </p:cNvSpPr>
          <p:nvPr/>
        </p:nvSpPr>
        <p:spPr bwMode="auto">
          <a:xfrm>
            <a:off x="2771775" y="530126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2254250" y="5082460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167" name="Line 24"/>
          <p:cNvSpPr>
            <a:spLocks noChangeShapeType="1"/>
          </p:cNvSpPr>
          <p:nvPr/>
        </p:nvSpPr>
        <p:spPr bwMode="auto">
          <a:xfrm>
            <a:off x="2771800" y="42210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8" name="Text Box 25"/>
          <p:cNvSpPr txBox="1">
            <a:spLocks noChangeArrowheads="1"/>
          </p:cNvSpPr>
          <p:nvPr/>
        </p:nvSpPr>
        <p:spPr bwMode="auto">
          <a:xfrm>
            <a:off x="2267744" y="4005064"/>
            <a:ext cx="37306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948239" y="465315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948239" y="573333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6948239" y="609339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6948239" y="501321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6948239" y="537327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6948264" y="429309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8145884" y="4436204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145884" y="5513600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145884" y="5872733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8145884" y="4795336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145884" y="5154468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59378" y="4077072"/>
            <a:ext cx="37306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6358550" y="2153169"/>
            <a:ext cx="2795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Reconstructions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=</a:t>
            </a:r>
          </a:p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Expected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values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in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normal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conditions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2180945" y="3156047"/>
            <a:ext cx="18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Real</a:t>
            </a:r>
          </a:p>
          <a:p>
            <a:pPr algn="ctr"/>
            <a:r>
              <a:rPr lang="it-IT" sz="2000" dirty="0" err="1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measurements</a:t>
            </a:r>
            <a:endParaRPr lang="it-IT" sz="200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73125"/>
            <a:ext cx="7776000" cy="584830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Reconstruction of the anomaly: 3 PC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  <p:cxnSp>
        <p:nvCxnSpPr>
          <p:cNvPr id="7" name="Connettore 1 6"/>
          <p:cNvCxnSpPr/>
          <p:nvPr/>
        </p:nvCxnSpPr>
        <p:spPr bwMode="auto">
          <a:xfrm>
            <a:off x="6084168" y="1988840"/>
            <a:ext cx="50656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CasellaDiTesto 7"/>
          <p:cNvSpPr txBox="1"/>
          <p:nvPr/>
        </p:nvSpPr>
        <p:spPr>
          <a:xfrm>
            <a:off x="6590730" y="185034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condition value</a:t>
            </a:r>
          </a:p>
        </p:txBody>
      </p:sp>
    </p:spTree>
    <p:extLst>
      <p:ext uri="{BB962C8B-B14F-4D97-AF65-F5344CB8AC3E}">
        <p14:creationId xmlns:p14="http://schemas.microsoft.com/office/powerpoint/2010/main" val="34029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Accuracy and robustness Versus Number of Principal Components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5438203" cy="4090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48121-E684-485D-B1E5-18CB1A521E3C}"/>
                  </a:ext>
                </a:extLst>
              </p:cNvPr>
              <p:cNvSpPr txBox="1"/>
              <p:nvPr/>
            </p:nvSpPr>
            <p:spPr>
              <a:xfrm>
                <a:off x="251520" y="873125"/>
                <a:ext cx="8424936" cy="131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2000" dirty="0"/>
                  <a:t>Measure for robustness:</a:t>
                </a:r>
              </a:p>
              <a:p>
                <a:pPr algn="l"/>
                <a:r>
                  <a:rPr lang="it-IT" sz="20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𝑖𝑔𝑛𝑎𝑙𝑠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𝑎𝑚𝑝𝑙𝑒𝑠</m:t>
                                    </m:r>
                                  </m:sub>
                                  <m:sup/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𝑅𝑒𝑐𝑜𝑛𝑡𝑟𝑢𝑐𝑡𝑖𝑜</m:t>
                                    </m:r>
                                    <m:sSub>
                                      <m:sSub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𝑣𝑎𝑙𝑢𝑒</m:t>
                                        </m:r>
                                      </m:sub>
                                    </m:s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𝑡𝑟𝑢</m:t>
                                    </m:r>
                                    <m:sSub>
                                      <m:sSub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𝑣𝑎𝑙𝑢𝑒</m:t>
                                        </m:r>
                                      </m:sub>
                                    </m:s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𝑠𝑎𝑚𝑝𝑙𝑒𝑠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48121-E684-485D-B1E5-18CB1A52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73125"/>
                <a:ext cx="8424936" cy="1318694"/>
              </a:xfrm>
              <a:prstGeom prst="rect">
                <a:avLst/>
              </a:prstGeom>
              <a:blipFill>
                <a:blip r:embed="rId3"/>
                <a:stretch>
                  <a:fillRect l="-724" t="-1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08F6F2-40B1-4546-B0D1-98766578E047}"/>
              </a:ext>
            </a:extLst>
          </p:cNvPr>
          <p:cNvSpPr txBox="1"/>
          <p:nvPr/>
        </p:nvSpPr>
        <p:spPr>
          <a:xfrm>
            <a:off x="5582790" y="5301208"/>
            <a:ext cx="35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i="1" dirty="0"/>
              <a:t>Exercise: try to plot this figure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35576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F0C7C-0093-4527-9E3F-42650FA9C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D52639A-2829-4999-A216-1C897D33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Accuracy and robustness Versus Number of Principal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E92C8-39BB-4573-8610-8CD8F7D8D114}"/>
              </a:ext>
            </a:extLst>
          </p:cNvPr>
          <p:cNvSpPr/>
          <p:nvPr/>
        </p:nvSpPr>
        <p:spPr>
          <a:xfrm>
            <a:off x="147985" y="1124744"/>
            <a:ext cx="8848030" cy="535531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pPr algn="l"/>
            <a:r>
              <a:rPr lang="en-US" sz="1400" dirty="0" err="1"/>
              <a:t>true_signal</a:t>
            </a:r>
            <a:r>
              <a:rPr lang="en-US" sz="1400" dirty="0"/>
              <a:t>=load('validation.dat'); </a:t>
            </a:r>
          </a:p>
          <a:p>
            <a:pPr algn="l"/>
            <a:r>
              <a:rPr lang="pt-BR" sz="1400" dirty="0"/>
              <a:t>[N,n]=size(true_signal);</a:t>
            </a:r>
          </a:p>
          <a:p>
            <a:pPr algn="l"/>
            <a:r>
              <a:rPr lang="en-GB" sz="1400" dirty="0"/>
              <a:t>v=[0.98,0.99,0.995]</a:t>
            </a:r>
          </a:p>
          <a:p>
            <a:pPr algn="l"/>
            <a:r>
              <a:rPr lang="en-GB" sz="1400" dirty="0"/>
              <a:t>for </a:t>
            </a:r>
            <a:r>
              <a:rPr lang="en-GB" sz="1400" dirty="0" err="1"/>
              <a:t>i</a:t>
            </a:r>
            <a:r>
              <a:rPr lang="en-GB" sz="1400" dirty="0"/>
              <a:t>=1:4;</a:t>
            </a:r>
          </a:p>
          <a:p>
            <a:pPr algn="l"/>
            <a:r>
              <a:rPr lang="en-GB" sz="1400" dirty="0"/>
              <a:t>    [</a:t>
            </a:r>
            <a:r>
              <a:rPr lang="en-GB" sz="1400" dirty="0" err="1"/>
              <a:t>test_reconstruction,n_PC</a:t>
            </a:r>
            <a:r>
              <a:rPr lang="en-GB" sz="1400" dirty="0"/>
              <a:t>(</a:t>
            </a:r>
            <a:r>
              <a:rPr lang="en-GB" sz="1400" dirty="0" err="1"/>
              <a:t>i</a:t>
            </a:r>
            <a:r>
              <a:rPr lang="en-GB" sz="1400" dirty="0"/>
              <a:t>)]=</a:t>
            </a:r>
            <a:r>
              <a:rPr lang="en-GB" sz="1400" dirty="0" err="1"/>
              <a:t>PCA_reconstruction</a:t>
            </a:r>
            <a:r>
              <a:rPr lang="en-GB" sz="1400" dirty="0"/>
              <a:t>('train.</a:t>
            </a:r>
            <a:r>
              <a:rPr lang="en-GB" sz="1400" dirty="0" err="1"/>
              <a:t>dat</a:t>
            </a:r>
            <a:r>
              <a:rPr lang="en-GB" sz="1400" dirty="0"/>
              <a:t>','validation.</a:t>
            </a:r>
            <a:r>
              <a:rPr lang="en-GB" sz="1400" dirty="0" err="1"/>
              <a:t>dat</a:t>
            </a:r>
            <a:r>
              <a:rPr lang="en-GB" sz="1400" dirty="0"/>
              <a:t>',v(</a:t>
            </a:r>
            <a:r>
              <a:rPr lang="en-GB" sz="1400" dirty="0" err="1"/>
              <a:t>i</a:t>
            </a:r>
            <a:r>
              <a:rPr lang="en-GB" sz="1400" dirty="0"/>
              <a:t>));</a:t>
            </a:r>
          </a:p>
          <a:p>
            <a:pPr algn="l"/>
            <a:r>
              <a:rPr lang="en-GB" sz="1400" dirty="0"/>
              <a:t>    </a:t>
            </a:r>
            <a:r>
              <a:rPr lang="en-US" sz="1400" dirty="0" err="1"/>
              <a:t>rmse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)=sqrt(sum(sum((</a:t>
            </a:r>
            <a:r>
              <a:rPr lang="en-US" sz="1400" dirty="0" err="1"/>
              <a:t>test_reconstruction-true_signals</a:t>
            </a:r>
            <a:r>
              <a:rPr lang="en-US" sz="1400" dirty="0"/>
              <a:t>).^2))/(n*N));</a:t>
            </a:r>
            <a:endParaRPr lang="en-GB" sz="1400" dirty="0"/>
          </a:p>
          <a:p>
            <a:pPr algn="l"/>
            <a:r>
              <a:rPr lang="en-US" sz="1400" dirty="0"/>
              <a:t>    [</a:t>
            </a:r>
            <a:r>
              <a:rPr lang="en-US" sz="1400" dirty="0" err="1"/>
              <a:t>test_reconstruction,n_PC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)]=</a:t>
            </a:r>
            <a:r>
              <a:rPr lang="en-US" sz="1400" dirty="0" err="1"/>
              <a:t>PCA_reconstruction</a:t>
            </a:r>
            <a:r>
              <a:rPr lang="en-US" sz="1400" dirty="0"/>
              <a:t>('train.</a:t>
            </a:r>
            <a:r>
              <a:rPr lang="en-US" sz="1400" dirty="0" err="1"/>
              <a:t>dat</a:t>
            </a:r>
            <a:r>
              <a:rPr lang="en-US" sz="1400" dirty="0"/>
              <a:t>','val_anomaly.</a:t>
            </a:r>
            <a:r>
              <a:rPr lang="en-US" sz="1400" dirty="0" err="1"/>
              <a:t>dat</a:t>
            </a:r>
            <a:r>
              <a:rPr lang="en-US" sz="1400" dirty="0"/>
              <a:t>',v(</a:t>
            </a:r>
            <a:r>
              <a:rPr lang="en-US" sz="1400" dirty="0" err="1"/>
              <a:t>i</a:t>
            </a:r>
            <a:r>
              <a:rPr lang="en-US" sz="1400" dirty="0"/>
              <a:t>));</a:t>
            </a:r>
          </a:p>
          <a:p>
            <a:pPr algn="l"/>
            <a:r>
              <a:rPr lang="en-US" sz="1400" dirty="0"/>
              <a:t>    robustness(</a:t>
            </a:r>
            <a:r>
              <a:rPr lang="en-US" sz="1400" dirty="0" err="1"/>
              <a:t>i</a:t>
            </a:r>
            <a:r>
              <a:rPr lang="en-US" sz="1400" dirty="0"/>
              <a:t>)=sqrt(sum(sum((</a:t>
            </a:r>
            <a:r>
              <a:rPr lang="en-US" sz="1400" dirty="0" err="1"/>
              <a:t>test_reconstruction</a:t>
            </a:r>
            <a:r>
              <a:rPr lang="en-US" sz="1400" dirty="0"/>
              <a:t>(:,1)-</a:t>
            </a:r>
            <a:r>
              <a:rPr lang="en-US" sz="1400" dirty="0" err="1"/>
              <a:t>true_signal</a:t>
            </a:r>
            <a:r>
              <a:rPr lang="en-US" sz="1400" dirty="0"/>
              <a:t>(:,1)).^2))/(N));</a:t>
            </a:r>
          </a:p>
          <a:p>
            <a:pPr algn="l"/>
            <a:r>
              <a:rPr lang="en-GB" sz="1400" dirty="0"/>
              <a:t>    close all</a:t>
            </a:r>
          </a:p>
          <a:p>
            <a:pPr algn="l"/>
            <a:r>
              <a:rPr lang="en-GB" sz="1400" dirty="0"/>
              <a:t>end</a:t>
            </a:r>
          </a:p>
          <a:p>
            <a:pPr algn="l"/>
            <a:r>
              <a:rPr lang="en-GB" sz="1400" dirty="0"/>
              <a:t> </a:t>
            </a:r>
          </a:p>
          <a:p>
            <a:pPr algn="l"/>
            <a:r>
              <a:rPr lang="en-GB" sz="1400" dirty="0"/>
              <a:t>figure</a:t>
            </a:r>
          </a:p>
          <a:p>
            <a:pPr algn="l"/>
            <a:r>
              <a:rPr lang="en-GB" sz="1400" dirty="0"/>
              <a:t>% subplot(211)</a:t>
            </a:r>
          </a:p>
          <a:p>
            <a:pPr algn="l"/>
            <a:r>
              <a:rPr lang="en-GB" sz="1400" dirty="0"/>
              <a:t>plot(</a:t>
            </a:r>
            <a:r>
              <a:rPr lang="en-GB" sz="1400" dirty="0" err="1"/>
              <a:t>n_PC,rmse</a:t>
            </a:r>
            <a:r>
              <a:rPr lang="en-GB" sz="1400" dirty="0"/>
              <a:t>,'.')</a:t>
            </a:r>
          </a:p>
          <a:p>
            <a:pPr algn="l"/>
            <a:r>
              <a:rPr lang="en-GB" sz="1400" dirty="0"/>
              <a:t>hold on</a:t>
            </a:r>
          </a:p>
          <a:p>
            <a:pPr algn="l"/>
            <a:r>
              <a:rPr lang="en-US" sz="1400" dirty="0"/>
              <a:t>plot(</a:t>
            </a:r>
            <a:r>
              <a:rPr lang="en-US" sz="1400" dirty="0" err="1"/>
              <a:t>n_PC,robustness,'r</a:t>
            </a:r>
            <a:r>
              <a:rPr lang="en-US" sz="1400" dirty="0"/>
              <a:t>.')</a:t>
            </a:r>
          </a:p>
          <a:p>
            <a:pPr algn="l"/>
            <a:r>
              <a:rPr lang="en-GB" sz="1400" dirty="0"/>
              <a:t> </a:t>
            </a:r>
          </a:p>
          <a:p>
            <a:pPr algn="l"/>
            <a:r>
              <a:rPr lang="en-GB" sz="1400" dirty="0"/>
              <a:t>legend('reconstruction </a:t>
            </a:r>
            <a:r>
              <a:rPr lang="en-GB" sz="1400" dirty="0" err="1"/>
              <a:t>error','robustness</a:t>
            </a:r>
            <a:r>
              <a:rPr lang="en-GB" sz="1400" dirty="0"/>
              <a:t>')</a:t>
            </a:r>
            <a:endParaRPr lang="en-US" sz="1800" dirty="0"/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310683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/>
              <a:t>Exercise 3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Perform the reconstruction of the signal measurements in the 3 files test_1.dat, test_2.dat, test_3.dat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which files can you detect abnormal conditions? Do you have any hypothesis on the type of abnormal condition? </a:t>
            </a:r>
          </a:p>
          <a:p>
            <a:pPr marL="342900" lvl="1" indent="-342900">
              <a:buClrTx/>
              <a:buSzTx/>
              <a:buFont typeface="Arial" pitchFamily="34" charset="0"/>
              <a:buChar char="•"/>
            </a:pPr>
            <a:r>
              <a:rPr lang="en-US" dirty="0"/>
              <a:t>Draw your conclusions </a:t>
            </a:r>
            <a:r>
              <a:rPr lang="en-GB" dirty="0"/>
              <a:t>on the possibility of using the developed model for fault detection</a:t>
            </a:r>
            <a:endParaRPr lang="en-US" dirty="0"/>
          </a:p>
        </p:txBody>
      </p:sp>
      <p:sp>
        <p:nvSpPr>
          <p:cNvPr id="1945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E12778-07EF-4742-A746-5ACED594B4ED}" type="slidenum">
              <a:rPr lang="it-IT"/>
              <a:pPr/>
              <a:t>23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Turbine</a:t>
            </a:r>
          </a:p>
        </p:txBody>
      </p:sp>
      <p:sp>
        <p:nvSpPr>
          <p:cNvPr id="717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CC698B-A692-48B3-805F-9657E06189F3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12776"/>
            <a:ext cx="7046841" cy="4210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Measured Signals</a:t>
            </a:r>
          </a:p>
        </p:txBody>
      </p:sp>
      <p:graphicFrame>
        <p:nvGraphicFramePr>
          <p:cNvPr id="331798" name="Group 2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99290309"/>
              </p:ext>
            </p:extLst>
          </p:nvPr>
        </p:nvGraphicFramePr>
        <p:xfrm>
          <a:off x="1476375" y="1125538"/>
          <a:ext cx="6624638" cy="3962400"/>
        </p:xfrm>
        <a:graphic>
          <a:graphicData uri="http://schemas.openxmlformats.org/drawingml/2006/table">
            <a:tbl>
              <a:tblPr/>
              <a:tblGrid>
                <a:gridCol w="662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1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2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3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4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5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6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B08688-5561-4B86-9A9A-0FC848D458E7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b="1" dirty="0"/>
              <a:t>PCA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23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 bwMode="auto">
          <a:xfrm>
            <a:off x="642910" y="1428736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the missing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parts of the code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PCA_to_be_filled.m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kern="0" baseline="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noProof="0" dirty="0">
                <a:latin typeface="+mn-lt"/>
              </a:rPr>
              <a:t>Some useful </a:t>
            </a:r>
            <a:r>
              <a:rPr lang="en-US" sz="2000" kern="0" noProof="0" dirty="0" err="1">
                <a:latin typeface="+mn-lt"/>
              </a:rPr>
              <a:t>matlab</a:t>
            </a:r>
            <a:r>
              <a:rPr lang="en-US" sz="2000" kern="0" noProof="0" dirty="0">
                <a:latin typeface="+mn-lt"/>
              </a:rPr>
              <a:t> commands: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 err="1">
                <a:latin typeface="+mn-lt"/>
              </a:rPr>
              <a:t>c</a:t>
            </a:r>
            <a:r>
              <a:rPr kumimoji="0" lang="en-US" sz="20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noProof="0" dirty="0" err="1">
                <a:latin typeface="+mn-lt"/>
              </a:rPr>
              <a:t>e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1FC-C9E7-7243-B704-D69336F0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TRAINING PHASE:</a:t>
            </a:r>
            <a:br>
              <a:rPr lang="en-US" dirty="0"/>
            </a:br>
            <a:r>
              <a:rPr lang="en-US" dirty="0"/>
              <a:t>P matrix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77BB-5BD1-404C-AE6D-F2F47B1BE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151C2-D620-5C4C-AB8B-6BF2E28AB9F4}"/>
              </a:ext>
            </a:extLst>
          </p:cNvPr>
          <p:cNvSpPr/>
          <p:nvPr/>
        </p:nvSpPr>
        <p:spPr>
          <a:xfrm>
            <a:off x="147985" y="878358"/>
            <a:ext cx="8848030" cy="269612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r>
              <a:rPr lang="en-US" sz="1800" dirty="0"/>
              <a:t>%    STEP 1: find the matrix P whose column are the eigenvectors ordered</a:t>
            </a:r>
          </a:p>
          <a:p>
            <a:endParaRPr lang="en-US" sz="1800" dirty="0"/>
          </a:p>
          <a:p>
            <a:r>
              <a:rPr lang="en-US" sz="1800" dirty="0"/>
              <a:t>   from the largest (column 1) to the smallest (column n)</a:t>
            </a:r>
          </a:p>
          <a:p>
            <a:endParaRPr lang="en-US" sz="1800" dirty="0"/>
          </a:p>
          <a:p>
            <a:r>
              <a:rPr lang="en-US" sz="1800" dirty="0"/>
              <a:t>%    SIZE of P is [</a:t>
            </a:r>
            <a:r>
              <a:rPr lang="en-US" sz="1800" dirty="0" err="1"/>
              <a:t>n,n</a:t>
            </a:r>
            <a:r>
              <a:rPr lang="en-US" sz="1800" dirty="0"/>
              <a:t>]</a:t>
            </a:r>
          </a:p>
          <a:p>
            <a:endParaRPr lang="en-US" sz="1800" dirty="0"/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28188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422F3B-AAE3-7D40-9052-1A8DFD0D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TRAINING PHASE:</a:t>
            </a:r>
            <a:br>
              <a:rPr lang="en-US" dirty="0"/>
            </a:br>
            <a:r>
              <a:rPr lang="en-US" dirty="0"/>
              <a:t>P matrix 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C4EE-06E3-D44A-9F7C-4A00B2235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EC2EE-1BE7-564E-905D-7B38DF887093}"/>
              </a:ext>
            </a:extLst>
          </p:cNvPr>
          <p:cNvSpPr/>
          <p:nvPr/>
        </p:nvSpPr>
        <p:spPr>
          <a:xfrm>
            <a:off x="107504" y="980728"/>
            <a:ext cx="8992046" cy="4949047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pPr algn="l"/>
            <a:r>
              <a:rPr lang="en-US" sz="1800" dirty="0"/>
              <a:t>V=</a:t>
            </a:r>
            <a:r>
              <a:rPr lang="en-US" sz="1800" dirty="0" err="1"/>
              <a:t>cov</a:t>
            </a:r>
            <a:r>
              <a:rPr lang="en-US" sz="1800" dirty="0"/>
              <a:t>(</a:t>
            </a:r>
            <a:r>
              <a:rPr lang="en-US" sz="1800" dirty="0" err="1"/>
              <a:t>train_data_n</a:t>
            </a:r>
            <a:r>
              <a:rPr lang="en-US" sz="1800" dirty="0"/>
              <a:t>); </a:t>
            </a:r>
            <a:r>
              <a:rPr lang="en-US" sz="1600" i="1" dirty="0"/>
              <a:t>% Covariance matrix of the normalized data</a:t>
            </a:r>
            <a:endParaRPr lang="en-US" sz="1800" i="1" dirty="0"/>
          </a:p>
          <a:p>
            <a:r>
              <a:rPr lang="en-US" sz="1800" dirty="0"/>
              <a:t>--------------------------------------------------------------------------</a:t>
            </a:r>
          </a:p>
          <a:p>
            <a:pPr algn="l"/>
            <a:r>
              <a:rPr lang="en-US" sz="1600" i="1" dirty="0"/>
              <a:t>%compute eigenvalues and eigenvectors of the Covariance matrix V</a:t>
            </a:r>
          </a:p>
          <a:p>
            <a:pPr algn="l"/>
            <a:r>
              <a:rPr lang="en-US" sz="1800" dirty="0"/>
              <a:t>[</a:t>
            </a:r>
            <a:r>
              <a:rPr lang="en-US" sz="1800" dirty="0" err="1"/>
              <a:t>P_rev,D</a:t>
            </a:r>
            <a:r>
              <a:rPr lang="en-US" sz="1800" dirty="0"/>
              <a:t>] = </a:t>
            </a:r>
            <a:r>
              <a:rPr lang="en-US" sz="1800" dirty="0" err="1"/>
              <a:t>eig</a:t>
            </a:r>
            <a:r>
              <a:rPr lang="en-US" sz="1800" dirty="0"/>
              <a:t>(V);</a:t>
            </a:r>
          </a:p>
          <a:p>
            <a:pPr algn="l"/>
            <a:r>
              <a:rPr lang="en-US" sz="1800" dirty="0" err="1"/>
              <a:t>eig_val_rev</a:t>
            </a:r>
            <a:r>
              <a:rPr lang="en-US" sz="1800" dirty="0"/>
              <a:t> = </a:t>
            </a:r>
            <a:r>
              <a:rPr lang="en-US" sz="1800" dirty="0" err="1"/>
              <a:t>diag</a:t>
            </a:r>
            <a:r>
              <a:rPr lang="en-US" sz="1800" dirty="0"/>
              <a:t>(D); %found eigenvalues are ordered from the smallest to the largest</a:t>
            </a:r>
          </a:p>
          <a:p>
            <a:pPr algn="l"/>
            <a:r>
              <a:rPr lang="en-US" sz="1800" dirty="0"/>
              <a:t>[</a:t>
            </a:r>
            <a:r>
              <a:rPr lang="en-US" sz="1800" dirty="0" err="1"/>
              <a:t>a,b</a:t>
            </a:r>
            <a:r>
              <a:rPr lang="en-US" sz="1800" dirty="0"/>
              <a:t>]=sort(</a:t>
            </a:r>
            <a:r>
              <a:rPr lang="en-US" sz="1800" dirty="0" err="1"/>
              <a:t>eig_val_rev</a:t>
            </a:r>
            <a:r>
              <a:rPr lang="en-US" sz="1800" dirty="0"/>
              <a:t>);</a:t>
            </a:r>
          </a:p>
          <a:p>
            <a:pPr algn="l"/>
            <a:endParaRPr lang="en-US" sz="1800" dirty="0"/>
          </a:p>
          <a:p>
            <a:pPr algn="l"/>
            <a:r>
              <a:rPr lang="en-US" sz="1600" i="1" dirty="0"/>
              <a:t>%change the ordering of eigenvalues and eigenvectors: from the largest to the smallest</a:t>
            </a:r>
            <a:endParaRPr lang="en-US" sz="1800" i="1" dirty="0"/>
          </a:p>
          <a:p>
            <a:pPr algn="l"/>
            <a:r>
              <a:rPr lang="en-US" sz="1800" dirty="0"/>
              <a:t>for ii=1:n</a:t>
            </a:r>
          </a:p>
          <a:p>
            <a:pPr algn="l"/>
            <a:r>
              <a:rPr lang="en-US" sz="1800" dirty="0"/>
              <a:t>    P(:,ii)=</a:t>
            </a:r>
            <a:r>
              <a:rPr lang="en-US" sz="1800" dirty="0" err="1"/>
              <a:t>P_rev</a:t>
            </a:r>
            <a:r>
              <a:rPr lang="en-US" sz="1800" dirty="0"/>
              <a:t>(:,b(n-ii+1));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eig_value</a:t>
            </a:r>
            <a:r>
              <a:rPr lang="en-US" sz="1800" dirty="0"/>
              <a:t>(ii)=</a:t>
            </a:r>
            <a:r>
              <a:rPr lang="en-US" sz="1800" dirty="0" err="1"/>
              <a:t>eig_val_rev</a:t>
            </a:r>
            <a:r>
              <a:rPr lang="en-US" sz="1800" dirty="0"/>
              <a:t>(b(n-ii+1));</a:t>
            </a:r>
          </a:p>
          <a:p>
            <a:pPr algn="l"/>
            <a:r>
              <a:rPr lang="en-US" sz="1800" dirty="0"/>
              <a:t>End</a:t>
            </a:r>
          </a:p>
          <a:p>
            <a:pPr algn="l"/>
            <a:endParaRPr lang="en-US" sz="1800" dirty="0"/>
          </a:p>
          <a:p>
            <a:r>
              <a:rPr lang="en-US" sz="1800" dirty="0"/>
              <a:t>%%%%%%%%%%%%%%%%%%%%%%%%%%%%%%%%%%%%%%%%%%</a:t>
            </a:r>
          </a:p>
        </p:txBody>
      </p:sp>
    </p:spTree>
    <p:extLst>
      <p:ext uri="{BB962C8B-B14F-4D97-AF65-F5344CB8AC3E}">
        <p14:creationId xmlns:p14="http://schemas.microsoft.com/office/powerpoint/2010/main" val="152585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AC062B-8A0F-A641-925D-F1416D3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925"/>
            <a:ext cx="5979170" cy="838200"/>
          </a:xfrm>
        </p:spPr>
        <p:txBody>
          <a:bodyPr/>
          <a:lstStyle/>
          <a:p>
            <a:r>
              <a:rPr lang="en-US" dirty="0"/>
              <a:t>Exercise 1 TRAINING PHASE:</a:t>
            </a:r>
            <a:br>
              <a:rPr lang="en-US" dirty="0"/>
            </a:br>
            <a:r>
              <a:rPr lang="en-US" dirty="0"/>
              <a:t>PCA Approximation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240C-3906-A947-89DA-15AA7974F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100CA-8225-B848-96A3-72C3148CF92A}"/>
              </a:ext>
            </a:extLst>
          </p:cNvPr>
          <p:cNvSpPr/>
          <p:nvPr/>
        </p:nvSpPr>
        <p:spPr>
          <a:xfrm>
            <a:off x="147985" y="878358"/>
            <a:ext cx="8848030" cy="349018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dirty="0"/>
              <a:t>%%%%%%%%%%%%%%%%%%%%%%%%%%%%%%%%%%%%%%%%%%</a:t>
            </a:r>
          </a:p>
          <a:p>
            <a:r>
              <a:rPr lang="en-US" sz="1800" dirty="0"/>
              <a:t>%    </a:t>
            </a:r>
            <a:r>
              <a:rPr lang="en-US" sz="1800" b="1" dirty="0"/>
              <a:t>STEP 2: perform the PCA approximation </a:t>
            </a:r>
          </a:p>
          <a:p>
            <a:endParaRPr lang="en-US" sz="1800" dirty="0"/>
          </a:p>
          <a:p>
            <a:pPr algn="l"/>
            <a:r>
              <a:rPr lang="en-US" sz="1800" dirty="0"/>
              <a:t> %    keep a number (lambda) of  </a:t>
            </a:r>
            <a:r>
              <a:rPr lang="en-US" sz="1800" dirty="0" err="1"/>
              <a:t>eigenvestors</a:t>
            </a:r>
            <a:r>
              <a:rPr lang="en-US" sz="1800" dirty="0"/>
              <a:t> such that they represent at least </a:t>
            </a:r>
            <a:r>
              <a:rPr lang="en-US" sz="1800" dirty="0" err="1"/>
              <a:t>perc_var</a:t>
            </a:r>
            <a:r>
              <a:rPr lang="en-US" sz="1800" dirty="0"/>
              <a:t> of the total data variance</a:t>
            </a:r>
          </a:p>
          <a:p>
            <a:r>
              <a:rPr lang="en-US" sz="2800" dirty="0"/>
              <a:t>=</a:t>
            </a:r>
          </a:p>
          <a:p>
            <a:pPr algn="l"/>
            <a:r>
              <a:rPr lang="en-US" sz="1800" dirty="0"/>
              <a:t>%   Find the matrix </a:t>
            </a:r>
            <a:r>
              <a:rPr lang="en-US" sz="1800" dirty="0" err="1"/>
              <a:t>P_lambda</a:t>
            </a:r>
            <a:r>
              <a:rPr lang="en-US" sz="1800" dirty="0"/>
              <a:t> whose columns are the first lambda </a:t>
            </a:r>
            <a:r>
              <a:rPr lang="en-US" sz="1800" dirty="0" err="1"/>
              <a:t>aigenvectors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algn="l"/>
            <a:r>
              <a:rPr lang="en-US" sz="1800" dirty="0"/>
              <a:t>%   Assuming to keep only lambda PCs, size of </a:t>
            </a:r>
            <a:r>
              <a:rPr lang="en-US" sz="1800" dirty="0" err="1"/>
              <a:t>P_lambda</a:t>
            </a:r>
            <a:r>
              <a:rPr lang="en-US" sz="1800" dirty="0"/>
              <a:t> is [</a:t>
            </a:r>
            <a:r>
              <a:rPr lang="en-US" sz="1800" dirty="0" err="1"/>
              <a:t>n,lambda</a:t>
            </a:r>
            <a:r>
              <a:rPr lang="en-US" sz="1800" dirty="0"/>
              <a:t>]</a:t>
            </a:r>
          </a:p>
          <a:p>
            <a:r>
              <a:rPr lang="en-US" sz="1800" dirty="0"/>
              <a:t>%%%%%%%%%%%%%%%%%%%%%%%%%%%%%%%%%%%%%%%%%%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3D951-266B-9E41-A034-9448BF57E589}"/>
              </a:ext>
            </a:extLst>
          </p:cNvPr>
          <p:cNvSpPr/>
          <p:nvPr/>
        </p:nvSpPr>
        <p:spPr>
          <a:xfrm>
            <a:off x="235756" y="5157192"/>
            <a:ext cx="8672487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How_many</a:t>
            </a:r>
            <a:r>
              <a:rPr lang="en-US" sz="2000" dirty="0"/>
              <a:t> principal components should be considered?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Untill</a:t>
            </a:r>
            <a:r>
              <a:rPr lang="en-US" sz="2000" dirty="0"/>
              <a:t> variance reaches </a:t>
            </a:r>
            <a:r>
              <a:rPr lang="en-US" sz="2000" dirty="0" err="1"/>
              <a:t>var_th</a:t>
            </a:r>
            <a:r>
              <a:rPr lang="en-US" sz="2000" dirty="0"/>
              <a:t> (the variance of a single component is equal to its eigenvalue)</a:t>
            </a:r>
          </a:p>
        </p:txBody>
      </p:sp>
    </p:spTree>
    <p:extLst>
      <p:ext uri="{BB962C8B-B14F-4D97-AF65-F5344CB8AC3E}">
        <p14:creationId xmlns:p14="http://schemas.microsoft.com/office/powerpoint/2010/main" val="414830124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15912</TotalTime>
  <Words>1316</Words>
  <Application>Microsoft Office PowerPoint</Application>
  <PresentationFormat>On-screen Show (4:3)</PresentationFormat>
  <Paragraphs>224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Minion Web</vt:lpstr>
      <vt:lpstr>Times</vt:lpstr>
      <vt:lpstr>Times New Roman</vt:lpstr>
      <vt:lpstr>Wingdings</vt:lpstr>
      <vt:lpstr>Struttura predefinita</vt:lpstr>
      <vt:lpstr>PowerPoint Presentation</vt:lpstr>
      <vt:lpstr>Plant Component Monitoring</vt:lpstr>
      <vt:lpstr>Turbine</vt:lpstr>
      <vt:lpstr>Measured Signals</vt:lpstr>
      <vt:lpstr>PowerPoint Presentation</vt:lpstr>
      <vt:lpstr>Exercise 1</vt:lpstr>
      <vt:lpstr>Exercise 1 TRAINING PHASE: P matrix </vt:lpstr>
      <vt:lpstr>Exercise 1 TRAINING PHASE: P matrix Solution </vt:lpstr>
      <vt:lpstr>Exercise 1 TRAINING PHASE: PCA Approximation </vt:lpstr>
      <vt:lpstr>Exercise 1 TRAINING PHASE: PCA Approximation Solution </vt:lpstr>
      <vt:lpstr>Exercise 1 TEST PHASE: RECONSTRUCT THE TEST PATTERNS </vt:lpstr>
      <vt:lpstr>Exercise 1 TEST PHASE: RECONSTRUCT THE TEST PATTERNS Solution </vt:lpstr>
      <vt:lpstr>Exercise 2: </vt:lpstr>
      <vt:lpstr>Exercise 2: Accuracy </vt:lpstr>
      <vt:lpstr>Exercise 2: Optimal Choice of the number of Principal components (test for the accuracy)</vt:lpstr>
      <vt:lpstr>Reconstruction of the normal condition: 1 PC</vt:lpstr>
      <vt:lpstr>PowerPoint Presentation</vt:lpstr>
      <vt:lpstr>Reconstruction of the anomaly: 1 PC</vt:lpstr>
      <vt:lpstr>Reconstruction of the normal condition: 3 PC</vt:lpstr>
      <vt:lpstr>Reconstruction of the anomaly: 3 PC</vt:lpstr>
      <vt:lpstr>Accuracy and robustness Versus Number of Principal Components</vt:lpstr>
      <vt:lpstr>Accuracy and robustness Versus Number of Principal Components</vt:lpstr>
      <vt:lpstr>Exercise 3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federico antonello</cp:lastModifiedBy>
  <cp:revision>195</cp:revision>
  <cp:lastPrinted>2003-01-29T10:35:29Z</cp:lastPrinted>
  <dcterms:created xsi:type="dcterms:W3CDTF">2003-06-16T09:31:13Z</dcterms:created>
  <dcterms:modified xsi:type="dcterms:W3CDTF">2019-11-28T13:36:00Z</dcterms:modified>
</cp:coreProperties>
</file>