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93369104-CE1E-4A91-8A34-7DA6DE7E43FF}" type="author">
              <a:rPr b="0" lang="en-US" sz="1800" spc="-1" strike="noStrike">
                <a:solidFill>
                  <a:srgbClr val="cccccc"/>
                </a:solidFill>
                <a:latin typeface="Arial"/>
              </a:rPr>
              <a:t> </a:t>
            </a:fld>
            <a:endParaRPr b="0" lang="en-US" sz="1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ccc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cccc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cccc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cccc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ccc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ccc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ccc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7850771E-C34A-4339-9201-07BF42C685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BCF0E974-9EAA-4289-A9FF-7B9AB0CA72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antemontreal.qc.ca/en/public/coronavirus-covid-19/situation-of-the-coronavirus-covid-19-in-montreal" TargetMode="External"/><Relationship Id="rId2" Type="http://schemas.openxmlformats.org/officeDocument/2006/relationships/hyperlink" Target="http://donnees.ville.montreal.qc.ca/dataset/polygones-arrondissements" TargetMode="External"/><Relationship Id="rId3" Type="http://schemas.openxmlformats.org/officeDocument/2006/relationships/hyperlink" Target="https://developer.foursquare.com/docs/build-with-foursquare/categories" TargetMode="External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14400" y="3200400"/>
            <a:ext cx="83210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Explaining the COVID-19 cases 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943600" y="4525200"/>
            <a:ext cx="384048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in Montreal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Conclusion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49360" y="2047680"/>
            <a:ext cx="902700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Additional demographics data is required.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Linked cities (less densely populated areas) are managing it better.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More testing and intensive care clinics are needed in highly populated areas.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Introduction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48640" y="2011680"/>
            <a:ext cx="902700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What are the most affected </a:t>
            </a: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boroughs?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Why are they harder hit than the rest of the island?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Which borough is likely to be the least prepared for the next outbreak?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Data Acquisition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48640" y="2011680"/>
            <a:ext cx="902700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Santé Montréal website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cccccc"/>
                </a:solidFill>
                <a:latin typeface="Arial"/>
                <a:hlinkClick r:id="rId1"/>
              </a:rPr>
              <a:t>https://santemontreal.qc.ca/en/public/coronavirus-covid-19/situation-of-the-coronavirus-covid-19-in-montreal</a:t>
            </a:r>
            <a:endParaRPr b="0" lang="en-US" sz="14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Ville de Montréal website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cccccc"/>
                </a:solidFill>
                <a:latin typeface="Arial"/>
                <a:hlinkClick r:id="rId2"/>
              </a:rPr>
              <a:t>http://donnees.ville.montreal.qc.ca/dataset/polygones-arrondissements</a:t>
            </a:r>
            <a:endParaRPr b="0" lang="en-US" sz="13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Foursquare API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cccccc"/>
                </a:solidFill>
                <a:latin typeface="Arial"/>
                <a:hlinkClick r:id="rId3"/>
              </a:rPr>
              <a:t>https://developer.foursquare.com/docs/build-with-foursquare/categories</a:t>
            </a:r>
            <a:endParaRPr b="0" lang="en-US" sz="14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Data Cleaning / Wrangling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40080" y="1755720"/>
            <a:ext cx="6400800" cy="16275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005840" y="3493080"/>
            <a:ext cx="8074080" cy="162756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389120" y="3017520"/>
            <a:ext cx="640080" cy="548640"/>
          </a:xfrm>
          <a:custGeom>
            <a:avLst/>
            <a:gdLst/>
            <a:ahLst/>
            <a:rect l="0" t="0" r="r" b="b"/>
            <a:pathLst>
              <a:path w="1780" h="1525">
                <a:moveTo>
                  <a:pt x="444" y="0"/>
                </a:moveTo>
                <a:lnTo>
                  <a:pt x="444" y="1143"/>
                </a:lnTo>
                <a:lnTo>
                  <a:pt x="0" y="1143"/>
                </a:lnTo>
                <a:lnTo>
                  <a:pt x="889" y="1524"/>
                </a:lnTo>
                <a:lnTo>
                  <a:pt x="1779" y="1143"/>
                </a:lnTo>
                <a:lnTo>
                  <a:pt x="1334" y="1143"/>
                </a:lnTo>
                <a:lnTo>
                  <a:pt x="1334" y="0"/>
                </a:lnTo>
                <a:lnTo>
                  <a:pt x="44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Exploratory Analysis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74320" y="2011680"/>
            <a:ext cx="4114800" cy="30265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958640" y="2011680"/>
            <a:ext cx="4114800" cy="305424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210960" y="5048640"/>
            <a:ext cx="1520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cccccc"/>
                </a:solidFill>
                <a:latin typeface="Arial"/>
              </a:rPr>
              <a:t>Confirmed cases</a:t>
            </a:r>
            <a:endParaRPr b="0" lang="en-US" sz="1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927680" y="5065920"/>
            <a:ext cx="1524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solidFill>
                  <a:srgbClr val="cccccc"/>
                </a:solidFill>
                <a:latin typeface="Arial"/>
              </a:rPr>
              <a:t>Population density</a:t>
            </a:r>
            <a:endParaRPr b="0" lang="en-US" sz="13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Exploratory Analysis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49000" y="2011680"/>
            <a:ext cx="902700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Are linked cities doing better?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Is it due to population density?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How many clinics does each borough have?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Exploratory Analysis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10960" y="5048640"/>
            <a:ext cx="13024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cccccc"/>
                </a:solidFill>
                <a:latin typeface="Arial"/>
              </a:rPr>
              <a:t>Clinics nearby</a:t>
            </a:r>
            <a:endParaRPr b="0" lang="en-US" sz="1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927680" y="5065920"/>
            <a:ext cx="14698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solidFill>
                  <a:srgbClr val="cccccc"/>
                </a:solidFill>
                <a:latin typeface="Arial"/>
              </a:rPr>
              <a:t>Patients per clinic</a:t>
            </a:r>
            <a:endParaRPr b="0" lang="en-US" sz="1300" spc="-1" strike="noStrike">
              <a:solidFill>
                <a:srgbClr val="cccccc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74320" y="2011680"/>
            <a:ext cx="4114800" cy="30265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927680" y="2011680"/>
            <a:ext cx="4114800" cy="30175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49360" y="2047680"/>
            <a:ext cx="902700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cccccc"/>
                </a:solidFill>
                <a:latin typeface="Arial"/>
              </a:rPr>
              <a:t>Cluster 1</a:t>
            </a: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: Boroughs to watch out for. These boroughs seem to be under control but exhibit a moderate-to-relatively-high patient per clinic ratio. This could become a bottleneck for testing and patient care if cases start going up all of the sudden. 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cccccc"/>
                </a:solidFill>
                <a:latin typeface="Arial"/>
              </a:rPr>
              <a:t>Cluster 2</a:t>
            </a: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: Very affected boroughs. High confirmed cases, likely due to population density and high patient per clinic ratio. 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cccccc"/>
                </a:solidFill>
                <a:latin typeface="Arial"/>
              </a:rPr>
              <a:t>Cluster 3</a:t>
            </a:r>
            <a:r>
              <a:rPr b="0" lang="en-US" sz="2800" spc="-1" strike="noStrike">
                <a:solidFill>
                  <a:srgbClr val="cccccc"/>
                </a:solidFill>
                <a:latin typeface="Arial"/>
              </a:rPr>
              <a:t>: Safe zones, low confirmed cases and deaths. Usually, high ratio of number of patients to  clinic availability. </a:t>
            </a:r>
            <a:endParaRPr b="0" lang="en-US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40080" y="100584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ccccc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cccccc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023360" y="1441080"/>
            <a:ext cx="4937760" cy="3588120"/>
          </a:xfrm>
          <a:prstGeom prst="rect">
            <a:avLst/>
          </a:prstGeom>
          <a:ln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640080" y="1987560"/>
            <a:ext cx="3200400" cy="48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72bf44"/>
                </a:solidFill>
                <a:latin typeface="Arial"/>
              </a:rPr>
              <a:t>Cluster 1</a:t>
            </a:r>
            <a:r>
              <a:rPr b="0" lang="en-US" sz="2000" spc="-1" strike="noStrike">
                <a:solidFill>
                  <a:srgbClr val="72bf44"/>
                </a:solidFill>
                <a:latin typeface="Arial"/>
              </a:rPr>
              <a:t>: GREEN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640080" y="2719080"/>
            <a:ext cx="3200400" cy="48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66b3"/>
                </a:solidFill>
                <a:latin typeface="Arial"/>
              </a:rPr>
              <a:t>Cluster 2:</a:t>
            </a:r>
            <a:r>
              <a:rPr b="0" lang="en-US" sz="2000" spc="-1" strike="noStrike">
                <a:solidFill>
                  <a:srgbClr val="0066b3"/>
                </a:solidFill>
                <a:latin typeface="Arial"/>
              </a:rPr>
              <a:t> BLUE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640080" y="3474720"/>
            <a:ext cx="3200400" cy="48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ed1c24"/>
                </a:solidFill>
                <a:latin typeface="Arial"/>
              </a:rPr>
              <a:t>Cluster 3</a:t>
            </a:r>
            <a:r>
              <a:rPr b="0" lang="en-US" sz="2000" spc="-1" strike="noStrike">
                <a:solidFill>
                  <a:srgbClr val="ed1c24"/>
                </a:solidFill>
                <a:latin typeface="Arial"/>
              </a:rPr>
              <a:t>: RED</a:t>
            </a:r>
            <a:endParaRPr b="0" lang="en-US" sz="20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2020-08-16T19:54:15Z</dcterms:created>
  <dc:creator/>
  <dc:description/>
  <dc:language>en-US</dc:language>
  <cp:lastModifiedBy/>
  <dcterms:modified xsi:type="dcterms:W3CDTF">2020-08-16T21:23:29Z</dcterms:modified>
  <cp:revision>15</cp:revision>
  <dc:subject/>
  <dc:title>Portfolio</dc:title>
</cp:coreProperties>
</file>