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7" r:id="rId5"/>
    <p:sldId id="318" r:id="rId6"/>
    <p:sldId id="319" r:id="rId7"/>
    <p:sldId id="320" r:id="rId8"/>
    <p:sldId id="321" r:id="rId9"/>
    <p:sldId id="322" r:id="rId10"/>
    <p:sldId id="323" r:id="rId11"/>
    <p:sldId id="324" r:id="rId12"/>
    <p:sldId id="325" r:id="rId13"/>
    <p:sldId id="326" r:id="rId14"/>
    <p:sldId id="31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A75A9B-BEE4-4BE7-9427-FBC7739C1F46}">
          <p14:sldIdLst>
            <p14:sldId id="257"/>
            <p14:sldId id="318"/>
            <p14:sldId id="319"/>
            <p14:sldId id="320"/>
            <p14:sldId id="321"/>
            <p14:sldId id="322"/>
            <p14:sldId id="323"/>
            <p14:sldId id="324"/>
            <p14:sldId id="325"/>
            <p14:sldId id="326"/>
            <p14:sldId id="31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nan Shamim" initials="A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2F"/>
    <a:srgbClr val="1836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9" autoAdjust="0"/>
  </p:normalViewPr>
  <p:slideViewPr>
    <p:cSldViewPr snapToGrid="0">
      <p:cViewPr varScale="1">
        <p:scale>
          <a:sx n="82" d="100"/>
          <a:sy n="82" d="100"/>
        </p:scale>
        <p:origin x="691"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5DD4F-BBF6-5E40-BA20-9C3F4F624440}" type="datetimeFigureOut">
              <a:rPr lang="en-US" smtClean="0"/>
              <a:t>4/8/2021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09696-01AE-CB41-9A55-5121691D2DE6}" type="slidenum">
              <a:rPr lang="en-US" smtClean="0"/>
              <a:t>‹#›</a:t>
            </a:fld>
            <a:endParaRPr lang="en-US" dirty="0"/>
          </a:p>
        </p:txBody>
      </p:sp>
    </p:spTree>
    <p:extLst>
      <p:ext uri="{BB962C8B-B14F-4D97-AF65-F5344CB8AC3E}">
        <p14:creationId xmlns:p14="http://schemas.microsoft.com/office/powerpoint/2010/main" val="1331357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5414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2534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D34D-4F0E-FE44-BF48-A093248928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49CCE6-158C-1749-98B0-67A564E28E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7F3487-B538-DE4E-BF32-25ECB5A704DB}"/>
              </a:ext>
            </a:extLst>
          </p:cNvPr>
          <p:cNvSpPr>
            <a:spLocks noGrp="1"/>
          </p:cNvSpPr>
          <p:nvPr>
            <p:ph type="dt" sz="half" idx="10"/>
          </p:nvPr>
        </p:nvSpPr>
        <p:spPr/>
        <p:txBody>
          <a:bodyPr/>
          <a:lstStyle/>
          <a:p>
            <a:fld id="{DAAEC0F2-CFD2-1847-87A6-E6776CEC8B8D}" type="datetimeFigureOut">
              <a:rPr lang="en-US" smtClean="0"/>
              <a:t>4/8/2021</a:t>
            </a:fld>
            <a:endParaRPr lang="en-US" dirty="0"/>
          </a:p>
        </p:txBody>
      </p:sp>
      <p:sp>
        <p:nvSpPr>
          <p:cNvPr id="5" name="Footer Placeholder 4">
            <a:extLst>
              <a:ext uri="{FF2B5EF4-FFF2-40B4-BE49-F238E27FC236}">
                <a16:creationId xmlns:a16="http://schemas.microsoft.com/office/drawing/2014/main" id="{48A07026-7AAB-6245-B683-CF5976CAB0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A08358-F479-5D4B-A81E-47218E30DC7F}"/>
              </a:ext>
            </a:extLst>
          </p:cNvPr>
          <p:cNvSpPr>
            <a:spLocks noGrp="1"/>
          </p:cNvSpPr>
          <p:nvPr>
            <p:ph type="sldNum" sz="quarter" idx="12"/>
          </p:nvPr>
        </p:nvSpPr>
        <p:spPr/>
        <p:txBody>
          <a:bodyPr/>
          <a:lstStyle/>
          <a:p>
            <a:fld id="{1A5BCF1E-FF8D-3243-8FD5-EA0C42F0AACA}" type="slidenum">
              <a:rPr lang="en-US" smtClean="0"/>
              <a:t>‹#›</a:t>
            </a:fld>
            <a:endParaRPr lang="en-US" dirty="0"/>
          </a:p>
        </p:txBody>
      </p:sp>
    </p:spTree>
    <p:extLst>
      <p:ext uri="{BB962C8B-B14F-4D97-AF65-F5344CB8AC3E}">
        <p14:creationId xmlns:p14="http://schemas.microsoft.com/office/powerpoint/2010/main" val="386439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EACF-7F08-454D-AF19-C133569C77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D8A210-9EBE-2146-B372-1F49E85D81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E54E5-6B9A-364B-B2E9-A1D25A166AD8}"/>
              </a:ext>
            </a:extLst>
          </p:cNvPr>
          <p:cNvSpPr>
            <a:spLocks noGrp="1"/>
          </p:cNvSpPr>
          <p:nvPr>
            <p:ph type="dt" sz="half" idx="10"/>
          </p:nvPr>
        </p:nvSpPr>
        <p:spPr/>
        <p:txBody>
          <a:bodyPr/>
          <a:lstStyle/>
          <a:p>
            <a:fld id="{DAAEC0F2-CFD2-1847-87A6-E6776CEC8B8D}" type="datetimeFigureOut">
              <a:rPr lang="en-US" smtClean="0"/>
              <a:t>4/8/2021</a:t>
            </a:fld>
            <a:endParaRPr lang="en-US" dirty="0"/>
          </a:p>
        </p:txBody>
      </p:sp>
      <p:sp>
        <p:nvSpPr>
          <p:cNvPr id="5" name="Footer Placeholder 4">
            <a:extLst>
              <a:ext uri="{FF2B5EF4-FFF2-40B4-BE49-F238E27FC236}">
                <a16:creationId xmlns:a16="http://schemas.microsoft.com/office/drawing/2014/main" id="{A7744FBA-FC27-E247-A961-B71D9E3C21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8F0FCA-46D4-A04D-8D34-90A20193DE14}"/>
              </a:ext>
            </a:extLst>
          </p:cNvPr>
          <p:cNvSpPr>
            <a:spLocks noGrp="1"/>
          </p:cNvSpPr>
          <p:nvPr>
            <p:ph type="sldNum" sz="quarter" idx="12"/>
          </p:nvPr>
        </p:nvSpPr>
        <p:spPr/>
        <p:txBody>
          <a:bodyPr/>
          <a:lstStyle/>
          <a:p>
            <a:fld id="{1A5BCF1E-FF8D-3243-8FD5-EA0C42F0AACA}" type="slidenum">
              <a:rPr lang="en-US" smtClean="0"/>
              <a:t>‹#›</a:t>
            </a:fld>
            <a:endParaRPr lang="en-US" dirty="0"/>
          </a:p>
        </p:txBody>
      </p:sp>
    </p:spTree>
    <p:extLst>
      <p:ext uri="{BB962C8B-B14F-4D97-AF65-F5344CB8AC3E}">
        <p14:creationId xmlns:p14="http://schemas.microsoft.com/office/powerpoint/2010/main" val="179527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BD67A-6FCA-9F4D-ADD9-FE5623199E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84116B-7537-0441-B542-CC1B80D82A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DADAD-1805-FD4A-BD68-0FC7C7647FE0}"/>
              </a:ext>
            </a:extLst>
          </p:cNvPr>
          <p:cNvSpPr>
            <a:spLocks noGrp="1"/>
          </p:cNvSpPr>
          <p:nvPr>
            <p:ph type="dt" sz="half" idx="10"/>
          </p:nvPr>
        </p:nvSpPr>
        <p:spPr/>
        <p:txBody>
          <a:bodyPr/>
          <a:lstStyle/>
          <a:p>
            <a:fld id="{DAAEC0F2-CFD2-1847-87A6-E6776CEC8B8D}" type="datetimeFigureOut">
              <a:rPr lang="en-US" smtClean="0"/>
              <a:t>4/8/2021</a:t>
            </a:fld>
            <a:endParaRPr lang="en-US" dirty="0"/>
          </a:p>
        </p:txBody>
      </p:sp>
      <p:sp>
        <p:nvSpPr>
          <p:cNvPr id="5" name="Footer Placeholder 4">
            <a:extLst>
              <a:ext uri="{FF2B5EF4-FFF2-40B4-BE49-F238E27FC236}">
                <a16:creationId xmlns:a16="http://schemas.microsoft.com/office/drawing/2014/main" id="{E3335C3D-86BF-6F4F-BF6A-6C2B966E77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2D5853-31F2-5D40-828F-F0401F5A3BCD}"/>
              </a:ext>
            </a:extLst>
          </p:cNvPr>
          <p:cNvSpPr>
            <a:spLocks noGrp="1"/>
          </p:cNvSpPr>
          <p:nvPr>
            <p:ph type="sldNum" sz="quarter" idx="12"/>
          </p:nvPr>
        </p:nvSpPr>
        <p:spPr/>
        <p:txBody>
          <a:bodyPr/>
          <a:lstStyle/>
          <a:p>
            <a:fld id="{1A5BCF1E-FF8D-3243-8FD5-EA0C42F0AACA}" type="slidenum">
              <a:rPr lang="en-US" smtClean="0"/>
              <a:t>‹#›</a:t>
            </a:fld>
            <a:endParaRPr lang="en-US" dirty="0"/>
          </a:p>
        </p:txBody>
      </p:sp>
    </p:spTree>
    <p:extLst>
      <p:ext uri="{BB962C8B-B14F-4D97-AF65-F5344CB8AC3E}">
        <p14:creationId xmlns:p14="http://schemas.microsoft.com/office/powerpoint/2010/main" val="1921159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2" name="object 3"/>
          <p:cNvSpPr/>
          <p:nvPr userDrawn="1"/>
        </p:nvSpPr>
        <p:spPr>
          <a:xfrm>
            <a:off x="0" y="1"/>
            <a:ext cx="12192000" cy="6858000"/>
          </a:xfrm>
          <a:custGeom>
            <a:avLst/>
            <a:gdLst/>
            <a:ahLst/>
            <a:cxnLst/>
            <a:rect l="l" t="t" r="r" b="b"/>
            <a:pathLst>
              <a:path w="10058400" h="7772400">
                <a:moveTo>
                  <a:pt x="0" y="7772400"/>
                </a:moveTo>
                <a:lnTo>
                  <a:pt x="10058400" y="7772400"/>
                </a:lnTo>
                <a:lnTo>
                  <a:pt x="10058400" y="0"/>
                </a:lnTo>
                <a:lnTo>
                  <a:pt x="0" y="0"/>
                </a:lnTo>
                <a:lnTo>
                  <a:pt x="0" y="7772400"/>
                </a:lnTo>
                <a:close/>
              </a:path>
            </a:pathLst>
          </a:custGeom>
          <a:solidFill>
            <a:srgbClr val="231F20">
              <a:alpha val="75000"/>
            </a:srgbClr>
          </a:solidFill>
        </p:spPr>
        <p:txBody>
          <a:bodyPr wrap="square" lIns="0" tIns="0" rIns="0" bIns="0" rtlCol="0"/>
          <a:lstStyle/>
          <a:p>
            <a:endParaRPr sz="2181" dirty="0"/>
          </a:p>
        </p:txBody>
      </p:sp>
      <p:sp>
        <p:nvSpPr>
          <p:cNvPr id="6" name="Title Placeholder 1"/>
          <p:cNvSpPr>
            <a:spLocks noGrp="1"/>
          </p:cNvSpPr>
          <p:nvPr>
            <p:ph type="title" hasCustomPrompt="1"/>
          </p:nvPr>
        </p:nvSpPr>
        <p:spPr>
          <a:xfrm>
            <a:off x="2485181" y="2391230"/>
            <a:ext cx="6916838" cy="941570"/>
          </a:xfrm>
          <a:prstGeom prst="rect">
            <a:avLst/>
          </a:prstGeom>
        </p:spPr>
        <p:txBody>
          <a:bodyPr vert="horz" lIns="91440" tIns="45720" rIns="91440" bIns="45720" rtlCol="0" anchor="ctr">
            <a:noAutofit/>
          </a:bodyPr>
          <a:lstStyle>
            <a:lvl1pPr algn="ctr">
              <a:defRPr sz="4400" baseline="0">
                <a:solidFill>
                  <a:schemeClr val="bg1"/>
                </a:solidFill>
              </a:defRPr>
            </a:lvl1pPr>
          </a:lstStyle>
          <a:p>
            <a:r>
              <a:rPr lang="en-US"/>
              <a:t>Thank you !</a:t>
            </a:r>
          </a:p>
        </p:txBody>
      </p:sp>
      <p:sp>
        <p:nvSpPr>
          <p:cNvPr id="20" name="object 5"/>
          <p:cNvSpPr/>
          <p:nvPr userDrawn="1"/>
        </p:nvSpPr>
        <p:spPr>
          <a:xfrm>
            <a:off x="4778279" y="3332800"/>
            <a:ext cx="2330642" cy="0"/>
          </a:xfrm>
          <a:custGeom>
            <a:avLst/>
            <a:gdLst/>
            <a:ahLst/>
            <a:cxnLst/>
            <a:rect l="l" t="t" r="r" b="b"/>
            <a:pathLst>
              <a:path w="1922779">
                <a:moveTo>
                  <a:pt x="0" y="0"/>
                </a:moveTo>
                <a:lnTo>
                  <a:pt x="1922779" y="0"/>
                </a:lnTo>
              </a:path>
            </a:pathLst>
          </a:custGeom>
          <a:ln w="39370">
            <a:solidFill>
              <a:srgbClr val="FFFFFF"/>
            </a:solidFill>
          </a:ln>
        </p:spPr>
        <p:txBody>
          <a:bodyPr wrap="square" lIns="0" tIns="0" rIns="0" bIns="0" rtlCol="0"/>
          <a:lstStyle/>
          <a:p>
            <a:endParaRPr sz="2181" dirty="0"/>
          </a:p>
        </p:txBody>
      </p:sp>
      <p:sp>
        <p:nvSpPr>
          <p:cNvPr id="5" name="Text Placeholder 4"/>
          <p:cNvSpPr>
            <a:spLocks noGrp="1"/>
          </p:cNvSpPr>
          <p:nvPr>
            <p:ph type="body" sz="quarter" idx="11" hasCustomPrompt="1"/>
          </p:nvPr>
        </p:nvSpPr>
        <p:spPr>
          <a:xfrm>
            <a:off x="2485181" y="4732341"/>
            <a:ext cx="6916838" cy="833438"/>
          </a:xfrm>
        </p:spPr>
        <p:txBody>
          <a:bodyPr>
            <a:normAutofit/>
          </a:bodyPr>
          <a:lstStyle>
            <a:lvl1pPr algn="ctr">
              <a:defRPr sz="1200">
                <a:solidFill>
                  <a:schemeClr val="bg1"/>
                </a:solidFill>
              </a:defRPr>
            </a:lvl1pPr>
          </a:lstStyle>
          <a:p>
            <a:pPr lvl="0"/>
            <a:r>
              <a:rPr lang="mr-IN"/>
              <a:t>+1-703-935-1919</a:t>
            </a:r>
            <a:endParaRPr lang="en-US"/>
          </a:p>
          <a:p>
            <a:pPr lvl="0"/>
            <a:r>
              <a:rPr lang="en-US"/>
              <a:t>info@10pearls.com</a:t>
            </a:r>
          </a:p>
        </p:txBody>
      </p:sp>
      <p:sp>
        <p:nvSpPr>
          <p:cNvPr id="26" name="Text Placeholder 4"/>
          <p:cNvSpPr>
            <a:spLocks noGrp="1"/>
          </p:cNvSpPr>
          <p:nvPr>
            <p:ph type="body" sz="quarter" idx="12" hasCustomPrompt="1"/>
          </p:nvPr>
        </p:nvSpPr>
        <p:spPr>
          <a:xfrm>
            <a:off x="2485181" y="5690539"/>
            <a:ext cx="6916838" cy="299896"/>
          </a:xfrm>
        </p:spPr>
        <p:txBody>
          <a:bodyPr>
            <a:normAutofit/>
          </a:bodyPr>
          <a:lstStyle>
            <a:lvl1pPr algn="ctr">
              <a:defRPr sz="1200">
                <a:solidFill>
                  <a:schemeClr val="bg1"/>
                </a:solidFill>
              </a:defRPr>
            </a:lvl1pPr>
          </a:lstStyle>
          <a:p>
            <a:pPr lvl="0"/>
            <a:r>
              <a:rPr lang="en-US"/>
              <a:t>www.10pearls.com</a:t>
            </a:r>
          </a:p>
        </p:txBody>
      </p:sp>
      <p:sp>
        <p:nvSpPr>
          <p:cNvPr id="4" name="Picture Placeholder 3"/>
          <p:cNvSpPr>
            <a:spLocks noGrp="1"/>
          </p:cNvSpPr>
          <p:nvPr>
            <p:ph type="pic" sz="quarter" idx="13"/>
          </p:nvPr>
        </p:nvSpPr>
        <p:spPr>
          <a:xfrm>
            <a:off x="4898230" y="3643316"/>
            <a:ext cx="2395538" cy="914400"/>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86732887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AA2A8-548D-794F-93F0-F658A855AE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B9C231-C8EB-9E46-A367-8571C5066C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F465C-F709-184F-AD5A-54875A1E5742}"/>
              </a:ext>
            </a:extLst>
          </p:cNvPr>
          <p:cNvSpPr>
            <a:spLocks noGrp="1"/>
          </p:cNvSpPr>
          <p:nvPr>
            <p:ph type="dt" sz="half" idx="10"/>
          </p:nvPr>
        </p:nvSpPr>
        <p:spPr/>
        <p:txBody>
          <a:bodyPr/>
          <a:lstStyle/>
          <a:p>
            <a:fld id="{DAAEC0F2-CFD2-1847-87A6-E6776CEC8B8D}" type="datetimeFigureOut">
              <a:rPr lang="en-US" smtClean="0"/>
              <a:t>4/8/2021</a:t>
            </a:fld>
            <a:endParaRPr lang="en-US" dirty="0"/>
          </a:p>
        </p:txBody>
      </p:sp>
      <p:sp>
        <p:nvSpPr>
          <p:cNvPr id="5" name="Footer Placeholder 4">
            <a:extLst>
              <a:ext uri="{FF2B5EF4-FFF2-40B4-BE49-F238E27FC236}">
                <a16:creationId xmlns:a16="http://schemas.microsoft.com/office/drawing/2014/main" id="{7E44603C-DB39-C540-9552-6A3D0BEFAE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74AC62-1095-7145-B080-3DDBC36DE1CB}"/>
              </a:ext>
            </a:extLst>
          </p:cNvPr>
          <p:cNvSpPr>
            <a:spLocks noGrp="1"/>
          </p:cNvSpPr>
          <p:nvPr>
            <p:ph type="sldNum" sz="quarter" idx="12"/>
          </p:nvPr>
        </p:nvSpPr>
        <p:spPr/>
        <p:txBody>
          <a:bodyPr/>
          <a:lstStyle/>
          <a:p>
            <a:fld id="{1A5BCF1E-FF8D-3243-8FD5-EA0C42F0AACA}" type="slidenum">
              <a:rPr lang="en-US" smtClean="0"/>
              <a:t>‹#›</a:t>
            </a:fld>
            <a:endParaRPr lang="en-US" dirty="0"/>
          </a:p>
        </p:txBody>
      </p:sp>
    </p:spTree>
    <p:extLst>
      <p:ext uri="{BB962C8B-B14F-4D97-AF65-F5344CB8AC3E}">
        <p14:creationId xmlns:p14="http://schemas.microsoft.com/office/powerpoint/2010/main" val="148676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0EE2-D419-4048-8EA7-C088B3720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254F46-FFD9-A74C-A54B-5CD79CB64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AE9BE2-A8DC-1148-AC32-45FE4F17BD0E}"/>
              </a:ext>
            </a:extLst>
          </p:cNvPr>
          <p:cNvSpPr>
            <a:spLocks noGrp="1"/>
          </p:cNvSpPr>
          <p:nvPr>
            <p:ph type="dt" sz="half" idx="10"/>
          </p:nvPr>
        </p:nvSpPr>
        <p:spPr/>
        <p:txBody>
          <a:bodyPr/>
          <a:lstStyle/>
          <a:p>
            <a:fld id="{DAAEC0F2-CFD2-1847-87A6-E6776CEC8B8D}" type="datetimeFigureOut">
              <a:rPr lang="en-US" smtClean="0"/>
              <a:t>4/8/2021</a:t>
            </a:fld>
            <a:endParaRPr lang="en-US" dirty="0"/>
          </a:p>
        </p:txBody>
      </p:sp>
      <p:sp>
        <p:nvSpPr>
          <p:cNvPr id="5" name="Footer Placeholder 4">
            <a:extLst>
              <a:ext uri="{FF2B5EF4-FFF2-40B4-BE49-F238E27FC236}">
                <a16:creationId xmlns:a16="http://schemas.microsoft.com/office/drawing/2014/main" id="{EB5FBD6E-BA5D-AB40-A993-5E578BCB70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A76CAB-FA08-624B-883B-1428B0F6948D}"/>
              </a:ext>
            </a:extLst>
          </p:cNvPr>
          <p:cNvSpPr>
            <a:spLocks noGrp="1"/>
          </p:cNvSpPr>
          <p:nvPr>
            <p:ph type="sldNum" sz="quarter" idx="12"/>
          </p:nvPr>
        </p:nvSpPr>
        <p:spPr/>
        <p:txBody>
          <a:bodyPr/>
          <a:lstStyle/>
          <a:p>
            <a:fld id="{1A5BCF1E-FF8D-3243-8FD5-EA0C42F0AACA}" type="slidenum">
              <a:rPr lang="en-US" smtClean="0"/>
              <a:t>‹#›</a:t>
            </a:fld>
            <a:endParaRPr lang="en-US" dirty="0"/>
          </a:p>
        </p:txBody>
      </p:sp>
    </p:spTree>
    <p:extLst>
      <p:ext uri="{BB962C8B-B14F-4D97-AF65-F5344CB8AC3E}">
        <p14:creationId xmlns:p14="http://schemas.microsoft.com/office/powerpoint/2010/main" val="300183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B0D9-7BCD-EF48-8ABB-C454857E30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A9235C-3BAA-B24D-9ADD-33DB8326B1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E934AF-0A15-1A43-88AF-5D093D9D3D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F53893-A7D4-5A4E-BE12-F14960F939A5}"/>
              </a:ext>
            </a:extLst>
          </p:cNvPr>
          <p:cNvSpPr>
            <a:spLocks noGrp="1"/>
          </p:cNvSpPr>
          <p:nvPr>
            <p:ph type="dt" sz="half" idx="10"/>
          </p:nvPr>
        </p:nvSpPr>
        <p:spPr/>
        <p:txBody>
          <a:bodyPr/>
          <a:lstStyle/>
          <a:p>
            <a:fld id="{DAAEC0F2-CFD2-1847-87A6-E6776CEC8B8D}" type="datetimeFigureOut">
              <a:rPr lang="en-US" smtClean="0"/>
              <a:t>4/8/2021</a:t>
            </a:fld>
            <a:endParaRPr lang="en-US" dirty="0"/>
          </a:p>
        </p:txBody>
      </p:sp>
      <p:sp>
        <p:nvSpPr>
          <p:cNvPr id="6" name="Footer Placeholder 5">
            <a:extLst>
              <a:ext uri="{FF2B5EF4-FFF2-40B4-BE49-F238E27FC236}">
                <a16:creationId xmlns:a16="http://schemas.microsoft.com/office/drawing/2014/main" id="{7CE7849F-58CA-0746-A7C4-FF8F6180D3E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16BE7E0-FA0F-AB41-B584-68BBB050E3D2}"/>
              </a:ext>
            </a:extLst>
          </p:cNvPr>
          <p:cNvSpPr>
            <a:spLocks noGrp="1"/>
          </p:cNvSpPr>
          <p:nvPr>
            <p:ph type="sldNum" sz="quarter" idx="12"/>
          </p:nvPr>
        </p:nvSpPr>
        <p:spPr/>
        <p:txBody>
          <a:bodyPr/>
          <a:lstStyle/>
          <a:p>
            <a:fld id="{1A5BCF1E-FF8D-3243-8FD5-EA0C42F0AACA}" type="slidenum">
              <a:rPr lang="en-US" smtClean="0"/>
              <a:t>‹#›</a:t>
            </a:fld>
            <a:endParaRPr lang="en-US" dirty="0"/>
          </a:p>
        </p:txBody>
      </p:sp>
    </p:spTree>
    <p:extLst>
      <p:ext uri="{BB962C8B-B14F-4D97-AF65-F5344CB8AC3E}">
        <p14:creationId xmlns:p14="http://schemas.microsoft.com/office/powerpoint/2010/main" val="2854083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3ACC-A4A7-AF4E-81D0-2CC78B9385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01AC4A-939D-AC4D-9E55-46CD2AF30E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9907BA-C916-3D4B-A64F-44A974875E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0BB2E8-AE7F-6149-9B61-9D3EDA1C44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43F8C0-C72E-BC45-A91A-FBD237AB04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07ED75-965E-F743-8B2C-5D6D0DABB474}"/>
              </a:ext>
            </a:extLst>
          </p:cNvPr>
          <p:cNvSpPr>
            <a:spLocks noGrp="1"/>
          </p:cNvSpPr>
          <p:nvPr>
            <p:ph type="dt" sz="half" idx="10"/>
          </p:nvPr>
        </p:nvSpPr>
        <p:spPr/>
        <p:txBody>
          <a:bodyPr/>
          <a:lstStyle/>
          <a:p>
            <a:fld id="{DAAEC0F2-CFD2-1847-87A6-E6776CEC8B8D}" type="datetimeFigureOut">
              <a:rPr lang="en-US" smtClean="0"/>
              <a:t>4/8/2021</a:t>
            </a:fld>
            <a:endParaRPr lang="en-US" dirty="0"/>
          </a:p>
        </p:txBody>
      </p:sp>
      <p:sp>
        <p:nvSpPr>
          <p:cNvPr id="8" name="Footer Placeholder 7">
            <a:extLst>
              <a:ext uri="{FF2B5EF4-FFF2-40B4-BE49-F238E27FC236}">
                <a16:creationId xmlns:a16="http://schemas.microsoft.com/office/drawing/2014/main" id="{08082295-2A67-4342-A635-FABBE53A0ED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EC0CEEC-FEDE-504D-8A0C-406805F88053}"/>
              </a:ext>
            </a:extLst>
          </p:cNvPr>
          <p:cNvSpPr>
            <a:spLocks noGrp="1"/>
          </p:cNvSpPr>
          <p:nvPr>
            <p:ph type="sldNum" sz="quarter" idx="12"/>
          </p:nvPr>
        </p:nvSpPr>
        <p:spPr/>
        <p:txBody>
          <a:bodyPr/>
          <a:lstStyle/>
          <a:p>
            <a:fld id="{1A5BCF1E-FF8D-3243-8FD5-EA0C42F0AACA}" type="slidenum">
              <a:rPr lang="en-US" smtClean="0"/>
              <a:t>‹#›</a:t>
            </a:fld>
            <a:endParaRPr lang="en-US" dirty="0"/>
          </a:p>
        </p:txBody>
      </p:sp>
    </p:spTree>
    <p:extLst>
      <p:ext uri="{BB962C8B-B14F-4D97-AF65-F5344CB8AC3E}">
        <p14:creationId xmlns:p14="http://schemas.microsoft.com/office/powerpoint/2010/main" val="164510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5669-62A7-9149-9755-1C9659DD31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CF45B4-B296-E749-B4B3-0DC7616ACD44}"/>
              </a:ext>
            </a:extLst>
          </p:cNvPr>
          <p:cNvSpPr>
            <a:spLocks noGrp="1"/>
          </p:cNvSpPr>
          <p:nvPr>
            <p:ph type="dt" sz="half" idx="10"/>
          </p:nvPr>
        </p:nvSpPr>
        <p:spPr/>
        <p:txBody>
          <a:bodyPr/>
          <a:lstStyle/>
          <a:p>
            <a:fld id="{DAAEC0F2-CFD2-1847-87A6-E6776CEC8B8D}" type="datetimeFigureOut">
              <a:rPr lang="en-US" smtClean="0"/>
              <a:t>4/8/2021</a:t>
            </a:fld>
            <a:endParaRPr lang="en-US" dirty="0"/>
          </a:p>
        </p:txBody>
      </p:sp>
      <p:sp>
        <p:nvSpPr>
          <p:cNvPr id="4" name="Footer Placeholder 3">
            <a:extLst>
              <a:ext uri="{FF2B5EF4-FFF2-40B4-BE49-F238E27FC236}">
                <a16:creationId xmlns:a16="http://schemas.microsoft.com/office/drawing/2014/main" id="{3FCB2FFF-8031-324C-A7DC-EA3FC9B347A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1D8ECC1-D0B1-464B-AB35-26A40FA819F1}"/>
              </a:ext>
            </a:extLst>
          </p:cNvPr>
          <p:cNvSpPr>
            <a:spLocks noGrp="1"/>
          </p:cNvSpPr>
          <p:nvPr>
            <p:ph type="sldNum" sz="quarter" idx="12"/>
          </p:nvPr>
        </p:nvSpPr>
        <p:spPr/>
        <p:txBody>
          <a:bodyPr/>
          <a:lstStyle/>
          <a:p>
            <a:fld id="{1A5BCF1E-FF8D-3243-8FD5-EA0C42F0AACA}" type="slidenum">
              <a:rPr lang="en-US" smtClean="0"/>
              <a:t>‹#›</a:t>
            </a:fld>
            <a:endParaRPr lang="en-US" dirty="0"/>
          </a:p>
        </p:txBody>
      </p:sp>
    </p:spTree>
    <p:extLst>
      <p:ext uri="{BB962C8B-B14F-4D97-AF65-F5344CB8AC3E}">
        <p14:creationId xmlns:p14="http://schemas.microsoft.com/office/powerpoint/2010/main" val="305704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3CA5C-7520-0540-B150-89F58C98302E}"/>
              </a:ext>
            </a:extLst>
          </p:cNvPr>
          <p:cNvSpPr>
            <a:spLocks noGrp="1"/>
          </p:cNvSpPr>
          <p:nvPr>
            <p:ph type="dt" sz="half" idx="10"/>
          </p:nvPr>
        </p:nvSpPr>
        <p:spPr/>
        <p:txBody>
          <a:bodyPr/>
          <a:lstStyle/>
          <a:p>
            <a:fld id="{DAAEC0F2-CFD2-1847-87A6-E6776CEC8B8D}" type="datetimeFigureOut">
              <a:rPr lang="en-US" smtClean="0"/>
              <a:t>4/8/2021</a:t>
            </a:fld>
            <a:endParaRPr lang="en-US" dirty="0"/>
          </a:p>
        </p:txBody>
      </p:sp>
      <p:sp>
        <p:nvSpPr>
          <p:cNvPr id="3" name="Footer Placeholder 2">
            <a:extLst>
              <a:ext uri="{FF2B5EF4-FFF2-40B4-BE49-F238E27FC236}">
                <a16:creationId xmlns:a16="http://schemas.microsoft.com/office/drawing/2014/main" id="{844C9368-C77A-E545-A80C-E4B228A84E6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F301D7C-1F02-8442-BC22-F37682F35F57}"/>
              </a:ext>
            </a:extLst>
          </p:cNvPr>
          <p:cNvSpPr>
            <a:spLocks noGrp="1"/>
          </p:cNvSpPr>
          <p:nvPr>
            <p:ph type="sldNum" sz="quarter" idx="12"/>
          </p:nvPr>
        </p:nvSpPr>
        <p:spPr/>
        <p:txBody>
          <a:bodyPr/>
          <a:lstStyle/>
          <a:p>
            <a:fld id="{1A5BCF1E-FF8D-3243-8FD5-EA0C42F0AACA}" type="slidenum">
              <a:rPr lang="en-US" smtClean="0"/>
              <a:t>‹#›</a:t>
            </a:fld>
            <a:endParaRPr lang="en-US" dirty="0"/>
          </a:p>
        </p:txBody>
      </p:sp>
    </p:spTree>
    <p:extLst>
      <p:ext uri="{BB962C8B-B14F-4D97-AF65-F5344CB8AC3E}">
        <p14:creationId xmlns:p14="http://schemas.microsoft.com/office/powerpoint/2010/main" val="280690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C15E-E76E-9348-9A7C-48DBAF9BC8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5F0BE7-F960-9343-9DE8-6F11E559E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A164E9-2F08-5E41-A616-7F7433274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AB289-F85D-7F4A-8DA4-D0D2C5EECE7A}"/>
              </a:ext>
            </a:extLst>
          </p:cNvPr>
          <p:cNvSpPr>
            <a:spLocks noGrp="1"/>
          </p:cNvSpPr>
          <p:nvPr>
            <p:ph type="dt" sz="half" idx="10"/>
          </p:nvPr>
        </p:nvSpPr>
        <p:spPr/>
        <p:txBody>
          <a:bodyPr/>
          <a:lstStyle/>
          <a:p>
            <a:fld id="{DAAEC0F2-CFD2-1847-87A6-E6776CEC8B8D}" type="datetimeFigureOut">
              <a:rPr lang="en-US" smtClean="0"/>
              <a:t>4/8/2021</a:t>
            </a:fld>
            <a:endParaRPr lang="en-US" dirty="0"/>
          </a:p>
        </p:txBody>
      </p:sp>
      <p:sp>
        <p:nvSpPr>
          <p:cNvPr id="6" name="Footer Placeholder 5">
            <a:extLst>
              <a:ext uri="{FF2B5EF4-FFF2-40B4-BE49-F238E27FC236}">
                <a16:creationId xmlns:a16="http://schemas.microsoft.com/office/drawing/2014/main" id="{99E8F6CC-03C8-D14F-8CE5-C6FD05BDB2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0D1A2A3-1CAA-384E-B838-6363668DBECA}"/>
              </a:ext>
            </a:extLst>
          </p:cNvPr>
          <p:cNvSpPr>
            <a:spLocks noGrp="1"/>
          </p:cNvSpPr>
          <p:nvPr>
            <p:ph type="sldNum" sz="quarter" idx="12"/>
          </p:nvPr>
        </p:nvSpPr>
        <p:spPr/>
        <p:txBody>
          <a:bodyPr/>
          <a:lstStyle/>
          <a:p>
            <a:fld id="{1A5BCF1E-FF8D-3243-8FD5-EA0C42F0AACA}" type="slidenum">
              <a:rPr lang="en-US" smtClean="0"/>
              <a:t>‹#›</a:t>
            </a:fld>
            <a:endParaRPr lang="en-US" dirty="0"/>
          </a:p>
        </p:txBody>
      </p:sp>
    </p:spTree>
    <p:extLst>
      <p:ext uri="{BB962C8B-B14F-4D97-AF65-F5344CB8AC3E}">
        <p14:creationId xmlns:p14="http://schemas.microsoft.com/office/powerpoint/2010/main" val="300334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A3E5-4A1B-8A45-A977-35894F55C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6B5EFA-B2BB-EC49-912A-0A5391111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1D76B7F-5522-3242-8016-D746CF1C9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5F46C-F683-2C48-BB20-CE58C07B013E}"/>
              </a:ext>
            </a:extLst>
          </p:cNvPr>
          <p:cNvSpPr>
            <a:spLocks noGrp="1"/>
          </p:cNvSpPr>
          <p:nvPr>
            <p:ph type="dt" sz="half" idx="10"/>
          </p:nvPr>
        </p:nvSpPr>
        <p:spPr/>
        <p:txBody>
          <a:bodyPr/>
          <a:lstStyle/>
          <a:p>
            <a:fld id="{DAAEC0F2-CFD2-1847-87A6-E6776CEC8B8D}" type="datetimeFigureOut">
              <a:rPr lang="en-US" smtClean="0"/>
              <a:t>4/8/2021</a:t>
            </a:fld>
            <a:endParaRPr lang="en-US" dirty="0"/>
          </a:p>
        </p:txBody>
      </p:sp>
      <p:sp>
        <p:nvSpPr>
          <p:cNvPr id="6" name="Footer Placeholder 5">
            <a:extLst>
              <a:ext uri="{FF2B5EF4-FFF2-40B4-BE49-F238E27FC236}">
                <a16:creationId xmlns:a16="http://schemas.microsoft.com/office/drawing/2014/main" id="{C4779D8C-5B55-FD45-95DB-62989AF428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6865BFE-BC8E-4D48-8D0C-327950039BF8}"/>
              </a:ext>
            </a:extLst>
          </p:cNvPr>
          <p:cNvSpPr>
            <a:spLocks noGrp="1"/>
          </p:cNvSpPr>
          <p:nvPr>
            <p:ph type="sldNum" sz="quarter" idx="12"/>
          </p:nvPr>
        </p:nvSpPr>
        <p:spPr/>
        <p:txBody>
          <a:bodyPr/>
          <a:lstStyle/>
          <a:p>
            <a:fld id="{1A5BCF1E-FF8D-3243-8FD5-EA0C42F0AACA}" type="slidenum">
              <a:rPr lang="en-US" smtClean="0"/>
              <a:t>‹#›</a:t>
            </a:fld>
            <a:endParaRPr lang="en-US" dirty="0"/>
          </a:p>
        </p:txBody>
      </p:sp>
    </p:spTree>
    <p:extLst>
      <p:ext uri="{BB962C8B-B14F-4D97-AF65-F5344CB8AC3E}">
        <p14:creationId xmlns:p14="http://schemas.microsoft.com/office/powerpoint/2010/main" val="388605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1F5AAC-309D-7949-ACC3-A9C2688E57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E6EE31-BBA8-2F46-9850-D0371781D9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7A3B67-D51E-EF47-B531-4B62143112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AEC0F2-CFD2-1847-87A6-E6776CEC8B8D}" type="datetimeFigureOut">
              <a:rPr lang="en-US" smtClean="0"/>
              <a:t>4/8/2021</a:t>
            </a:fld>
            <a:endParaRPr lang="en-US" dirty="0"/>
          </a:p>
        </p:txBody>
      </p:sp>
      <p:sp>
        <p:nvSpPr>
          <p:cNvPr id="5" name="Footer Placeholder 4">
            <a:extLst>
              <a:ext uri="{FF2B5EF4-FFF2-40B4-BE49-F238E27FC236}">
                <a16:creationId xmlns:a16="http://schemas.microsoft.com/office/drawing/2014/main" id="{46A312D6-06C2-4A42-95AC-EFBA7F916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CE05706-7202-EA4E-AE5D-D306580B4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BCF1E-FF8D-3243-8FD5-EA0C42F0AACA}" type="slidenum">
              <a:rPr lang="en-US" smtClean="0"/>
              <a:t>‹#›</a:t>
            </a:fld>
            <a:endParaRPr lang="en-US" dirty="0"/>
          </a:p>
        </p:txBody>
      </p:sp>
    </p:spTree>
    <p:extLst>
      <p:ext uri="{BB962C8B-B14F-4D97-AF65-F5344CB8AC3E}">
        <p14:creationId xmlns:p14="http://schemas.microsoft.com/office/powerpoint/2010/main" val="2052534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microsoft.com/office/2007/relationships/hdphoto" Target="../media/hdphoto2.wdp"/><Relationship Id="rId13"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image" Target="../media/image4.emf"/><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9.jpeg"/><Relationship Id="rId5" Type="http://schemas.openxmlformats.org/officeDocument/2006/relationships/image" Target="../media/image5.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jpg"/><Relationship Id="rId2" Type="http://schemas.openxmlformats.org/officeDocument/2006/relationships/image" Target="../media/image4.emf"/><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jpg"/><Relationship Id="rId2" Type="http://schemas.openxmlformats.org/officeDocument/2006/relationships/image" Target="../media/image4.emf"/><Relationship Id="rId1" Type="http://schemas.openxmlformats.org/officeDocument/2006/relationships/slideLayout" Target="../slideLayouts/slideLayout7.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p:nvPr/>
        </p:nvSpPr>
        <p:spPr>
          <a:xfrm>
            <a:off x="0" y="5194159"/>
            <a:ext cx="2429600" cy="1188800"/>
          </a:xfrm>
          <a:prstGeom prst="rect">
            <a:avLst/>
          </a:prstGeom>
          <a:solidFill>
            <a:srgbClr val="FFFFFF"/>
          </a:solidFill>
          <a:ln>
            <a:noFill/>
          </a:ln>
        </p:spPr>
        <p:txBody>
          <a:bodyPr spcFirstLastPara="1" wrap="square" lIns="121900" tIns="121900" rIns="121900" bIns="121900" anchor="ctr" anchorCtr="0">
            <a:noAutofit/>
          </a:bodyPr>
          <a:lstStyle/>
          <a:p>
            <a:endParaRPr sz="2400" dirty="0"/>
          </a:p>
        </p:txBody>
      </p:sp>
      <p:sp>
        <p:nvSpPr>
          <p:cNvPr id="216" name="Google Shape;216;p27"/>
          <p:cNvSpPr txBox="1">
            <a:spLocks noGrp="1"/>
          </p:cNvSpPr>
          <p:nvPr>
            <p:ph type="subTitle" idx="4294967295"/>
          </p:nvPr>
        </p:nvSpPr>
        <p:spPr>
          <a:xfrm>
            <a:off x="254467" y="4778980"/>
            <a:ext cx="6019011" cy="6384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CA" sz="2000" b="1" dirty="0">
                <a:solidFill>
                  <a:srgbClr val="FF0000"/>
                </a:solidFill>
                <a:latin typeface="Roboto" panose="02000000000000000000" pitchFamily="2" charset="0"/>
                <a:ea typeface="Roboto" panose="02000000000000000000" pitchFamily="2" charset="0"/>
              </a:rPr>
              <a:t>Demo</a:t>
            </a:r>
            <a:endParaRPr sz="2000" b="1" dirty="0">
              <a:solidFill>
                <a:srgbClr val="FF0000"/>
              </a:solidFill>
              <a:latin typeface="Roboto" panose="02000000000000000000" pitchFamily="2" charset="0"/>
              <a:ea typeface="Roboto" panose="02000000000000000000" pitchFamily="2" charset="0"/>
            </a:endParaRPr>
          </a:p>
        </p:txBody>
      </p:sp>
      <p:sp>
        <p:nvSpPr>
          <p:cNvPr id="217" name="Google Shape;217;p27"/>
          <p:cNvSpPr txBox="1">
            <a:spLocks noGrp="1"/>
          </p:cNvSpPr>
          <p:nvPr>
            <p:ph type="ctrTitle" idx="4294967295"/>
          </p:nvPr>
        </p:nvSpPr>
        <p:spPr>
          <a:xfrm>
            <a:off x="254468" y="4195380"/>
            <a:ext cx="6934896" cy="480800"/>
          </a:xfrm>
          <a:prstGeom prst="rect">
            <a:avLst/>
          </a:prstGeom>
        </p:spPr>
        <p:txBody>
          <a:bodyPr spcFirstLastPara="1" vert="horz" wrap="square" lIns="121900" tIns="121900" rIns="121900" bIns="121900" rtlCol="0" anchor="t" anchorCtr="0">
            <a:noAutofit/>
          </a:bodyPr>
          <a:lstStyle/>
          <a:p>
            <a:r>
              <a:rPr lang="en-US" sz="2800" b="1" spc="-5" dirty="0">
                <a:latin typeface="Arial" panose="020B0604020202020204" pitchFamily="34" charset="0"/>
                <a:cs typeface="Arial" panose="020B0604020202020204" pitchFamily="34" charset="0"/>
              </a:rPr>
              <a:t>The FYP ACCELERATOR</a:t>
            </a:r>
            <a:endParaRPr lang="en-US" sz="2800" b="1" dirty="0">
              <a:latin typeface="Arial" panose="020B0604020202020204" pitchFamily="34" charset="0"/>
              <a:cs typeface="Arial" panose="020B0604020202020204" pitchFamily="34" charset="0"/>
            </a:endParaRPr>
          </a:p>
        </p:txBody>
      </p:sp>
      <p:cxnSp>
        <p:nvCxnSpPr>
          <p:cNvPr id="218" name="Google Shape;218;p27"/>
          <p:cNvCxnSpPr>
            <a:cxnSpLocks/>
          </p:cNvCxnSpPr>
          <p:nvPr/>
        </p:nvCxnSpPr>
        <p:spPr>
          <a:xfrm flipV="1">
            <a:off x="376533" y="4778980"/>
            <a:ext cx="4466055" cy="7575"/>
          </a:xfrm>
          <a:prstGeom prst="straightConnector1">
            <a:avLst/>
          </a:prstGeom>
          <a:noFill/>
          <a:ln w="9525" cap="flat" cmpd="sng">
            <a:solidFill>
              <a:srgbClr val="AD1F2F"/>
            </a:solidFill>
            <a:prstDash val="solid"/>
            <a:round/>
            <a:headEnd type="none" w="med" len="med"/>
            <a:tailEnd type="none" w="med" len="med"/>
          </a:ln>
        </p:spPr>
      </p:cxnSp>
      <p:pic>
        <p:nvPicPr>
          <p:cNvPr id="18" name="Google Shape;227;p28">
            <a:extLst>
              <a:ext uri="{FF2B5EF4-FFF2-40B4-BE49-F238E27FC236}">
                <a16:creationId xmlns:a16="http://schemas.microsoft.com/office/drawing/2014/main" id="{2B8DF93B-0D74-4041-886A-CF4899E5B19E}"/>
              </a:ext>
            </a:extLst>
          </p:cNvPr>
          <p:cNvPicPr preferRelativeResize="0"/>
          <p:nvPr/>
        </p:nvPicPr>
        <p:blipFill rotWithShape="1">
          <a:blip r:embed="rId3">
            <a:alphaModFix amt="4000"/>
          </a:blip>
          <a:srcRect r="9850"/>
          <a:stretch/>
        </p:blipFill>
        <p:spPr>
          <a:xfrm>
            <a:off x="5436734" y="383639"/>
            <a:ext cx="6670074" cy="5601468"/>
          </a:xfrm>
          <a:prstGeom prst="rect">
            <a:avLst/>
          </a:prstGeom>
          <a:noFill/>
          <a:ln>
            <a:noFill/>
          </a:ln>
        </p:spPr>
      </p:pic>
      <p:sp>
        <p:nvSpPr>
          <p:cNvPr id="11" name="Rectangle 10">
            <a:extLst>
              <a:ext uri="{FF2B5EF4-FFF2-40B4-BE49-F238E27FC236}">
                <a16:creationId xmlns:a16="http://schemas.microsoft.com/office/drawing/2014/main" id="{F1F6ECBE-C6D4-0B47-9596-9C38BBCEC603}"/>
              </a:ext>
            </a:extLst>
          </p:cNvPr>
          <p:cNvSpPr/>
          <p:nvPr/>
        </p:nvSpPr>
        <p:spPr>
          <a:xfrm>
            <a:off x="254467" y="5634437"/>
            <a:ext cx="1882247" cy="369332"/>
          </a:xfrm>
          <a:prstGeom prst="rect">
            <a:avLst/>
          </a:prstGeom>
        </p:spPr>
        <p:txBody>
          <a:bodyPr wrap="none" lIns="91440" tIns="45720" rIns="91440" bIns="45720" anchor="t">
            <a:spAutoFit/>
          </a:bodyPr>
          <a:lstStyle/>
          <a:p>
            <a:r>
              <a:rPr lang="en-CA" b="1" dirty="0">
                <a:latin typeface="Roboto"/>
                <a:ea typeface="Roboto" panose="02000000000000000000" pitchFamily="2" charset="0"/>
              </a:rPr>
              <a:t>April 07</a:t>
            </a:r>
            <a:r>
              <a:rPr lang="en-CA" b="1" baseline="30000" dirty="0">
                <a:latin typeface="Roboto"/>
                <a:ea typeface="Roboto" panose="02000000000000000000" pitchFamily="2" charset="0"/>
              </a:rPr>
              <a:t>th</a:t>
            </a:r>
            <a:r>
              <a:rPr lang="en" b="1" dirty="0">
                <a:latin typeface="Roboto"/>
                <a:ea typeface="Roboto" panose="02000000000000000000" pitchFamily="2" charset="0"/>
              </a:rPr>
              <a:t>, 2021 </a:t>
            </a:r>
            <a:endParaRPr lang="en-US" b="1" dirty="0">
              <a:latin typeface="Roboto"/>
              <a:ea typeface="Roboto" panose="02000000000000000000" pitchFamily="2" charset="0"/>
            </a:endParaRPr>
          </a:p>
        </p:txBody>
      </p:sp>
      <p:pic>
        <p:nvPicPr>
          <p:cNvPr id="4" name="Picture 3">
            <a:extLst>
              <a:ext uri="{FF2B5EF4-FFF2-40B4-BE49-F238E27FC236}">
                <a16:creationId xmlns:a16="http://schemas.microsoft.com/office/drawing/2014/main" id="{E36E4B53-681B-40FF-A33C-9896DCCEE1F9}"/>
              </a:ext>
            </a:extLst>
          </p:cNvPr>
          <p:cNvPicPr>
            <a:picLocks noChangeAspect="1"/>
          </p:cNvPicPr>
          <p:nvPr/>
        </p:nvPicPr>
        <p:blipFill>
          <a:blip r:embed="rId4"/>
          <a:stretch>
            <a:fillRect/>
          </a:stretch>
        </p:blipFill>
        <p:spPr>
          <a:xfrm>
            <a:off x="10674278" y="6108248"/>
            <a:ext cx="1309140" cy="549422"/>
          </a:xfrm>
          <a:prstGeom prst="rect">
            <a:avLst/>
          </a:prstGeom>
        </p:spPr>
      </p:pic>
      <p:sp>
        <p:nvSpPr>
          <p:cNvPr id="3" name="TextBox 2"/>
          <p:cNvSpPr txBox="1"/>
          <p:nvPr/>
        </p:nvSpPr>
        <p:spPr>
          <a:xfrm>
            <a:off x="315925" y="1161413"/>
            <a:ext cx="11012923" cy="523220"/>
          </a:xfrm>
          <a:prstGeom prst="rect">
            <a:avLst/>
          </a:prstGeom>
          <a:noFill/>
        </p:spPr>
        <p:txBody>
          <a:bodyPr wrap="square" rtlCol="0">
            <a:spAutoFit/>
          </a:bodyPr>
          <a:lstStyle/>
          <a:p>
            <a:r>
              <a:rPr lang="en-US" sz="2800" b="1" dirty="0">
                <a:latin typeface="Helvetica Neue Light"/>
              </a:rPr>
              <a:t>Android Based Lung Cancer Detection using Machine Learning</a:t>
            </a:r>
          </a:p>
        </p:txBody>
      </p:sp>
      <p:sp>
        <p:nvSpPr>
          <p:cNvPr id="5" name="TextBox 4"/>
          <p:cNvSpPr txBox="1"/>
          <p:nvPr/>
        </p:nvSpPr>
        <p:spPr>
          <a:xfrm>
            <a:off x="488373" y="1963882"/>
            <a:ext cx="3543300" cy="646331"/>
          </a:xfrm>
          <a:prstGeom prst="rect">
            <a:avLst/>
          </a:prstGeom>
          <a:noFill/>
        </p:spPr>
        <p:txBody>
          <a:bodyPr wrap="square" rtlCol="0">
            <a:spAutoFit/>
          </a:bodyPr>
          <a:lstStyle/>
          <a:p>
            <a:r>
              <a:rPr lang="en-US" dirty="0"/>
              <a:t>Sir Syed University of Engineering &amp; Technology.</a:t>
            </a:r>
          </a:p>
        </p:txBody>
      </p:sp>
    </p:spTree>
    <p:extLst>
      <p:ext uri="{BB962C8B-B14F-4D97-AF65-F5344CB8AC3E}">
        <p14:creationId xmlns:p14="http://schemas.microsoft.com/office/powerpoint/2010/main" val="3380481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57;p30">
            <a:extLst>
              <a:ext uri="{FF2B5EF4-FFF2-40B4-BE49-F238E27FC236}">
                <a16:creationId xmlns:a16="http://schemas.microsoft.com/office/drawing/2014/main" id="{BCEAF046-B885-444C-B716-CDA029B870DA}"/>
              </a:ext>
            </a:extLst>
          </p:cNvPr>
          <p:cNvSpPr txBox="1"/>
          <p:nvPr/>
        </p:nvSpPr>
        <p:spPr>
          <a:xfrm>
            <a:off x="288788" y="2026102"/>
            <a:ext cx="11370798" cy="4831898"/>
          </a:xfrm>
          <a:prstGeom prst="rect">
            <a:avLst/>
          </a:prstGeom>
          <a:noFill/>
          <a:ln>
            <a:noFill/>
          </a:ln>
        </p:spPr>
        <p:txBody>
          <a:bodyPr spcFirstLastPara="1" wrap="square" lIns="121900" tIns="121900" rIns="121900" bIns="121900" anchor="t" anchorCtr="0">
            <a:noAutofit/>
          </a:bodyPr>
          <a:lstStyle/>
          <a:p>
            <a:pPr lvl="1">
              <a:lnSpc>
                <a:spcPct val="150000"/>
              </a:lnSpc>
              <a:spcBef>
                <a:spcPts val="600"/>
              </a:spcBef>
            </a:pPr>
            <a:r>
              <a:rPr lang="en-US" sz="1600" dirty="0">
                <a:latin typeface="Helvetica Neue Light"/>
                <a:cs typeface="Arial"/>
              </a:rPr>
              <a:t>- Classification of Lung cancer into different stages like Stage (I, II, III &amp; IV).</a:t>
            </a:r>
          </a:p>
          <a:p>
            <a:pPr lvl="1">
              <a:lnSpc>
                <a:spcPct val="150000"/>
              </a:lnSpc>
              <a:spcBef>
                <a:spcPts val="600"/>
              </a:spcBef>
            </a:pPr>
            <a:r>
              <a:rPr lang="en-US" sz="1600" dirty="0">
                <a:latin typeface="Helvetica Neue Light"/>
                <a:cs typeface="Arial"/>
              </a:rPr>
              <a:t>- Gather more dataset to increase the efficiency and accuracy of model.</a:t>
            </a:r>
          </a:p>
          <a:p>
            <a:pPr lvl="1">
              <a:lnSpc>
                <a:spcPct val="150000"/>
              </a:lnSpc>
              <a:spcBef>
                <a:spcPts val="600"/>
              </a:spcBef>
            </a:pPr>
            <a:endParaRPr lang="en-US" sz="1600" dirty="0">
              <a:latin typeface="Helvetica Neue Light"/>
              <a:cs typeface="Arial"/>
            </a:endParaRPr>
          </a:p>
        </p:txBody>
      </p:sp>
      <p:sp>
        <p:nvSpPr>
          <p:cNvPr id="3" name="Google Shape;253;p30">
            <a:extLst>
              <a:ext uri="{FF2B5EF4-FFF2-40B4-BE49-F238E27FC236}">
                <a16:creationId xmlns:a16="http://schemas.microsoft.com/office/drawing/2014/main" id="{F5E8F308-D895-4CAB-BD38-32CE147F0732}"/>
              </a:ext>
            </a:extLst>
          </p:cNvPr>
          <p:cNvSpPr txBox="1"/>
          <p:nvPr/>
        </p:nvSpPr>
        <p:spPr>
          <a:xfrm>
            <a:off x="410777" y="332533"/>
            <a:ext cx="10230947" cy="416000"/>
          </a:xfrm>
          <a:prstGeom prst="rect">
            <a:avLst/>
          </a:prstGeom>
          <a:noFill/>
          <a:ln>
            <a:noFill/>
          </a:ln>
        </p:spPr>
        <p:txBody>
          <a:bodyPr spcFirstLastPara="1" wrap="square" lIns="121900" tIns="121900" rIns="121900" bIns="121900" anchor="t" anchorCtr="0">
            <a:noAutofit/>
          </a:bodyPr>
          <a:lstStyle/>
          <a:p>
            <a:r>
              <a:rPr lang="en-CA" sz="2400" b="1" dirty="0">
                <a:latin typeface="Lato"/>
                <a:sym typeface="Montserrat SemiBold"/>
              </a:rPr>
              <a:t>Future Work</a:t>
            </a:r>
            <a:endParaRPr lang="en" sz="2400" dirty="0">
              <a:latin typeface="Lato"/>
              <a:ea typeface="+mn-lt"/>
              <a:cs typeface="+mn-lt"/>
            </a:endParaRPr>
          </a:p>
        </p:txBody>
      </p:sp>
      <p:sp>
        <p:nvSpPr>
          <p:cNvPr id="5" name="Google Shape;256;p30">
            <a:extLst>
              <a:ext uri="{FF2B5EF4-FFF2-40B4-BE49-F238E27FC236}">
                <a16:creationId xmlns:a16="http://schemas.microsoft.com/office/drawing/2014/main" id="{08FD1D81-AE97-4313-B805-E3C3EA0945EF}"/>
              </a:ext>
            </a:extLst>
          </p:cNvPr>
          <p:cNvSpPr txBox="1">
            <a:spLocks noGrp="1"/>
          </p:cNvSpPr>
          <p:nvPr>
            <p:ph type="sldNum" idx="12"/>
          </p:nvPr>
        </p:nvSpPr>
        <p:spPr>
          <a:xfrm>
            <a:off x="11230101" y="6267400"/>
            <a:ext cx="5464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10</a:t>
            </a:fld>
            <a:endParaRPr dirty="0"/>
          </a:p>
        </p:txBody>
      </p:sp>
      <p:sp>
        <p:nvSpPr>
          <p:cNvPr id="7" name="Google Shape;226;p28">
            <a:extLst>
              <a:ext uri="{FF2B5EF4-FFF2-40B4-BE49-F238E27FC236}">
                <a16:creationId xmlns:a16="http://schemas.microsoft.com/office/drawing/2014/main" id="{D4CB7F95-C685-44F9-8332-0FC8FCB496CC}"/>
              </a:ext>
            </a:extLst>
          </p:cNvPr>
          <p:cNvSpPr/>
          <p:nvPr/>
        </p:nvSpPr>
        <p:spPr>
          <a:xfrm>
            <a:off x="551733" y="833319"/>
            <a:ext cx="334800" cy="63200"/>
          </a:xfrm>
          <a:prstGeom prst="rect">
            <a:avLst/>
          </a:prstGeom>
          <a:solidFill>
            <a:srgbClr val="AD1F2F"/>
          </a:solidFill>
          <a:ln>
            <a:noFill/>
          </a:ln>
        </p:spPr>
        <p:txBody>
          <a:bodyPr spcFirstLastPara="1" wrap="square" lIns="121900" tIns="121900" rIns="121900" bIns="121900" anchor="ctr" anchorCtr="0">
            <a:noAutofit/>
          </a:bodyPr>
          <a:lstStyle/>
          <a:p>
            <a:endParaRPr sz="2400" dirty="0"/>
          </a:p>
        </p:txBody>
      </p:sp>
      <p:pic>
        <p:nvPicPr>
          <p:cNvPr id="8" name="Picture 7">
            <a:extLst>
              <a:ext uri="{FF2B5EF4-FFF2-40B4-BE49-F238E27FC236}">
                <a16:creationId xmlns:a16="http://schemas.microsoft.com/office/drawing/2014/main" id="{D6A4CF4E-A694-4073-8FC0-B32EFFBF86E8}"/>
              </a:ext>
            </a:extLst>
          </p:cNvPr>
          <p:cNvPicPr>
            <a:picLocks noChangeAspect="1"/>
          </p:cNvPicPr>
          <p:nvPr/>
        </p:nvPicPr>
        <p:blipFill>
          <a:blip r:embed="rId2"/>
          <a:stretch>
            <a:fillRect/>
          </a:stretch>
        </p:blipFill>
        <p:spPr>
          <a:xfrm>
            <a:off x="364737" y="6258180"/>
            <a:ext cx="1043591" cy="543239"/>
          </a:xfrm>
          <a:prstGeom prst="rect">
            <a:avLst/>
          </a:prstGeom>
        </p:spPr>
      </p:pic>
      <p:pic>
        <p:nvPicPr>
          <p:cNvPr id="9" name="Google Shape;255;p30">
            <a:extLst>
              <a:ext uri="{FF2B5EF4-FFF2-40B4-BE49-F238E27FC236}">
                <a16:creationId xmlns:a16="http://schemas.microsoft.com/office/drawing/2014/main" id="{10335BBD-4832-432E-93AD-209B5196BEBB}"/>
              </a:ext>
            </a:extLst>
          </p:cNvPr>
          <p:cNvPicPr preferRelativeResize="0"/>
          <p:nvPr/>
        </p:nvPicPr>
        <p:blipFill>
          <a:blip r:embed="rId3">
            <a:alphaModFix amt="4000"/>
          </a:blip>
          <a:stretch>
            <a:fillRect/>
          </a:stretch>
        </p:blipFill>
        <p:spPr>
          <a:xfrm>
            <a:off x="4584534" y="306450"/>
            <a:ext cx="7398884" cy="5601468"/>
          </a:xfrm>
          <a:prstGeom prst="rect">
            <a:avLst/>
          </a:prstGeom>
          <a:noFill/>
          <a:ln>
            <a:noFill/>
          </a:ln>
        </p:spPr>
      </p:pic>
      <p:pic>
        <p:nvPicPr>
          <p:cNvPr id="2" name="Picture 1">
            <a:extLst>
              <a:ext uri="{FF2B5EF4-FFF2-40B4-BE49-F238E27FC236}">
                <a16:creationId xmlns:a16="http://schemas.microsoft.com/office/drawing/2014/main" id="{F41B9823-F490-4BB2-86C9-C8D170F1CE80}"/>
              </a:ext>
            </a:extLst>
          </p:cNvPr>
          <p:cNvPicPr>
            <a:picLocks noChangeAspect="1"/>
          </p:cNvPicPr>
          <p:nvPr/>
        </p:nvPicPr>
        <p:blipFill>
          <a:blip r:embed="rId4"/>
          <a:stretch>
            <a:fillRect/>
          </a:stretch>
        </p:blipFill>
        <p:spPr>
          <a:xfrm>
            <a:off x="10674278" y="6108248"/>
            <a:ext cx="1309140" cy="549422"/>
          </a:xfrm>
          <a:prstGeom prst="rect">
            <a:avLst/>
          </a:prstGeom>
        </p:spPr>
      </p:pic>
    </p:spTree>
    <p:extLst>
      <p:ext uri="{BB962C8B-B14F-4D97-AF65-F5344CB8AC3E}">
        <p14:creationId xmlns:p14="http://schemas.microsoft.com/office/powerpoint/2010/main" val="1129619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5181" y="2100771"/>
            <a:ext cx="6916838" cy="941570"/>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Questions</a:t>
            </a:r>
          </a:p>
        </p:txBody>
      </p:sp>
      <p:sp>
        <p:nvSpPr>
          <p:cNvPr id="3" name="Text Placeholder 2">
            <a:extLst>
              <a:ext uri="{FF2B5EF4-FFF2-40B4-BE49-F238E27FC236}">
                <a16:creationId xmlns:a16="http://schemas.microsoft.com/office/drawing/2014/main" id="{7B23AD9F-8DC8-4DB3-A524-460862418204}"/>
              </a:ext>
            </a:extLst>
          </p:cNvPr>
          <p:cNvSpPr>
            <a:spLocks noGrp="1"/>
          </p:cNvSpPr>
          <p:nvPr>
            <p:ph type="body" sz="quarter" idx="11"/>
          </p:nvPr>
        </p:nvSpPr>
        <p:spPr>
          <a:xfrm>
            <a:off x="2485181" y="4732341"/>
            <a:ext cx="6916838" cy="833438"/>
          </a:xfrm>
        </p:spPr>
        <p:txBody>
          <a:bodyPr/>
          <a:lstStyle/>
          <a:p>
            <a:pPr lvl="0"/>
            <a:r>
              <a:rPr lang="en-US" dirty="0"/>
              <a:t>fyp@tenpearls.com</a:t>
            </a:r>
          </a:p>
          <a:p>
            <a:pPr lvl="0"/>
            <a:endParaRPr lang="en-US" dirty="0"/>
          </a:p>
        </p:txBody>
      </p:sp>
      <p:pic>
        <p:nvPicPr>
          <p:cNvPr id="7" name="Picture 6">
            <a:extLst>
              <a:ext uri="{FF2B5EF4-FFF2-40B4-BE49-F238E27FC236}">
                <a16:creationId xmlns:a16="http://schemas.microsoft.com/office/drawing/2014/main" id="{D24FD9C0-0513-410C-90F8-A1E3F7B96171}"/>
              </a:ext>
            </a:extLst>
          </p:cNvPr>
          <p:cNvPicPr>
            <a:picLocks noChangeAspect="1"/>
          </p:cNvPicPr>
          <p:nvPr/>
        </p:nvPicPr>
        <p:blipFill>
          <a:blip r:embed="rId3"/>
          <a:stretch>
            <a:fillRect/>
          </a:stretch>
        </p:blipFill>
        <p:spPr>
          <a:xfrm>
            <a:off x="4805520" y="3473843"/>
            <a:ext cx="2313737" cy="1002360"/>
          </a:xfrm>
          <a:prstGeom prst="rect">
            <a:avLst/>
          </a:prstGeom>
        </p:spPr>
      </p:pic>
    </p:spTree>
    <p:extLst>
      <p:ext uri="{BB962C8B-B14F-4D97-AF65-F5344CB8AC3E}">
        <p14:creationId xmlns:p14="http://schemas.microsoft.com/office/powerpoint/2010/main" val="41171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57;p30">
            <a:extLst>
              <a:ext uri="{FF2B5EF4-FFF2-40B4-BE49-F238E27FC236}">
                <a16:creationId xmlns:a16="http://schemas.microsoft.com/office/drawing/2014/main" id="{BCEAF046-B885-444C-B716-CDA029B870DA}"/>
              </a:ext>
            </a:extLst>
          </p:cNvPr>
          <p:cNvSpPr txBox="1"/>
          <p:nvPr/>
        </p:nvSpPr>
        <p:spPr>
          <a:xfrm>
            <a:off x="146528" y="1564267"/>
            <a:ext cx="11370798" cy="3904165"/>
          </a:xfrm>
          <a:prstGeom prst="rect">
            <a:avLst/>
          </a:prstGeom>
          <a:noFill/>
          <a:ln>
            <a:noFill/>
          </a:ln>
        </p:spPr>
        <p:txBody>
          <a:bodyPr spcFirstLastPara="1" wrap="square" lIns="121900" tIns="121900" rIns="121900" bIns="121900" anchor="t" anchorCtr="0">
            <a:noAutofit/>
          </a:bodyPr>
          <a:lstStyle/>
          <a:p>
            <a:pPr lvl="1">
              <a:lnSpc>
                <a:spcPct val="150000"/>
              </a:lnSpc>
              <a:spcBef>
                <a:spcPts val="600"/>
              </a:spcBef>
            </a:pPr>
            <a:r>
              <a:rPr lang="en-US" sz="1600" dirty="0">
                <a:latin typeface="Helvetica Neue Light"/>
              </a:rPr>
              <a:t>Lung cancer is considered as one of the serious diseases in the world. Many imaging techniques are used to detect cancer like chest X-Ray, PET, CT, and MRI etc. While comparing among them CT scan imaging is the best imaging technique to detect cancer. Radiologists strive to detect and interpret lung cancer from CT scan image by prolong interpretive process, is time consuming. Interpretation from complex structure nodules from CT scan is difficult and requires several days process. Hence, it is helpful for radiologists and doctors to use computer aided technique because early detection of lung cancer can save patient's life and radiography students to gain better knowledge.</a:t>
            </a:r>
          </a:p>
          <a:p>
            <a:pPr lvl="1">
              <a:lnSpc>
                <a:spcPct val="150000"/>
              </a:lnSpc>
              <a:spcBef>
                <a:spcPts val="600"/>
              </a:spcBef>
            </a:pPr>
            <a:endParaRPr lang="en-US" sz="1600" dirty="0">
              <a:latin typeface="Helvetica Neue Light"/>
              <a:cs typeface="Arial"/>
            </a:endParaRPr>
          </a:p>
        </p:txBody>
      </p:sp>
      <p:sp>
        <p:nvSpPr>
          <p:cNvPr id="3" name="Google Shape;253;p30">
            <a:extLst>
              <a:ext uri="{FF2B5EF4-FFF2-40B4-BE49-F238E27FC236}">
                <a16:creationId xmlns:a16="http://schemas.microsoft.com/office/drawing/2014/main" id="{F5E8F308-D895-4CAB-BD38-32CE147F0732}"/>
              </a:ext>
            </a:extLst>
          </p:cNvPr>
          <p:cNvSpPr txBox="1"/>
          <p:nvPr/>
        </p:nvSpPr>
        <p:spPr>
          <a:xfrm>
            <a:off x="410777" y="332533"/>
            <a:ext cx="10230947" cy="416000"/>
          </a:xfrm>
          <a:prstGeom prst="rect">
            <a:avLst/>
          </a:prstGeom>
          <a:noFill/>
          <a:ln>
            <a:noFill/>
          </a:ln>
        </p:spPr>
        <p:txBody>
          <a:bodyPr spcFirstLastPara="1" wrap="square" lIns="121900" tIns="121900" rIns="121900" bIns="121900" anchor="t" anchorCtr="0">
            <a:noAutofit/>
          </a:bodyPr>
          <a:lstStyle/>
          <a:p>
            <a:r>
              <a:rPr lang="en-CA" sz="2400" b="1" dirty="0">
                <a:latin typeface="Lato"/>
                <a:sym typeface="Montserrat SemiBold"/>
              </a:rPr>
              <a:t>Problem Statement</a:t>
            </a:r>
            <a:endParaRPr lang="en" sz="2400" dirty="0">
              <a:latin typeface="Lato"/>
              <a:ea typeface="+mn-lt"/>
              <a:cs typeface="+mn-lt"/>
            </a:endParaRPr>
          </a:p>
        </p:txBody>
      </p:sp>
      <p:sp>
        <p:nvSpPr>
          <p:cNvPr id="5" name="Google Shape;256;p30">
            <a:extLst>
              <a:ext uri="{FF2B5EF4-FFF2-40B4-BE49-F238E27FC236}">
                <a16:creationId xmlns:a16="http://schemas.microsoft.com/office/drawing/2014/main" id="{08FD1D81-AE97-4313-B805-E3C3EA0945EF}"/>
              </a:ext>
            </a:extLst>
          </p:cNvPr>
          <p:cNvSpPr txBox="1">
            <a:spLocks noGrp="1"/>
          </p:cNvSpPr>
          <p:nvPr>
            <p:ph type="sldNum" idx="12"/>
          </p:nvPr>
        </p:nvSpPr>
        <p:spPr>
          <a:xfrm>
            <a:off x="11230101" y="6267400"/>
            <a:ext cx="5464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a:t>
            </a:fld>
            <a:endParaRPr dirty="0"/>
          </a:p>
        </p:txBody>
      </p:sp>
      <p:sp>
        <p:nvSpPr>
          <p:cNvPr id="7" name="Google Shape;226;p28">
            <a:extLst>
              <a:ext uri="{FF2B5EF4-FFF2-40B4-BE49-F238E27FC236}">
                <a16:creationId xmlns:a16="http://schemas.microsoft.com/office/drawing/2014/main" id="{D4CB7F95-C685-44F9-8332-0FC8FCB496CC}"/>
              </a:ext>
            </a:extLst>
          </p:cNvPr>
          <p:cNvSpPr/>
          <p:nvPr/>
        </p:nvSpPr>
        <p:spPr>
          <a:xfrm>
            <a:off x="551733" y="833319"/>
            <a:ext cx="334800" cy="63200"/>
          </a:xfrm>
          <a:prstGeom prst="rect">
            <a:avLst/>
          </a:prstGeom>
          <a:solidFill>
            <a:srgbClr val="AD1F2F"/>
          </a:solidFill>
          <a:ln>
            <a:noFill/>
          </a:ln>
        </p:spPr>
        <p:txBody>
          <a:bodyPr spcFirstLastPara="1" wrap="square" lIns="121900" tIns="121900" rIns="121900" bIns="121900" anchor="ctr" anchorCtr="0">
            <a:noAutofit/>
          </a:bodyPr>
          <a:lstStyle/>
          <a:p>
            <a:endParaRPr sz="2400" dirty="0"/>
          </a:p>
        </p:txBody>
      </p:sp>
      <p:pic>
        <p:nvPicPr>
          <p:cNvPr id="8" name="Picture 7">
            <a:extLst>
              <a:ext uri="{FF2B5EF4-FFF2-40B4-BE49-F238E27FC236}">
                <a16:creationId xmlns:a16="http://schemas.microsoft.com/office/drawing/2014/main" id="{D6A4CF4E-A694-4073-8FC0-B32EFFBF86E8}"/>
              </a:ext>
            </a:extLst>
          </p:cNvPr>
          <p:cNvPicPr>
            <a:picLocks noChangeAspect="1"/>
          </p:cNvPicPr>
          <p:nvPr/>
        </p:nvPicPr>
        <p:blipFill>
          <a:blip r:embed="rId2"/>
          <a:stretch>
            <a:fillRect/>
          </a:stretch>
        </p:blipFill>
        <p:spPr>
          <a:xfrm>
            <a:off x="364737" y="6258180"/>
            <a:ext cx="1043591" cy="543239"/>
          </a:xfrm>
          <a:prstGeom prst="rect">
            <a:avLst/>
          </a:prstGeom>
        </p:spPr>
      </p:pic>
      <p:pic>
        <p:nvPicPr>
          <p:cNvPr id="9" name="Google Shape;255;p30">
            <a:extLst>
              <a:ext uri="{FF2B5EF4-FFF2-40B4-BE49-F238E27FC236}">
                <a16:creationId xmlns:a16="http://schemas.microsoft.com/office/drawing/2014/main" id="{10335BBD-4832-432E-93AD-209B5196BEBB}"/>
              </a:ext>
            </a:extLst>
          </p:cNvPr>
          <p:cNvPicPr preferRelativeResize="0"/>
          <p:nvPr/>
        </p:nvPicPr>
        <p:blipFill>
          <a:blip r:embed="rId3">
            <a:alphaModFix amt="4000"/>
          </a:blip>
          <a:stretch>
            <a:fillRect/>
          </a:stretch>
        </p:blipFill>
        <p:spPr>
          <a:xfrm>
            <a:off x="5609306" y="261681"/>
            <a:ext cx="7398884" cy="5601468"/>
          </a:xfrm>
          <a:prstGeom prst="rect">
            <a:avLst/>
          </a:prstGeom>
          <a:noFill/>
          <a:ln>
            <a:noFill/>
          </a:ln>
        </p:spPr>
      </p:pic>
      <p:pic>
        <p:nvPicPr>
          <p:cNvPr id="2" name="Picture 1">
            <a:extLst>
              <a:ext uri="{FF2B5EF4-FFF2-40B4-BE49-F238E27FC236}">
                <a16:creationId xmlns:a16="http://schemas.microsoft.com/office/drawing/2014/main" id="{F41B9823-F490-4BB2-86C9-C8D170F1CE80}"/>
              </a:ext>
            </a:extLst>
          </p:cNvPr>
          <p:cNvPicPr>
            <a:picLocks noChangeAspect="1"/>
          </p:cNvPicPr>
          <p:nvPr/>
        </p:nvPicPr>
        <p:blipFill>
          <a:blip r:embed="rId4"/>
          <a:stretch>
            <a:fillRect/>
          </a:stretch>
        </p:blipFill>
        <p:spPr>
          <a:xfrm>
            <a:off x="10674278" y="6108248"/>
            <a:ext cx="1309140" cy="549422"/>
          </a:xfrm>
          <a:prstGeom prst="rect">
            <a:avLst/>
          </a:prstGeom>
        </p:spPr>
      </p:pic>
    </p:spTree>
    <p:extLst>
      <p:ext uri="{BB962C8B-B14F-4D97-AF65-F5344CB8AC3E}">
        <p14:creationId xmlns:p14="http://schemas.microsoft.com/office/powerpoint/2010/main" val="58856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57;p30">
            <a:extLst>
              <a:ext uri="{FF2B5EF4-FFF2-40B4-BE49-F238E27FC236}">
                <a16:creationId xmlns:a16="http://schemas.microsoft.com/office/drawing/2014/main" id="{BCEAF046-B885-444C-B716-CDA029B870DA}"/>
              </a:ext>
            </a:extLst>
          </p:cNvPr>
          <p:cNvSpPr txBox="1"/>
          <p:nvPr/>
        </p:nvSpPr>
        <p:spPr>
          <a:xfrm>
            <a:off x="80970" y="1730522"/>
            <a:ext cx="11370798" cy="3904165"/>
          </a:xfrm>
          <a:prstGeom prst="rect">
            <a:avLst/>
          </a:prstGeom>
          <a:noFill/>
          <a:ln>
            <a:noFill/>
          </a:ln>
        </p:spPr>
        <p:txBody>
          <a:bodyPr spcFirstLastPara="1" wrap="square" lIns="121900" tIns="121900" rIns="121900" bIns="121900" anchor="t" anchorCtr="0">
            <a:noAutofit/>
          </a:bodyPr>
          <a:lstStyle/>
          <a:p>
            <a:pPr lvl="1">
              <a:lnSpc>
                <a:spcPct val="150000"/>
              </a:lnSpc>
              <a:spcBef>
                <a:spcPts val="600"/>
              </a:spcBef>
            </a:pPr>
            <a:r>
              <a:rPr lang="en-US" sz="1600" dirty="0">
                <a:latin typeface="Helvetica Neue Light"/>
              </a:rPr>
              <a:t>Android based Lung Cancer Detection using ANN is an android application which allows user to upload their CT scan image in app, which then detects a lung cancer from CT scan image. It will provide a platform to easily detect the lung cancer from CT scan for radiologists to interpret the result within a short period of time. </a:t>
            </a:r>
          </a:p>
          <a:p>
            <a:pPr lvl="1">
              <a:lnSpc>
                <a:spcPct val="150000"/>
              </a:lnSpc>
              <a:spcBef>
                <a:spcPts val="600"/>
              </a:spcBef>
            </a:pPr>
            <a:r>
              <a:rPr lang="en-US" sz="1600" dirty="0">
                <a:latin typeface="Helvetica Neue Light"/>
              </a:rPr>
              <a:t>In short, we have created a detecting application which is user friendly and provide quick results.</a:t>
            </a:r>
          </a:p>
          <a:p>
            <a:pPr lvl="1">
              <a:lnSpc>
                <a:spcPct val="150000"/>
              </a:lnSpc>
              <a:spcBef>
                <a:spcPts val="600"/>
              </a:spcBef>
            </a:pPr>
            <a:endParaRPr lang="en-US" sz="1600" dirty="0">
              <a:latin typeface="Helvetica Neue Light"/>
              <a:cs typeface="Arial"/>
            </a:endParaRPr>
          </a:p>
        </p:txBody>
      </p:sp>
      <p:sp>
        <p:nvSpPr>
          <p:cNvPr id="3" name="Google Shape;253;p30">
            <a:extLst>
              <a:ext uri="{FF2B5EF4-FFF2-40B4-BE49-F238E27FC236}">
                <a16:creationId xmlns:a16="http://schemas.microsoft.com/office/drawing/2014/main" id="{F5E8F308-D895-4CAB-BD38-32CE147F0732}"/>
              </a:ext>
            </a:extLst>
          </p:cNvPr>
          <p:cNvSpPr txBox="1"/>
          <p:nvPr/>
        </p:nvSpPr>
        <p:spPr>
          <a:xfrm>
            <a:off x="410777" y="332533"/>
            <a:ext cx="10230947" cy="416000"/>
          </a:xfrm>
          <a:prstGeom prst="rect">
            <a:avLst/>
          </a:prstGeom>
          <a:noFill/>
          <a:ln>
            <a:noFill/>
          </a:ln>
        </p:spPr>
        <p:txBody>
          <a:bodyPr spcFirstLastPara="1" wrap="square" lIns="121900" tIns="121900" rIns="121900" bIns="121900" anchor="t" anchorCtr="0">
            <a:noAutofit/>
          </a:bodyPr>
          <a:lstStyle/>
          <a:p>
            <a:r>
              <a:rPr lang="en-CA" sz="2400" b="1" dirty="0">
                <a:latin typeface="Lato"/>
                <a:sym typeface="Montserrat SemiBold"/>
              </a:rPr>
              <a:t>Problem Statement</a:t>
            </a:r>
            <a:endParaRPr lang="en" sz="2400" dirty="0">
              <a:latin typeface="Lato"/>
              <a:ea typeface="+mn-lt"/>
              <a:cs typeface="+mn-lt"/>
            </a:endParaRPr>
          </a:p>
        </p:txBody>
      </p:sp>
      <p:sp>
        <p:nvSpPr>
          <p:cNvPr id="5" name="Google Shape;256;p30">
            <a:extLst>
              <a:ext uri="{FF2B5EF4-FFF2-40B4-BE49-F238E27FC236}">
                <a16:creationId xmlns:a16="http://schemas.microsoft.com/office/drawing/2014/main" id="{08FD1D81-AE97-4313-B805-E3C3EA0945EF}"/>
              </a:ext>
            </a:extLst>
          </p:cNvPr>
          <p:cNvSpPr txBox="1">
            <a:spLocks noGrp="1"/>
          </p:cNvSpPr>
          <p:nvPr>
            <p:ph type="sldNum" idx="12"/>
          </p:nvPr>
        </p:nvSpPr>
        <p:spPr>
          <a:xfrm>
            <a:off x="11230101" y="6267400"/>
            <a:ext cx="5464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a:t>
            </a:fld>
            <a:endParaRPr dirty="0"/>
          </a:p>
        </p:txBody>
      </p:sp>
      <p:sp>
        <p:nvSpPr>
          <p:cNvPr id="7" name="Google Shape;226;p28">
            <a:extLst>
              <a:ext uri="{FF2B5EF4-FFF2-40B4-BE49-F238E27FC236}">
                <a16:creationId xmlns:a16="http://schemas.microsoft.com/office/drawing/2014/main" id="{D4CB7F95-C685-44F9-8332-0FC8FCB496CC}"/>
              </a:ext>
            </a:extLst>
          </p:cNvPr>
          <p:cNvSpPr/>
          <p:nvPr/>
        </p:nvSpPr>
        <p:spPr>
          <a:xfrm>
            <a:off x="551733" y="833319"/>
            <a:ext cx="334800" cy="63200"/>
          </a:xfrm>
          <a:prstGeom prst="rect">
            <a:avLst/>
          </a:prstGeom>
          <a:solidFill>
            <a:srgbClr val="AD1F2F"/>
          </a:solidFill>
          <a:ln>
            <a:noFill/>
          </a:ln>
        </p:spPr>
        <p:txBody>
          <a:bodyPr spcFirstLastPara="1" wrap="square" lIns="121900" tIns="121900" rIns="121900" bIns="121900" anchor="ctr" anchorCtr="0">
            <a:noAutofit/>
          </a:bodyPr>
          <a:lstStyle/>
          <a:p>
            <a:endParaRPr sz="2400" dirty="0"/>
          </a:p>
        </p:txBody>
      </p:sp>
      <p:pic>
        <p:nvPicPr>
          <p:cNvPr id="8" name="Picture 7">
            <a:extLst>
              <a:ext uri="{FF2B5EF4-FFF2-40B4-BE49-F238E27FC236}">
                <a16:creationId xmlns:a16="http://schemas.microsoft.com/office/drawing/2014/main" id="{D6A4CF4E-A694-4073-8FC0-B32EFFBF86E8}"/>
              </a:ext>
            </a:extLst>
          </p:cNvPr>
          <p:cNvPicPr>
            <a:picLocks noChangeAspect="1"/>
          </p:cNvPicPr>
          <p:nvPr/>
        </p:nvPicPr>
        <p:blipFill>
          <a:blip r:embed="rId2"/>
          <a:stretch>
            <a:fillRect/>
          </a:stretch>
        </p:blipFill>
        <p:spPr>
          <a:xfrm>
            <a:off x="364737" y="6258180"/>
            <a:ext cx="1043591" cy="543239"/>
          </a:xfrm>
          <a:prstGeom prst="rect">
            <a:avLst/>
          </a:prstGeom>
        </p:spPr>
      </p:pic>
      <p:pic>
        <p:nvPicPr>
          <p:cNvPr id="9" name="Google Shape;255;p30">
            <a:extLst>
              <a:ext uri="{FF2B5EF4-FFF2-40B4-BE49-F238E27FC236}">
                <a16:creationId xmlns:a16="http://schemas.microsoft.com/office/drawing/2014/main" id="{10335BBD-4832-432E-93AD-209B5196BEBB}"/>
              </a:ext>
            </a:extLst>
          </p:cNvPr>
          <p:cNvPicPr preferRelativeResize="0"/>
          <p:nvPr/>
        </p:nvPicPr>
        <p:blipFill>
          <a:blip r:embed="rId3">
            <a:alphaModFix amt="4000"/>
          </a:blip>
          <a:stretch>
            <a:fillRect/>
          </a:stretch>
        </p:blipFill>
        <p:spPr>
          <a:xfrm>
            <a:off x="5609306" y="261681"/>
            <a:ext cx="7398884" cy="5601468"/>
          </a:xfrm>
          <a:prstGeom prst="rect">
            <a:avLst/>
          </a:prstGeom>
          <a:noFill/>
          <a:ln>
            <a:noFill/>
          </a:ln>
        </p:spPr>
      </p:pic>
      <p:pic>
        <p:nvPicPr>
          <p:cNvPr id="2" name="Picture 1">
            <a:extLst>
              <a:ext uri="{FF2B5EF4-FFF2-40B4-BE49-F238E27FC236}">
                <a16:creationId xmlns:a16="http://schemas.microsoft.com/office/drawing/2014/main" id="{F41B9823-F490-4BB2-86C9-C8D170F1CE80}"/>
              </a:ext>
            </a:extLst>
          </p:cNvPr>
          <p:cNvPicPr>
            <a:picLocks noChangeAspect="1"/>
          </p:cNvPicPr>
          <p:nvPr/>
        </p:nvPicPr>
        <p:blipFill>
          <a:blip r:embed="rId4"/>
          <a:stretch>
            <a:fillRect/>
          </a:stretch>
        </p:blipFill>
        <p:spPr>
          <a:xfrm>
            <a:off x="10674278" y="6108248"/>
            <a:ext cx="1309140" cy="549422"/>
          </a:xfrm>
          <a:prstGeom prst="rect">
            <a:avLst/>
          </a:prstGeom>
        </p:spPr>
      </p:pic>
    </p:spTree>
    <p:extLst>
      <p:ext uri="{BB962C8B-B14F-4D97-AF65-F5344CB8AC3E}">
        <p14:creationId xmlns:p14="http://schemas.microsoft.com/office/powerpoint/2010/main" val="1107351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57;p30">
            <a:extLst>
              <a:ext uri="{FF2B5EF4-FFF2-40B4-BE49-F238E27FC236}">
                <a16:creationId xmlns:a16="http://schemas.microsoft.com/office/drawing/2014/main" id="{BCEAF046-B885-444C-B716-CDA029B870DA}"/>
              </a:ext>
            </a:extLst>
          </p:cNvPr>
          <p:cNvSpPr txBox="1"/>
          <p:nvPr/>
        </p:nvSpPr>
        <p:spPr>
          <a:xfrm>
            <a:off x="364737" y="1581160"/>
            <a:ext cx="11370798" cy="3904165"/>
          </a:xfrm>
          <a:prstGeom prst="rect">
            <a:avLst/>
          </a:prstGeom>
          <a:noFill/>
          <a:ln>
            <a:noFill/>
          </a:ln>
        </p:spPr>
        <p:txBody>
          <a:bodyPr spcFirstLastPara="1" wrap="square" lIns="121900" tIns="121900" rIns="121900" bIns="121900" anchor="t" anchorCtr="0">
            <a:noAutofit/>
          </a:bodyPr>
          <a:lstStyle/>
          <a:p>
            <a:pPr lvl="1">
              <a:lnSpc>
                <a:spcPct val="150000"/>
              </a:lnSpc>
              <a:spcBef>
                <a:spcPts val="600"/>
              </a:spcBef>
            </a:pPr>
            <a:r>
              <a:rPr lang="en-US" sz="1600" dirty="0">
                <a:latin typeface="Helvetica Neue Light"/>
                <a:cs typeface="Arial"/>
              </a:rPr>
              <a:t>We have implemented an Android based Lung Cancer Detection System using Deep Learning which targets the early detection of lung cancer from a CT scan image within a short space of time. Our proposed model provides a graphical user interface which is developed to scan the CT scan images and display the detected cancer along with features like Area, Perimeter, Eccentricity &amp; Diameter in just few clicks. </a:t>
            </a:r>
          </a:p>
        </p:txBody>
      </p:sp>
      <p:sp>
        <p:nvSpPr>
          <p:cNvPr id="3" name="Google Shape;253;p30">
            <a:extLst>
              <a:ext uri="{FF2B5EF4-FFF2-40B4-BE49-F238E27FC236}">
                <a16:creationId xmlns:a16="http://schemas.microsoft.com/office/drawing/2014/main" id="{F5E8F308-D895-4CAB-BD38-32CE147F0732}"/>
              </a:ext>
            </a:extLst>
          </p:cNvPr>
          <p:cNvSpPr txBox="1"/>
          <p:nvPr/>
        </p:nvSpPr>
        <p:spPr>
          <a:xfrm>
            <a:off x="410777" y="332533"/>
            <a:ext cx="10230947" cy="416000"/>
          </a:xfrm>
          <a:prstGeom prst="rect">
            <a:avLst/>
          </a:prstGeom>
          <a:noFill/>
          <a:ln>
            <a:noFill/>
          </a:ln>
        </p:spPr>
        <p:txBody>
          <a:bodyPr spcFirstLastPara="1" wrap="square" lIns="121900" tIns="121900" rIns="121900" bIns="121900" anchor="t" anchorCtr="0">
            <a:noAutofit/>
          </a:bodyPr>
          <a:lstStyle/>
          <a:p>
            <a:r>
              <a:rPr lang="en-CA" sz="2400" b="1" dirty="0">
                <a:latin typeface="Lato"/>
                <a:sym typeface="Montserrat SemiBold"/>
              </a:rPr>
              <a:t>Proposed Solution</a:t>
            </a:r>
            <a:endParaRPr lang="en" sz="2400" dirty="0">
              <a:latin typeface="Lato"/>
              <a:ea typeface="+mn-lt"/>
              <a:cs typeface="+mn-lt"/>
            </a:endParaRPr>
          </a:p>
        </p:txBody>
      </p:sp>
      <p:sp>
        <p:nvSpPr>
          <p:cNvPr id="5" name="Google Shape;256;p30">
            <a:extLst>
              <a:ext uri="{FF2B5EF4-FFF2-40B4-BE49-F238E27FC236}">
                <a16:creationId xmlns:a16="http://schemas.microsoft.com/office/drawing/2014/main" id="{08FD1D81-AE97-4313-B805-E3C3EA0945EF}"/>
              </a:ext>
            </a:extLst>
          </p:cNvPr>
          <p:cNvSpPr txBox="1">
            <a:spLocks noGrp="1"/>
          </p:cNvSpPr>
          <p:nvPr>
            <p:ph type="sldNum" idx="12"/>
          </p:nvPr>
        </p:nvSpPr>
        <p:spPr>
          <a:xfrm>
            <a:off x="11230101" y="6267400"/>
            <a:ext cx="5464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a:t>
            </a:fld>
            <a:endParaRPr dirty="0"/>
          </a:p>
        </p:txBody>
      </p:sp>
      <p:sp>
        <p:nvSpPr>
          <p:cNvPr id="7" name="Google Shape;226;p28">
            <a:extLst>
              <a:ext uri="{FF2B5EF4-FFF2-40B4-BE49-F238E27FC236}">
                <a16:creationId xmlns:a16="http://schemas.microsoft.com/office/drawing/2014/main" id="{D4CB7F95-C685-44F9-8332-0FC8FCB496CC}"/>
              </a:ext>
            </a:extLst>
          </p:cNvPr>
          <p:cNvSpPr/>
          <p:nvPr/>
        </p:nvSpPr>
        <p:spPr>
          <a:xfrm>
            <a:off x="551733" y="833319"/>
            <a:ext cx="334800" cy="63200"/>
          </a:xfrm>
          <a:prstGeom prst="rect">
            <a:avLst/>
          </a:prstGeom>
          <a:solidFill>
            <a:srgbClr val="AD1F2F"/>
          </a:solidFill>
          <a:ln>
            <a:noFill/>
          </a:ln>
        </p:spPr>
        <p:txBody>
          <a:bodyPr spcFirstLastPara="1" wrap="square" lIns="121900" tIns="121900" rIns="121900" bIns="121900" anchor="ctr" anchorCtr="0">
            <a:noAutofit/>
          </a:bodyPr>
          <a:lstStyle/>
          <a:p>
            <a:endParaRPr sz="2400" dirty="0"/>
          </a:p>
        </p:txBody>
      </p:sp>
      <p:pic>
        <p:nvPicPr>
          <p:cNvPr id="8" name="Picture 7">
            <a:extLst>
              <a:ext uri="{FF2B5EF4-FFF2-40B4-BE49-F238E27FC236}">
                <a16:creationId xmlns:a16="http://schemas.microsoft.com/office/drawing/2014/main" id="{D6A4CF4E-A694-4073-8FC0-B32EFFBF86E8}"/>
              </a:ext>
            </a:extLst>
          </p:cNvPr>
          <p:cNvPicPr>
            <a:picLocks noChangeAspect="1"/>
          </p:cNvPicPr>
          <p:nvPr/>
        </p:nvPicPr>
        <p:blipFill>
          <a:blip r:embed="rId2"/>
          <a:stretch>
            <a:fillRect/>
          </a:stretch>
        </p:blipFill>
        <p:spPr>
          <a:xfrm>
            <a:off x="364737" y="6258180"/>
            <a:ext cx="1043591" cy="543239"/>
          </a:xfrm>
          <a:prstGeom prst="rect">
            <a:avLst/>
          </a:prstGeom>
        </p:spPr>
      </p:pic>
      <p:pic>
        <p:nvPicPr>
          <p:cNvPr id="9" name="Google Shape;255;p30">
            <a:extLst>
              <a:ext uri="{FF2B5EF4-FFF2-40B4-BE49-F238E27FC236}">
                <a16:creationId xmlns:a16="http://schemas.microsoft.com/office/drawing/2014/main" id="{10335BBD-4832-432E-93AD-209B5196BEBB}"/>
              </a:ext>
            </a:extLst>
          </p:cNvPr>
          <p:cNvPicPr preferRelativeResize="0"/>
          <p:nvPr/>
        </p:nvPicPr>
        <p:blipFill>
          <a:blip r:embed="rId3">
            <a:alphaModFix amt="4000"/>
          </a:blip>
          <a:stretch>
            <a:fillRect/>
          </a:stretch>
        </p:blipFill>
        <p:spPr>
          <a:xfrm>
            <a:off x="5609306" y="261681"/>
            <a:ext cx="7398884" cy="5601468"/>
          </a:xfrm>
          <a:prstGeom prst="rect">
            <a:avLst/>
          </a:prstGeom>
          <a:noFill/>
          <a:ln>
            <a:noFill/>
          </a:ln>
        </p:spPr>
      </p:pic>
      <p:pic>
        <p:nvPicPr>
          <p:cNvPr id="2" name="Picture 1">
            <a:extLst>
              <a:ext uri="{FF2B5EF4-FFF2-40B4-BE49-F238E27FC236}">
                <a16:creationId xmlns:a16="http://schemas.microsoft.com/office/drawing/2014/main" id="{F41B9823-F490-4BB2-86C9-C8D170F1CE80}"/>
              </a:ext>
            </a:extLst>
          </p:cNvPr>
          <p:cNvPicPr>
            <a:picLocks noChangeAspect="1"/>
          </p:cNvPicPr>
          <p:nvPr/>
        </p:nvPicPr>
        <p:blipFill>
          <a:blip r:embed="rId4"/>
          <a:stretch>
            <a:fillRect/>
          </a:stretch>
        </p:blipFill>
        <p:spPr>
          <a:xfrm>
            <a:off x="10674278" y="6108248"/>
            <a:ext cx="1309140" cy="549422"/>
          </a:xfrm>
          <a:prstGeom prst="rect">
            <a:avLst/>
          </a:prstGeom>
        </p:spPr>
      </p:pic>
    </p:spTree>
    <p:extLst>
      <p:ext uri="{BB962C8B-B14F-4D97-AF65-F5344CB8AC3E}">
        <p14:creationId xmlns:p14="http://schemas.microsoft.com/office/powerpoint/2010/main" val="1321728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57;p30">
            <a:extLst>
              <a:ext uri="{FF2B5EF4-FFF2-40B4-BE49-F238E27FC236}">
                <a16:creationId xmlns:a16="http://schemas.microsoft.com/office/drawing/2014/main" id="{BCEAF046-B885-444C-B716-CDA029B870DA}"/>
              </a:ext>
            </a:extLst>
          </p:cNvPr>
          <p:cNvSpPr txBox="1"/>
          <p:nvPr/>
        </p:nvSpPr>
        <p:spPr>
          <a:xfrm>
            <a:off x="600515" y="1551061"/>
            <a:ext cx="11370798" cy="4831898"/>
          </a:xfrm>
          <a:prstGeom prst="rect">
            <a:avLst/>
          </a:prstGeom>
          <a:noFill/>
          <a:ln>
            <a:noFill/>
          </a:ln>
        </p:spPr>
        <p:txBody>
          <a:bodyPr spcFirstLastPara="1" wrap="square" lIns="121900" tIns="121900" rIns="121900" bIns="121900" anchor="t" anchorCtr="0">
            <a:noAutofit/>
          </a:bodyPr>
          <a:lstStyle/>
          <a:p>
            <a:pPr lvl="1">
              <a:lnSpc>
                <a:spcPct val="150000"/>
              </a:lnSpc>
              <a:spcBef>
                <a:spcPts val="600"/>
              </a:spcBef>
            </a:pPr>
            <a:r>
              <a:rPr lang="en-US" sz="1600" dirty="0">
                <a:latin typeface="Helvetica Neue Light"/>
                <a:cs typeface="Arial"/>
              </a:rPr>
              <a:t>Front End Technology:</a:t>
            </a:r>
          </a:p>
          <a:p>
            <a:pPr marL="742950" lvl="1" indent="-285750">
              <a:lnSpc>
                <a:spcPct val="150000"/>
              </a:lnSpc>
              <a:spcBef>
                <a:spcPts val="600"/>
              </a:spcBef>
              <a:buFont typeface="Arial" panose="020B0604020202020204" pitchFamily="34" charset="0"/>
              <a:buChar char="•"/>
            </a:pPr>
            <a:r>
              <a:rPr lang="en-US" sz="1400" dirty="0" err="1">
                <a:latin typeface="Helvetica Neue Light"/>
                <a:cs typeface="Arial"/>
              </a:rPr>
              <a:t>XMl</a:t>
            </a:r>
            <a:endParaRPr lang="en-US" sz="1400" dirty="0">
              <a:latin typeface="Helvetica Neue Light"/>
              <a:cs typeface="Arial"/>
            </a:endParaRPr>
          </a:p>
          <a:p>
            <a:pPr lvl="1">
              <a:lnSpc>
                <a:spcPct val="150000"/>
              </a:lnSpc>
              <a:spcBef>
                <a:spcPts val="600"/>
              </a:spcBef>
            </a:pPr>
            <a:r>
              <a:rPr lang="en-US" sz="1600" dirty="0">
                <a:latin typeface="Helvetica Neue Light"/>
                <a:cs typeface="Arial"/>
              </a:rPr>
              <a:t>Backend Technology:</a:t>
            </a:r>
          </a:p>
          <a:p>
            <a:pPr marL="742950" lvl="1" indent="-285750">
              <a:lnSpc>
                <a:spcPct val="150000"/>
              </a:lnSpc>
              <a:spcBef>
                <a:spcPts val="600"/>
              </a:spcBef>
              <a:buFont typeface="Arial" panose="020B0604020202020204" pitchFamily="34" charset="0"/>
              <a:buChar char="•"/>
            </a:pPr>
            <a:r>
              <a:rPr lang="en-US" sz="1400" dirty="0">
                <a:latin typeface="Helvetica Neue Light"/>
                <a:cs typeface="Arial"/>
              </a:rPr>
              <a:t>Programming Language : Java</a:t>
            </a:r>
          </a:p>
          <a:p>
            <a:pPr marL="742950" lvl="1" indent="-285750">
              <a:lnSpc>
                <a:spcPct val="150000"/>
              </a:lnSpc>
              <a:spcBef>
                <a:spcPts val="600"/>
              </a:spcBef>
              <a:buFont typeface="Arial" panose="020B0604020202020204" pitchFamily="34" charset="0"/>
              <a:buChar char="•"/>
            </a:pPr>
            <a:r>
              <a:rPr lang="en-US" sz="1400" dirty="0">
                <a:latin typeface="Helvetica Neue Light"/>
                <a:cs typeface="Arial"/>
              </a:rPr>
              <a:t>Database: SQLite</a:t>
            </a:r>
          </a:p>
          <a:p>
            <a:pPr marL="742950" lvl="1" indent="-285750">
              <a:lnSpc>
                <a:spcPct val="150000"/>
              </a:lnSpc>
              <a:spcBef>
                <a:spcPts val="600"/>
              </a:spcBef>
              <a:buFont typeface="Arial" panose="020B0604020202020204" pitchFamily="34" charset="0"/>
              <a:buChar char="•"/>
            </a:pPr>
            <a:r>
              <a:rPr lang="en-US" sz="1400" dirty="0">
                <a:latin typeface="Helvetica Neue Light"/>
                <a:cs typeface="Arial"/>
              </a:rPr>
              <a:t>Library : </a:t>
            </a:r>
            <a:r>
              <a:rPr lang="en-US" sz="1400" dirty="0" err="1">
                <a:latin typeface="Helvetica Neue Light"/>
                <a:cs typeface="Arial"/>
              </a:rPr>
              <a:t>OpenCV</a:t>
            </a:r>
            <a:endParaRPr lang="en-US" sz="1400" dirty="0">
              <a:latin typeface="Helvetica Neue Light"/>
              <a:cs typeface="Arial"/>
            </a:endParaRPr>
          </a:p>
          <a:p>
            <a:pPr lvl="1">
              <a:lnSpc>
                <a:spcPct val="150000"/>
              </a:lnSpc>
              <a:spcBef>
                <a:spcPts val="600"/>
              </a:spcBef>
            </a:pPr>
            <a:r>
              <a:rPr lang="en-US" sz="1600" dirty="0">
                <a:latin typeface="Helvetica Neue Light"/>
                <a:cs typeface="Arial"/>
              </a:rPr>
              <a:t>Tools:</a:t>
            </a:r>
          </a:p>
          <a:p>
            <a:pPr marL="742950" lvl="1" indent="-285750">
              <a:lnSpc>
                <a:spcPct val="150000"/>
              </a:lnSpc>
              <a:spcBef>
                <a:spcPts val="600"/>
              </a:spcBef>
              <a:buFont typeface="Arial" panose="020B0604020202020204" pitchFamily="34" charset="0"/>
              <a:buChar char="•"/>
            </a:pPr>
            <a:r>
              <a:rPr lang="en-US" sz="1400" dirty="0">
                <a:latin typeface="Helvetica Neue Light"/>
                <a:cs typeface="Arial"/>
              </a:rPr>
              <a:t>Android Studio</a:t>
            </a:r>
          </a:p>
          <a:p>
            <a:pPr marL="742950" lvl="1" indent="-285750">
              <a:lnSpc>
                <a:spcPct val="150000"/>
              </a:lnSpc>
              <a:spcBef>
                <a:spcPts val="600"/>
              </a:spcBef>
              <a:buFont typeface="Arial" panose="020B0604020202020204" pitchFamily="34" charset="0"/>
              <a:buChar char="•"/>
            </a:pPr>
            <a:r>
              <a:rPr lang="en-US" sz="1400" dirty="0">
                <a:latin typeface="Helvetica Neue Light"/>
                <a:cs typeface="Arial"/>
              </a:rPr>
              <a:t>Adobe Photoshop</a:t>
            </a:r>
          </a:p>
          <a:p>
            <a:pPr marL="742950" lvl="1" indent="-285750">
              <a:lnSpc>
                <a:spcPct val="150000"/>
              </a:lnSpc>
              <a:spcBef>
                <a:spcPts val="600"/>
              </a:spcBef>
              <a:buFont typeface="Arial" panose="020B0604020202020204" pitchFamily="34" charset="0"/>
              <a:buChar char="•"/>
            </a:pPr>
            <a:r>
              <a:rPr lang="en-US" sz="1400" dirty="0" err="1">
                <a:latin typeface="Helvetica Neue Light"/>
                <a:cs typeface="Arial"/>
              </a:rPr>
              <a:t>Camtesia</a:t>
            </a:r>
            <a:endParaRPr lang="en-US" sz="1400" dirty="0">
              <a:latin typeface="Helvetica Neue Light"/>
              <a:cs typeface="Arial"/>
            </a:endParaRPr>
          </a:p>
          <a:p>
            <a:pPr marL="742950" lvl="1" indent="-285750">
              <a:lnSpc>
                <a:spcPct val="150000"/>
              </a:lnSpc>
              <a:spcBef>
                <a:spcPts val="600"/>
              </a:spcBef>
              <a:buFont typeface="Arial" panose="020B0604020202020204" pitchFamily="34" charset="0"/>
              <a:buChar char="•"/>
            </a:pPr>
            <a:r>
              <a:rPr lang="en-US" sz="1400" dirty="0">
                <a:latin typeface="Helvetica Neue Light"/>
                <a:cs typeface="Arial"/>
              </a:rPr>
              <a:t>Image Converter</a:t>
            </a:r>
            <a:endParaRPr lang="en-US" sz="1200" dirty="0">
              <a:latin typeface="Helvetica Neue Light"/>
              <a:cs typeface="Arial"/>
            </a:endParaRPr>
          </a:p>
        </p:txBody>
      </p:sp>
      <p:sp>
        <p:nvSpPr>
          <p:cNvPr id="3" name="Google Shape;253;p30">
            <a:extLst>
              <a:ext uri="{FF2B5EF4-FFF2-40B4-BE49-F238E27FC236}">
                <a16:creationId xmlns:a16="http://schemas.microsoft.com/office/drawing/2014/main" id="{F5E8F308-D895-4CAB-BD38-32CE147F0732}"/>
              </a:ext>
            </a:extLst>
          </p:cNvPr>
          <p:cNvSpPr txBox="1"/>
          <p:nvPr/>
        </p:nvSpPr>
        <p:spPr>
          <a:xfrm>
            <a:off x="410777" y="332533"/>
            <a:ext cx="10230947" cy="416000"/>
          </a:xfrm>
          <a:prstGeom prst="rect">
            <a:avLst/>
          </a:prstGeom>
          <a:noFill/>
          <a:ln>
            <a:noFill/>
          </a:ln>
        </p:spPr>
        <p:txBody>
          <a:bodyPr spcFirstLastPara="1" wrap="square" lIns="121900" tIns="121900" rIns="121900" bIns="121900" anchor="t" anchorCtr="0">
            <a:noAutofit/>
          </a:bodyPr>
          <a:lstStyle/>
          <a:p>
            <a:r>
              <a:rPr lang="en-CA" sz="2400" b="1" dirty="0">
                <a:latin typeface="Lato"/>
                <a:sym typeface="Montserrat SemiBold"/>
              </a:rPr>
              <a:t>Technology Stack</a:t>
            </a:r>
            <a:endParaRPr lang="en" sz="2400" dirty="0">
              <a:latin typeface="Lato"/>
              <a:ea typeface="+mn-lt"/>
              <a:cs typeface="+mn-lt"/>
            </a:endParaRPr>
          </a:p>
        </p:txBody>
      </p:sp>
      <p:sp>
        <p:nvSpPr>
          <p:cNvPr id="5" name="Google Shape;256;p30">
            <a:extLst>
              <a:ext uri="{FF2B5EF4-FFF2-40B4-BE49-F238E27FC236}">
                <a16:creationId xmlns:a16="http://schemas.microsoft.com/office/drawing/2014/main" id="{08FD1D81-AE97-4313-B805-E3C3EA0945EF}"/>
              </a:ext>
            </a:extLst>
          </p:cNvPr>
          <p:cNvSpPr txBox="1">
            <a:spLocks noGrp="1"/>
          </p:cNvSpPr>
          <p:nvPr>
            <p:ph type="sldNum" idx="12"/>
          </p:nvPr>
        </p:nvSpPr>
        <p:spPr>
          <a:xfrm>
            <a:off x="11230101" y="6267400"/>
            <a:ext cx="5464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5</a:t>
            </a:fld>
            <a:endParaRPr/>
          </a:p>
        </p:txBody>
      </p:sp>
      <p:sp>
        <p:nvSpPr>
          <p:cNvPr id="7" name="Google Shape;226;p28">
            <a:extLst>
              <a:ext uri="{FF2B5EF4-FFF2-40B4-BE49-F238E27FC236}">
                <a16:creationId xmlns:a16="http://schemas.microsoft.com/office/drawing/2014/main" id="{D4CB7F95-C685-44F9-8332-0FC8FCB496CC}"/>
              </a:ext>
            </a:extLst>
          </p:cNvPr>
          <p:cNvSpPr/>
          <p:nvPr/>
        </p:nvSpPr>
        <p:spPr>
          <a:xfrm>
            <a:off x="551733" y="833319"/>
            <a:ext cx="334800" cy="63200"/>
          </a:xfrm>
          <a:prstGeom prst="rect">
            <a:avLst/>
          </a:prstGeom>
          <a:solidFill>
            <a:srgbClr val="AD1F2F"/>
          </a:solidFill>
          <a:ln>
            <a:noFill/>
          </a:ln>
        </p:spPr>
        <p:txBody>
          <a:bodyPr spcFirstLastPara="1" wrap="square" lIns="121900" tIns="121900" rIns="121900" bIns="121900" anchor="ctr" anchorCtr="0">
            <a:noAutofit/>
          </a:bodyPr>
          <a:lstStyle/>
          <a:p>
            <a:endParaRPr sz="2400"/>
          </a:p>
        </p:txBody>
      </p:sp>
      <p:pic>
        <p:nvPicPr>
          <p:cNvPr id="8" name="Picture 7">
            <a:extLst>
              <a:ext uri="{FF2B5EF4-FFF2-40B4-BE49-F238E27FC236}">
                <a16:creationId xmlns:a16="http://schemas.microsoft.com/office/drawing/2014/main" id="{D6A4CF4E-A694-4073-8FC0-B32EFFBF86E8}"/>
              </a:ext>
            </a:extLst>
          </p:cNvPr>
          <p:cNvPicPr>
            <a:picLocks noChangeAspect="1"/>
          </p:cNvPicPr>
          <p:nvPr/>
        </p:nvPicPr>
        <p:blipFill>
          <a:blip r:embed="rId2"/>
          <a:stretch>
            <a:fillRect/>
          </a:stretch>
        </p:blipFill>
        <p:spPr>
          <a:xfrm>
            <a:off x="364737" y="6258180"/>
            <a:ext cx="1043591" cy="543239"/>
          </a:xfrm>
          <a:prstGeom prst="rect">
            <a:avLst/>
          </a:prstGeom>
        </p:spPr>
      </p:pic>
      <p:pic>
        <p:nvPicPr>
          <p:cNvPr id="9" name="Google Shape;255;p30">
            <a:extLst>
              <a:ext uri="{FF2B5EF4-FFF2-40B4-BE49-F238E27FC236}">
                <a16:creationId xmlns:a16="http://schemas.microsoft.com/office/drawing/2014/main" id="{10335BBD-4832-432E-93AD-209B5196BEBB}"/>
              </a:ext>
            </a:extLst>
          </p:cNvPr>
          <p:cNvPicPr preferRelativeResize="0"/>
          <p:nvPr/>
        </p:nvPicPr>
        <p:blipFill>
          <a:blip r:embed="rId3">
            <a:alphaModFix amt="4000"/>
          </a:blip>
          <a:stretch>
            <a:fillRect/>
          </a:stretch>
        </p:blipFill>
        <p:spPr>
          <a:xfrm>
            <a:off x="5609306" y="261681"/>
            <a:ext cx="7398884" cy="5601468"/>
          </a:xfrm>
          <a:prstGeom prst="rect">
            <a:avLst/>
          </a:prstGeom>
          <a:noFill/>
          <a:ln>
            <a:noFill/>
          </a:ln>
        </p:spPr>
      </p:pic>
      <p:pic>
        <p:nvPicPr>
          <p:cNvPr id="2" name="Picture 1">
            <a:extLst>
              <a:ext uri="{FF2B5EF4-FFF2-40B4-BE49-F238E27FC236}">
                <a16:creationId xmlns:a16="http://schemas.microsoft.com/office/drawing/2014/main" id="{F41B9823-F490-4BB2-86C9-C8D170F1CE80}"/>
              </a:ext>
            </a:extLst>
          </p:cNvPr>
          <p:cNvPicPr>
            <a:picLocks noChangeAspect="1"/>
          </p:cNvPicPr>
          <p:nvPr/>
        </p:nvPicPr>
        <p:blipFill>
          <a:blip r:embed="rId4"/>
          <a:stretch>
            <a:fillRect/>
          </a:stretch>
        </p:blipFill>
        <p:spPr>
          <a:xfrm>
            <a:off x="10674278" y="6108248"/>
            <a:ext cx="1309140" cy="549422"/>
          </a:xfrm>
          <a:prstGeom prst="rect">
            <a:avLst/>
          </a:prstGeom>
        </p:spPr>
      </p:pic>
    </p:spTree>
    <p:extLst>
      <p:ext uri="{BB962C8B-B14F-4D97-AF65-F5344CB8AC3E}">
        <p14:creationId xmlns:p14="http://schemas.microsoft.com/office/powerpoint/2010/main" val="93086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57;p30">
            <a:extLst>
              <a:ext uri="{FF2B5EF4-FFF2-40B4-BE49-F238E27FC236}">
                <a16:creationId xmlns:a16="http://schemas.microsoft.com/office/drawing/2014/main" id="{BCEAF046-B885-444C-B716-CDA029B870DA}"/>
              </a:ext>
            </a:extLst>
          </p:cNvPr>
          <p:cNvSpPr txBox="1"/>
          <p:nvPr/>
        </p:nvSpPr>
        <p:spPr>
          <a:xfrm>
            <a:off x="288788" y="2026102"/>
            <a:ext cx="11370798" cy="4831898"/>
          </a:xfrm>
          <a:prstGeom prst="rect">
            <a:avLst/>
          </a:prstGeom>
          <a:noFill/>
          <a:ln>
            <a:noFill/>
          </a:ln>
        </p:spPr>
        <p:txBody>
          <a:bodyPr spcFirstLastPara="1" wrap="square" lIns="121900" tIns="121900" rIns="121900" bIns="121900" anchor="t" anchorCtr="0">
            <a:noAutofit/>
          </a:bodyPr>
          <a:lstStyle/>
          <a:p>
            <a:pPr lvl="1">
              <a:lnSpc>
                <a:spcPct val="150000"/>
              </a:lnSpc>
              <a:spcBef>
                <a:spcPts val="600"/>
              </a:spcBef>
            </a:pPr>
            <a:r>
              <a:rPr lang="en-US" sz="1600" dirty="0">
                <a:latin typeface="Helvetica Neue Light"/>
                <a:cs typeface="Arial"/>
              </a:rPr>
              <a:t>The target market of our app is medical. The main objective of this application is to facilitate radiologists. With the capability of responsive technology, the users will be able to gain better understanding of CT scan image result.</a:t>
            </a:r>
          </a:p>
        </p:txBody>
      </p:sp>
      <p:sp>
        <p:nvSpPr>
          <p:cNvPr id="3" name="Google Shape;253;p30">
            <a:extLst>
              <a:ext uri="{FF2B5EF4-FFF2-40B4-BE49-F238E27FC236}">
                <a16:creationId xmlns:a16="http://schemas.microsoft.com/office/drawing/2014/main" id="{F5E8F308-D895-4CAB-BD38-32CE147F0732}"/>
              </a:ext>
            </a:extLst>
          </p:cNvPr>
          <p:cNvSpPr txBox="1"/>
          <p:nvPr/>
        </p:nvSpPr>
        <p:spPr>
          <a:xfrm>
            <a:off x="410777" y="332533"/>
            <a:ext cx="10230947" cy="416000"/>
          </a:xfrm>
          <a:prstGeom prst="rect">
            <a:avLst/>
          </a:prstGeom>
          <a:noFill/>
          <a:ln>
            <a:noFill/>
          </a:ln>
        </p:spPr>
        <p:txBody>
          <a:bodyPr spcFirstLastPara="1" wrap="square" lIns="121900" tIns="121900" rIns="121900" bIns="121900" anchor="t" anchorCtr="0">
            <a:noAutofit/>
          </a:bodyPr>
          <a:lstStyle/>
          <a:p>
            <a:r>
              <a:rPr lang="en-CA" sz="2400" b="1" dirty="0">
                <a:latin typeface="Lato"/>
                <a:sym typeface="Montserrat SemiBold"/>
              </a:rPr>
              <a:t>Target Market</a:t>
            </a:r>
            <a:endParaRPr lang="en" sz="2400" dirty="0">
              <a:latin typeface="Lato"/>
              <a:ea typeface="+mn-lt"/>
              <a:cs typeface="+mn-lt"/>
            </a:endParaRPr>
          </a:p>
        </p:txBody>
      </p:sp>
      <p:sp>
        <p:nvSpPr>
          <p:cNvPr id="5" name="Google Shape;256;p30">
            <a:extLst>
              <a:ext uri="{FF2B5EF4-FFF2-40B4-BE49-F238E27FC236}">
                <a16:creationId xmlns:a16="http://schemas.microsoft.com/office/drawing/2014/main" id="{08FD1D81-AE97-4313-B805-E3C3EA0945EF}"/>
              </a:ext>
            </a:extLst>
          </p:cNvPr>
          <p:cNvSpPr txBox="1">
            <a:spLocks noGrp="1"/>
          </p:cNvSpPr>
          <p:nvPr>
            <p:ph type="sldNum" idx="12"/>
          </p:nvPr>
        </p:nvSpPr>
        <p:spPr>
          <a:xfrm>
            <a:off x="11230101" y="6267400"/>
            <a:ext cx="5464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6</a:t>
            </a:fld>
            <a:endParaRPr dirty="0"/>
          </a:p>
        </p:txBody>
      </p:sp>
      <p:sp>
        <p:nvSpPr>
          <p:cNvPr id="7" name="Google Shape;226;p28">
            <a:extLst>
              <a:ext uri="{FF2B5EF4-FFF2-40B4-BE49-F238E27FC236}">
                <a16:creationId xmlns:a16="http://schemas.microsoft.com/office/drawing/2014/main" id="{D4CB7F95-C685-44F9-8332-0FC8FCB496CC}"/>
              </a:ext>
            </a:extLst>
          </p:cNvPr>
          <p:cNvSpPr/>
          <p:nvPr/>
        </p:nvSpPr>
        <p:spPr>
          <a:xfrm>
            <a:off x="551733" y="833319"/>
            <a:ext cx="334800" cy="63200"/>
          </a:xfrm>
          <a:prstGeom prst="rect">
            <a:avLst/>
          </a:prstGeom>
          <a:solidFill>
            <a:srgbClr val="AD1F2F"/>
          </a:solidFill>
          <a:ln>
            <a:noFill/>
          </a:ln>
        </p:spPr>
        <p:txBody>
          <a:bodyPr spcFirstLastPara="1" wrap="square" lIns="121900" tIns="121900" rIns="121900" bIns="121900" anchor="ctr" anchorCtr="0">
            <a:noAutofit/>
          </a:bodyPr>
          <a:lstStyle/>
          <a:p>
            <a:endParaRPr sz="2400" dirty="0"/>
          </a:p>
        </p:txBody>
      </p:sp>
      <p:pic>
        <p:nvPicPr>
          <p:cNvPr id="8" name="Picture 7">
            <a:extLst>
              <a:ext uri="{FF2B5EF4-FFF2-40B4-BE49-F238E27FC236}">
                <a16:creationId xmlns:a16="http://schemas.microsoft.com/office/drawing/2014/main" id="{D6A4CF4E-A694-4073-8FC0-B32EFFBF86E8}"/>
              </a:ext>
            </a:extLst>
          </p:cNvPr>
          <p:cNvPicPr>
            <a:picLocks noChangeAspect="1"/>
          </p:cNvPicPr>
          <p:nvPr/>
        </p:nvPicPr>
        <p:blipFill>
          <a:blip r:embed="rId2"/>
          <a:stretch>
            <a:fillRect/>
          </a:stretch>
        </p:blipFill>
        <p:spPr>
          <a:xfrm>
            <a:off x="364737" y="6258180"/>
            <a:ext cx="1043591" cy="543239"/>
          </a:xfrm>
          <a:prstGeom prst="rect">
            <a:avLst/>
          </a:prstGeom>
        </p:spPr>
      </p:pic>
      <p:pic>
        <p:nvPicPr>
          <p:cNvPr id="9" name="Google Shape;255;p30">
            <a:extLst>
              <a:ext uri="{FF2B5EF4-FFF2-40B4-BE49-F238E27FC236}">
                <a16:creationId xmlns:a16="http://schemas.microsoft.com/office/drawing/2014/main" id="{10335BBD-4832-432E-93AD-209B5196BEBB}"/>
              </a:ext>
            </a:extLst>
          </p:cNvPr>
          <p:cNvPicPr preferRelativeResize="0"/>
          <p:nvPr/>
        </p:nvPicPr>
        <p:blipFill>
          <a:blip r:embed="rId3">
            <a:alphaModFix amt="4000"/>
          </a:blip>
          <a:stretch>
            <a:fillRect/>
          </a:stretch>
        </p:blipFill>
        <p:spPr>
          <a:xfrm>
            <a:off x="5609306" y="261681"/>
            <a:ext cx="7398884" cy="5601468"/>
          </a:xfrm>
          <a:prstGeom prst="rect">
            <a:avLst/>
          </a:prstGeom>
          <a:noFill/>
          <a:ln>
            <a:noFill/>
          </a:ln>
        </p:spPr>
      </p:pic>
      <p:pic>
        <p:nvPicPr>
          <p:cNvPr id="2" name="Picture 1">
            <a:extLst>
              <a:ext uri="{FF2B5EF4-FFF2-40B4-BE49-F238E27FC236}">
                <a16:creationId xmlns:a16="http://schemas.microsoft.com/office/drawing/2014/main" id="{F41B9823-F490-4BB2-86C9-C8D170F1CE80}"/>
              </a:ext>
            </a:extLst>
          </p:cNvPr>
          <p:cNvPicPr>
            <a:picLocks noChangeAspect="1"/>
          </p:cNvPicPr>
          <p:nvPr/>
        </p:nvPicPr>
        <p:blipFill>
          <a:blip r:embed="rId4"/>
          <a:stretch>
            <a:fillRect/>
          </a:stretch>
        </p:blipFill>
        <p:spPr>
          <a:xfrm>
            <a:off x="10674278" y="6108248"/>
            <a:ext cx="1309140" cy="549422"/>
          </a:xfrm>
          <a:prstGeom prst="rect">
            <a:avLst/>
          </a:prstGeom>
        </p:spPr>
      </p:pic>
    </p:spTree>
    <p:extLst>
      <p:ext uri="{BB962C8B-B14F-4D97-AF65-F5344CB8AC3E}">
        <p14:creationId xmlns:p14="http://schemas.microsoft.com/office/powerpoint/2010/main" val="145626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3;p30">
            <a:extLst>
              <a:ext uri="{FF2B5EF4-FFF2-40B4-BE49-F238E27FC236}">
                <a16:creationId xmlns:a16="http://schemas.microsoft.com/office/drawing/2014/main" id="{F5E8F308-D895-4CAB-BD38-32CE147F0732}"/>
              </a:ext>
            </a:extLst>
          </p:cNvPr>
          <p:cNvSpPr txBox="1"/>
          <p:nvPr/>
        </p:nvSpPr>
        <p:spPr>
          <a:xfrm>
            <a:off x="410777" y="332533"/>
            <a:ext cx="10230947" cy="416000"/>
          </a:xfrm>
          <a:prstGeom prst="rect">
            <a:avLst/>
          </a:prstGeom>
          <a:noFill/>
          <a:ln>
            <a:noFill/>
          </a:ln>
        </p:spPr>
        <p:txBody>
          <a:bodyPr spcFirstLastPara="1" wrap="square" lIns="121900" tIns="121900" rIns="121900" bIns="121900" anchor="t" anchorCtr="0">
            <a:noAutofit/>
          </a:bodyPr>
          <a:lstStyle/>
          <a:p>
            <a:r>
              <a:rPr lang="en-CA" sz="2400" b="1" dirty="0">
                <a:latin typeface="Lato"/>
                <a:sym typeface="Montserrat SemiBold"/>
              </a:rPr>
              <a:t>Business Model</a:t>
            </a:r>
            <a:endParaRPr lang="en" sz="2400" dirty="0">
              <a:latin typeface="Lato"/>
              <a:ea typeface="+mn-lt"/>
              <a:cs typeface="+mn-lt"/>
            </a:endParaRPr>
          </a:p>
        </p:txBody>
      </p:sp>
      <p:sp>
        <p:nvSpPr>
          <p:cNvPr id="5" name="Google Shape;256;p30">
            <a:extLst>
              <a:ext uri="{FF2B5EF4-FFF2-40B4-BE49-F238E27FC236}">
                <a16:creationId xmlns:a16="http://schemas.microsoft.com/office/drawing/2014/main" id="{08FD1D81-AE97-4313-B805-E3C3EA0945EF}"/>
              </a:ext>
            </a:extLst>
          </p:cNvPr>
          <p:cNvSpPr txBox="1">
            <a:spLocks noGrp="1"/>
          </p:cNvSpPr>
          <p:nvPr>
            <p:ph type="sldNum" idx="12"/>
          </p:nvPr>
        </p:nvSpPr>
        <p:spPr>
          <a:xfrm>
            <a:off x="11230101" y="6267400"/>
            <a:ext cx="5464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7</a:t>
            </a:fld>
            <a:endParaRPr dirty="0"/>
          </a:p>
        </p:txBody>
      </p:sp>
      <p:sp>
        <p:nvSpPr>
          <p:cNvPr id="7" name="Google Shape;226;p28">
            <a:extLst>
              <a:ext uri="{FF2B5EF4-FFF2-40B4-BE49-F238E27FC236}">
                <a16:creationId xmlns:a16="http://schemas.microsoft.com/office/drawing/2014/main" id="{D4CB7F95-C685-44F9-8332-0FC8FCB496CC}"/>
              </a:ext>
            </a:extLst>
          </p:cNvPr>
          <p:cNvSpPr/>
          <p:nvPr/>
        </p:nvSpPr>
        <p:spPr>
          <a:xfrm>
            <a:off x="551733" y="833319"/>
            <a:ext cx="334800" cy="63200"/>
          </a:xfrm>
          <a:prstGeom prst="rect">
            <a:avLst/>
          </a:prstGeom>
          <a:solidFill>
            <a:srgbClr val="AD1F2F"/>
          </a:solidFill>
          <a:ln>
            <a:noFill/>
          </a:ln>
        </p:spPr>
        <p:txBody>
          <a:bodyPr spcFirstLastPara="1" wrap="square" lIns="121900" tIns="121900" rIns="121900" bIns="121900" anchor="ctr" anchorCtr="0">
            <a:noAutofit/>
          </a:bodyPr>
          <a:lstStyle/>
          <a:p>
            <a:endParaRPr sz="2400" dirty="0"/>
          </a:p>
        </p:txBody>
      </p:sp>
      <p:pic>
        <p:nvPicPr>
          <p:cNvPr id="8" name="Picture 7">
            <a:extLst>
              <a:ext uri="{FF2B5EF4-FFF2-40B4-BE49-F238E27FC236}">
                <a16:creationId xmlns:a16="http://schemas.microsoft.com/office/drawing/2014/main" id="{D6A4CF4E-A694-4073-8FC0-B32EFFBF86E8}"/>
              </a:ext>
            </a:extLst>
          </p:cNvPr>
          <p:cNvPicPr>
            <a:picLocks noChangeAspect="1"/>
          </p:cNvPicPr>
          <p:nvPr/>
        </p:nvPicPr>
        <p:blipFill>
          <a:blip r:embed="rId2"/>
          <a:stretch>
            <a:fillRect/>
          </a:stretch>
        </p:blipFill>
        <p:spPr>
          <a:xfrm>
            <a:off x="364737" y="6258180"/>
            <a:ext cx="1043591" cy="543239"/>
          </a:xfrm>
          <a:prstGeom prst="rect">
            <a:avLst/>
          </a:prstGeom>
        </p:spPr>
      </p:pic>
      <p:pic>
        <p:nvPicPr>
          <p:cNvPr id="9" name="Google Shape;255;p30">
            <a:extLst>
              <a:ext uri="{FF2B5EF4-FFF2-40B4-BE49-F238E27FC236}">
                <a16:creationId xmlns:a16="http://schemas.microsoft.com/office/drawing/2014/main" id="{10335BBD-4832-432E-93AD-209B5196BEBB}"/>
              </a:ext>
            </a:extLst>
          </p:cNvPr>
          <p:cNvPicPr preferRelativeResize="0"/>
          <p:nvPr/>
        </p:nvPicPr>
        <p:blipFill>
          <a:blip r:embed="rId3">
            <a:alphaModFix amt="4000"/>
          </a:blip>
          <a:stretch>
            <a:fillRect/>
          </a:stretch>
        </p:blipFill>
        <p:spPr>
          <a:xfrm>
            <a:off x="5609306" y="261681"/>
            <a:ext cx="7398884" cy="5601468"/>
          </a:xfrm>
          <a:prstGeom prst="rect">
            <a:avLst/>
          </a:prstGeom>
          <a:noFill/>
          <a:ln>
            <a:noFill/>
          </a:ln>
        </p:spPr>
      </p:pic>
      <p:pic>
        <p:nvPicPr>
          <p:cNvPr id="2" name="Picture 1">
            <a:extLst>
              <a:ext uri="{FF2B5EF4-FFF2-40B4-BE49-F238E27FC236}">
                <a16:creationId xmlns:a16="http://schemas.microsoft.com/office/drawing/2014/main" id="{F41B9823-F490-4BB2-86C9-C8D170F1CE80}"/>
              </a:ext>
            </a:extLst>
          </p:cNvPr>
          <p:cNvPicPr>
            <a:picLocks noChangeAspect="1"/>
          </p:cNvPicPr>
          <p:nvPr/>
        </p:nvPicPr>
        <p:blipFill>
          <a:blip r:embed="rId4"/>
          <a:stretch>
            <a:fillRect/>
          </a:stretch>
        </p:blipFill>
        <p:spPr>
          <a:xfrm>
            <a:off x="10674278" y="6108248"/>
            <a:ext cx="1309140" cy="549422"/>
          </a:xfrm>
          <a:prstGeom prst="rect">
            <a:avLst/>
          </a:prstGeom>
        </p:spPr>
      </p:pic>
      <p:pic>
        <p:nvPicPr>
          <p:cNvPr id="10" name="Picture 9"/>
          <p:cNvPicPr>
            <a:picLocks noChangeAspect="1"/>
          </p:cNvPicPr>
          <p:nvPr/>
        </p:nvPicPr>
        <p:blipFill>
          <a:blip r:embed="rId5">
            <a:extLst>
              <a:ext uri="{BEBA8EAE-BF5A-486C-A8C5-ECC9F3942E4B}">
                <a14:imgProps xmlns:a14="http://schemas.microsoft.com/office/drawing/2010/main">
                  <a14:imgLayer r:embed="rId6">
                    <a14:imgEffect>
                      <a14:backgroundRemoval t="4000" b="96000" l="9778" r="89778"/>
                    </a14:imgEffect>
                  </a14:imgLayer>
                </a14:imgProps>
              </a:ext>
              <a:ext uri="{28A0092B-C50C-407E-A947-70E740481C1C}">
                <a14:useLocalDpi xmlns:a14="http://schemas.microsoft.com/office/drawing/2010/main" val="0"/>
              </a:ext>
            </a:extLst>
          </a:blip>
          <a:stretch>
            <a:fillRect/>
          </a:stretch>
        </p:blipFill>
        <p:spPr>
          <a:xfrm>
            <a:off x="1037736" y="3191066"/>
            <a:ext cx="801456" cy="801456"/>
          </a:xfrm>
          <a:prstGeom prst="rect">
            <a:avLst/>
          </a:prstGeom>
        </p:spPr>
      </p:pic>
      <p:pic>
        <p:nvPicPr>
          <p:cNvPr id="11" name="Picture 10"/>
          <p:cNvPicPr>
            <a:picLocks noChangeAspect="1"/>
          </p:cNvPicPr>
          <p:nvPr/>
        </p:nvPicPr>
        <p:blipFill rotWithShape="1">
          <a:blip r:embed="rId7">
            <a:extLst>
              <a:ext uri="{BEBA8EAE-BF5A-486C-A8C5-ECC9F3942E4B}">
                <a14:imgProps xmlns:a14="http://schemas.microsoft.com/office/drawing/2010/main">
                  <a14:imgLayer r:embed="rId8">
                    <a14:imgEffect>
                      <a14:backgroundRemoval t="9901" b="89604" l="4418" r="89960"/>
                    </a14:imgEffect>
                  </a14:imgLayer>
                </a14:imgProps>
              </a:ext>
              <a:ext uri="{28A0092B-C50C-407E-A947-70E740481C1C}">
                <a14:useLocalDpi xmlns:a14="http://schemas.microsoft.com/office/drawing/2010/main" val="0"/>
              </a:ext>
            </a:extLst>
          </a:blip>
          <a:srcRect r="31984"/>
          <a:stretch/>
        </p:blipFill>
        <p:spPr>
          <a:xfrm>
            <a:off x="3020024" y="1107820"/>
            <a:ext cx="938914" cy="1119863"/>
          </a:xfrm>
          <a:prstGeom prst="rect">
            <a:avLst/>
          </a:prstGeom>
        </p:spPr>
      </p:pic>
      <p:pic>
        <p:nvPicPr>
          <p:cNvPr id="12" name="Picture 11"/>
          <p:cNvPicPr>
            <a:picLocks noChangeAspect="1"/>
          </p:cNvPicPr>
          <p:nvPr/>
        </p:nvPicPr>
        <p:blipFill rotWithShape="1">
          <a:blip r:embed="rId9" cstate="print">
            <a:extLst>
              <a:ext uri="{28A0092B-C50C-407E-A947-70E740481C1C}">
                <a14:useLocalDpi xmlns:a14="http://schemas.microsoft.com/office/drawing/2010/main" val="0"/>
              </a:ext>
            </a:extLst>
          </a:blip>
          <a:srcRect l="14253" t="9199" r="14720" b="25714"/>
          <a:stretch/>
        </p:blipFill>
        <p:spPr>
          <a:xfrm>
            <a:off x="6003667" y="1398700"/>
            <a:ext cx="837626" cy="828983"/>
          </a:xfrm>
          <a:prstGeom prst="rect">
            <a:avLst/>
          </a:prstGeom>
          <a:solidFill>
            <a:schemeClr val="bg1">
              <a:alpha val="0"/>
            </a:schemeClr>
          </a:solidFill>
        </p:spPr>
      </p:pic>
      <p:sp>
        <p:nvSpPr>
          <p:cNvPr id="13" name="Oval 12"/>
          <p:cNvSpPr/>
          <p:nvPr/>
        </p:nvSpPr>
        <p:spPr>
          <a:xfrm>
            <a:off x="8361965" y="2578957"/>
            <a:ext cx="802817" cy="787698"/>
          </a:xfrm>
          <a:prstGeom prst="ellipse">
            <a:avLst/>
          </a:prstGeom>
          <a:blipFill dpi="0" rotWithShape="1">
            <a:blip r:embed="rId10" cstate="print">
              <a:extLst>
                <a:ext uri="{28A0092B-C50C-407E-A947-70E740481C1C}">
                  <a14:useLocalDpi xmlns:a14="http://schemas.microsoft.com/office/drawing/2010/main" val="0"/>
                </a:ext>
              </a:extLst>
            </a:blip>
            <a:srcRect/>
            <a:stretch>
              <a:fillRect l="-11799" t="-10322" r="-13152" b="-1729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14" name="Picture 13"/>
          <p:cNvPicPr>
            <a:picLocks noChangeAspect="1"/>
          </p:cNvPicPr>
          <p:nvPr/>
        </p:nvPicPr>
        <p:blipFill rotWithShape="1">
          <a:blip r:embed="rId11" cstate="print">
            <a:extLst>
              <a:ext uri="{28A0092B-C50C-407E-A947-70E740481C1C}">
                <a14:useLocalDpi xmlns:a14="http://schemas.microsoft.com/office/drawing/2010/main" val="0"/>
              </a:ext>
            </a:extLst>
          </a:blip>
          <a:srcRect l="14210" t="3685" r="13159"/>
          <a:stretch/>
        </p:blipFill>
        <p:spPr>
          <a:xfrm>
            <a:off x="6841294" y="4855231"/>
            <a:ext cx="816806" cy="825002"/>
          </a:xfrm>
          <a:prstGeom prst="rect">
            <a:avLst/>
          </a:prstGeom>
        </p:spPr>
      </p:pic>
      <p:pic>
        <p:nvPicPr>
          <p:cNvPr id="15" name="Picture 14"/>
          <p:cNvPicPr>
            <a:picLocks noChangeAspect="1"/>
          </p:cNvPicPr>
          <p:nvPr/>
        </p:nvPicPr>
        <p:blipFill>
          <a:blip r:embed="rId12" cstate="print">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288510" y="4976441"/>
            <a:ext cx="743164" cy="787754"/>
          </a:xfrm>
          <a:prstGeom prst="rect">
            <a:avLst/>
          </a:prstGeom>
        </p:spPr>
      </p:pic>
      <p:sp>
        <p:nvSpPr>
          <p:cNvPr id="16" name="Rectangle 15"/>
          <p:cNvSpPr/>
          <p:nvPr/>
        </p:nvSpPr>
        <p:spPr>
          <a:xfrm>
            <a:off x="864606" y="4169084"/>
            <a:ext cx="1157104" cy="31147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sz="1600" b="1" dirty="0">
                <a:solidFill>
                  <a:schemeClr val="tx1"/>
                </a:solidFill>
                <a:latin typeface="Times New Roman" panose="02020603050405020304" pitchFamily="18" charset="0"/>
                <a:cs typeface="Times New Roman" panose="02020603050405020304" pitchFamily="18" charset="0"/>
              </a:rPr>
              <a:t>User</a:t>
            </a:r>
            <a:endParaRPr lang="en-US" sz="1600" dirty="0">
              <a:solidFill>
                <a:schemeClr val="tx1"/>
              </a:solidFill>
            </a:endParaRPr>
          </a:p>
        </p:txBody>
      </p:sp>
      <p:sp>
        <p:nvSpPr>
          <p:cNvPr id="17" name="Rectangle 16"/>
          <p:cNvSpPr/>
          <p:nvPr/>
        </p:nvSpPr>
        <p:spPr>
          <a:xfrm>
            <a:off x="2631922" y="2349854"/>
            <a:ext cx="1715118" cy="622951"/>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sz="1600" b="1" dirty="0">
                <a:solidFill>
                  <a:schemeClr val="tx1"/>
                </a:solidFill>
                <a:latin typeface="Times New Roman" panose="02020603050405020304" pitchFamily="18" charset="0"/>
                <a:cs typeface="Times New Roman" panose="02020603050405020304" pitchFamily="18" charset="0"/>
              </a:rPr>
              <a:t>Android App</a:t>
            </a:r>
            <a:endParaRPr lang="en-US" sz="1600" dirty="0">
              <a:solidFill>
                <a:schemeClr val="tx1"/>
              </a:solidFill>
            </a:endParaRPr>
          </a:p>
        </p:txBody>
      </p:sp>
      <p:sp>
        <p:nvSpPr>
          <p:cNvPr id="18" name="Rectangle 17"/>
          <p:cNvSpPr/>
          <p:nvPr/>
        </p:nvSpPr>
        <p:spPr>
          <a:xfrm>
            <a:off x="5744017" y="2350912"/>
            <a:ext cx="1356927" cy="54114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sz="1600" b="1" dirty="0">
                <a:solidFill>
                  <a:schemeClr val="tx1"/>
                </a:solidFill>
                <a:latin typeface="Times New Roman" panose="02020603050405020304" pitchFamily="18" charset="0"/>
                <a:cs typeface="Times New Roman" panose="02020603050405020304" pitchFamily="18" charset="0"/>
              </a:rPr>
              <a:t>Image</a:t>
            </a:r>
            <a:endParaRPr lang="en-US" sz="1600" dirty="0">
              <a:solidFill>
                <a:schemeClr val="tx1"/>
              </a:solidFill>
            </a:endParaRPr>
          </a:p>
        </p:txBody>
      </p:sp>
      <p:sp>
        <p:nvSpPr>
          <p:cNvPr id="19" name="Rectangle 18"/>
          <p:cNvSpPr/>
          <p:nvPr/>
        </p:nvSpPr>
        <p:spPr>
          <a:xfrm>
            <a:off x="7838972" y="3551616"/>
            <a:ext cx="1848801" cy="54114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sz="1600" b="1" dirty="0">
                <a:solidFill>
                  <a:schemeClr val="tx1"/>
                </a:solidFill>
                <a:latin typeface="Times New Roman" panose="02020603050405020304" pitchFamily="18" charset="0"/>
                <a:cs typeface="Times New Roman" panose="02020603050405020304" pitchFamily="18" charset="0"/>
              </a:rPr>
              <a:t>Image Processing</a:t>
            </a:r>
            <a:endParaRPr lang="en-US" sz="1600" dirty="0">
              <a:solidFill>
                <a:schemeClr val="tx1"/>
              </a:solidFill>
            </a:endParaRPr>
          </a:p>
        </p:txBody>
      </p:sp>
      <p:sp>
        <p:nvSpPr>
          <p:cNvPr id="20" name="Rectangle 19"/>
          <p:cNvSpPr/>
          <p:nvPr/>
        </p:nvSpPr>
        <p:spPr>
          <a:xfrm>
            <a:off x="6165205" y="5925035"/>
            <a:ext cx="2396903" cy="622951"/>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sz="1600" b="1" dirty="0">
                <a:solidFill>
                  <a:schemeClr val="tx1"/>
                </a:solidFill>
                <a:latin typeface="Times New Roman" panose="02020603050405020304" pitchFamily="18" charset="0"/>
                <a:cs typeface="Times New Roman" panose="02020603050405020304" pitchFamily="18" charset="0"/>
              </a:rPr>
              <a:t>Detected Cancer Detail</a:t>
            </a:r>
            <a:endParaRPr lang="en-US" sz="1600" dirty="0">
              <a:solidFill>
                <a:schemeClr val="tx1"/>
              </a:solidFill>
            </a:endParaRPr>
          </a:p>
        </p:txBody>
      </p:sp>
      <p:sp>
        <p:nvSpPr>
          <p:cNvPr id="21" name="Rectangle 20"/>
          <p:cNvSpPr/>
          <p:nvPr/>
        </p:nvSpPr>
        <p:spPr>
          <a:xfrm>
            <a:off x="2878707" y="5883163"/>
            <a:ext cx="1562770" cy="622951"/>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sz="1600" b="1" dirty="0">
                <a:solidFill>
                  <a:schemeClr val="tx1"/>
                </a:solidFill>
                <a:latin typeface="Times New Roman" panose="02020603050405020304" pitchFamily="18" charset="0"/>
                <a:cs typeface="Times New Roman" panose="02020603050405020304" pitchFamily="18" charset="0"/>
              </a:rPr>
              <a:t>Database</a:t>
            </a:r>
            <a:endParaRPr lang="en-US" sz="1600" dirty="0">
              <a:solidFill>
                <a:schemeClr val="tx1"/>
              </a:solidFill>
            </a:endParaRPr>
          </a:p>
        </p:txBody>
      </p:sp>
      <p:cxnSp>
        <p:nvCxnSpPr>
          <p:cNvPr id="23" name="Straight Arrow Connector 22"/>
          <p:cNvCxnSpPr/>
          <p:nvPr/>
        </p:nvCxnSpPr>
        <p:spPr>
          <a:xfrm flipV="1">
            <a:off x="1839192" y="2022593"/>
            <a:ext cx="792730" cy="7413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958938" y="1813191"/>
            <a:ext cx="16503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100944" y="2022593"/>
            <a:ext cx="1261021" cy="5563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9" idx="2"/>
          </p:cNvCxnSpPr>
          <p:nvPr/>
        </p:nvCxnSpPr>
        <p:spPr>
          <a:xfrm flipH="1">
            <a:off x="7838972" y="4092759"/>
            <a:ext cx="924401" cy="8836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623955" y="5444836"/>
            <a:ext cx="1662545" cy="10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489481" y="3062415"/>
            <a:ext cx="95383" cy="1527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rot="19003047">
            <a:off x="1227917" y="1958130"/>
            <a:ext cx="1389888" cy="622951"/>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dirty="0">
                <a:solidFill>
                  <a:schemeClr val="tx1"/>
                </a:solidFill>
                <a:latin typeface="Times New Roman" panose="02020603050405020304" pitchFamily="18" charset="0"/>
                <a:cs typeface="Times New Roman" panose="02020603050405020304" pitchFamily="18" charset="0"/>
              </a:rPr>
              <a:t>Initiates</a:t>
            </a:r>
            <a:endParaRPr lang="en-US" dirty="0">
              <a:solidFill>
                <a:schemeClr val="tx1"/>
              </a:solidFill>
            </a:endParaRPr>
          </a:p>
        </p:txBody>
      </p:sp>
      <p:sp>
        <p:nvSpPr>
          <p:cNvPr id="37" name="Rectangle 36"/>
          <p:cNvSpPr/>
          <p:nvPr/>
        </p:nvSpPr>
        <p:spPr>
          <a:xfrm>
            <a:off x="3978931" y="1087225"/>
            <a:ext cx="1389888" cy="622951"/>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sz="1400" dirty="0">
                <a:solidFill>
                  <a:schemeClr val="tx1"/>
                </a:solidFill>
                <a:latin typeface="Times New Roman" panose="02020603050405020304" pitchFamily="18" charset="0"/>
                <a:cs typeface="Times New Roman" panose="02020603050405020304" pitchFamily="18" charset="0"/>
              </a:rPr>
              <a:t>Upload Image</a:t>
            </a:r>
            <a:endParaRPr lang="en-US" sz="1400" dirty="0">
              <a:solidFill>
                <a:schemeClr val="tx1"/>
              </a:solidFill>
            </a:endParaRPr>
          </a:p>
        </p:txBody>
      </p:sp>
      <p:sp>
        <p:nvSpPr>
          <p:cNvPr id="38" name="Rectangle 37"/>
          <p:cNvSpPr/>
          <p:nvPr/>
        </p:nvSpPr>
        <p:spPr>
          <a:xfrm rot="1373048">
            <a:off x="7162061" y="1642930"/>
            <a:ext cx="1389888" cy="622951"/>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sz="1400" dirty="0">
                <a:solidFill>
                  <a:schemeClr val="tx1"/>
                </a:solidFill>
                <a:latin typeface="Times New Roman" panose="02020603050405020304" pitchFamily="18" charset="0"/>
                <a:cs typeface="Times New Roman" panose="02020603050405020304" pitchFamily="18" charset="0"/>
              </a:rPr>
              <a:t>Pre Processing</a:t>
            </a:r>
            <a:endParaRPr lang="en-US" sz="1400" dirty="0">
              <a:solidFill>
                <a:schemeClr val="tx1"/>
              </a:solidFill>
            </a:endParaRPr>
          </a:p>
        </p:txBody>
      </p:sp>
      <p:sp>
        <p:nvSpPr>
          <p:cNvPr id="39" name="Rectangle 38"/>
          <p:cNvSpPr/>
          <p:nvPr/>
        </p:nvSpPr>
        <p:spPr>
          <a:xfrm rot="18885425">
            <a:off x="7775862" y="4574501"/>
            <a:ext cx="1538137" cy="622951"/>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sz="1600" dirty="0">
                <a:solidFill>
                  <a:schemeClr val="tx1"/>
                </a:solidFill>
                <a:latin typeface="Times New Roman" panose="02020603050405020304" pitchFamily="18" charset="0"/>
                <a:cs typeface="Times New Roman" panose="02020603050405020304" pitchFamily="18" charset="0"/>
              </a:rPr>
              <a:t>Diagnosis Result</a:t>
            </a:r>
            <a:endParaRPr lang="en-US" sz="1600" dirty="0">
              <a:solidFill>
                <a:schemeClr val="tx1"/>
              </a:solidFill>
            </a:endParaRPr>
          </a:p>
        </p:txBody>
      </p:sp>
      <p:sp>
        <p:nvSpPr>
          <p:cNvPr id="40" name="Rectangle 39"/>
          <p:cNvSpPr/>
          <p:nvPr/>
        </p:nvSpPr>
        <p:spPr>
          <a:xfrm>
            <a:off x="4683467" y="5551673"/>
            <a:ext cx="1389888" cy="622951"/>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sz="1600" dirty="0">
                <a:solidFill>
                  <a:schemeClr val="tx1"/>
                </a:solidFill>
                <a:latin typeface="Times New Roman" panose="02020603050405020304" pitchFamily="18" charset="0"/>
                <a:cs typeface="Times New Roman" panose="02020603050405020304" pitchFamily="18" charset="0"/>
              </a:rPr>
              <a:t>Save data</a:t>
            </a:r>
            <a:endParaRPr lang="en-US" sz="1600" dirty="0">
              <a:solidFill>
                <a:schemeClr val="tx1"/>
              </a:solidFill>
            </a:endParaRPr>
          </a:p>
        </p:txBody>
      </p:sp>
      <p:sp>
        <p:nvSpPr>
          <p:cNvPr id="41" name="Rectangle 40"/>
          <p:cNvSpPr/>
          <p:nvPr/>
        </p:nvSpPr>
        <p:spPr>
          <a:xfrm rot="16008383">
            <a:off x="2481819" y="3620489"/>
            <a:ext cx="1389888" cy="622951"/>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sz="1600" dirty="0">
                <a:solidFill>
                  <a:schemeClr val="tx1"/>
                </a:solidFill>
                <a:latin typeface="Times New Roman" panose="02020603050405020304" pitchFamily="18" charset="0"/>
                <a:cs typeface="Times New Roman" panose="02020603050405020304" pitchFamily="18" charset="0"/>
              </a:rPr>
              <a:t>Access</a:t>
            </a:r>
            <a:endParaRPr lang="en-US" sz="1600" dirty="0">
              <a:solidFill>
                <a:schemeClr val="tx1"/>
              </a:solidFill>
            </a:endParaRPr>
          </a:p>
        </p:txBody>
      </p:sp>
    </p:spTree>
    <p:extLst>
      <p:ext uri="{BB962C8B-B14F-4D97-AF65-F5344CB8AC3E}">
        <p14:creationId xmlns:p14="http://schemas.microsoft.com/office/powerpoint/2010/main" val="394342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3;p30">
            <a:extLst>
              <a:ext uri="{FF2B5EF4-FFF2-40B4-BE49-F238E27FC236}">
                <a16:creationId xmlns:a16="http://schemas.microsoft.com/office/drawing/2014/main" id="{F5E8F308-D895-4CAB-BD38-32CE147F0732}"/>
              </a:ext>
            </a:extLst>
          </p:cNvPr>
          <p:cNvSpPr txBox="1"/>
          <p:nvPr/>
        </p:nvSpPr>
        <p:spPr>
          <a:xfrm>
            <a:off x="410777" y="332533"/>
            <a:ext cx="10230947" cy="416000"/>
          </a:xfrm>
          <a:prstGeom prst="rect">
            <a:avLst/>
          </a:prstGeom>
          <a:noFill/>
          <a:ln>
            <a:noFill/>
          </a:ln>
        </p:spPr>
        <p:txBody>
          <a:bodyPr spcFirstLastPara="1" wrap="square" lIns="121900" tIns="121900" rIns="121900" bIns="121900" anchor="t" anchorCtr="0">
            <a:noAutofit/>
          </a:bodyPr>
          <a:lstStyle/>
          <a:p>
            <a:r>
              <a:rPr lang="en-CA" sz="2400" b="1" dirty="0">
                <a:latin typeface="Lato"/>
                <a:sym typeface="Montserrat SemiBold"/>
              </a:rPr>
              <a:t>Walkthrough </a:t>
            </a:r>
            <a:endParaRPr lang="en" sz="2400" dirty="0">
              <a:latin typeface="Lato"/>
              <a:ea typeface="+mn-lt"/>
              <a:cs typeface="+mn-lt"/>
            </a:endParaRPr>
          </a:p>
        </p:txBody>
      </p:sp>
      <p:sp>
        <p:nvSpPr>
          <p:cNvPr id="5" name="Google Shape;256;p30">
            <a:extLst>
              <a:ext uri="{FF2B5EF4-FFF2-40B4-BE49-F238E27FC236}">
                <a16:creationId xmlns:a16="http://schemas.microsoft.com/office/drawing/2014/main" id="{08FD1D81-AE97-4313-B805-E3C3EA0945EF}"/>
              </a:ext>
            </a:extLst>
          </p:cNvPr>
          <p:cNvSpPr txBox="1">
            <a:spLocks noGrp="1"/>
          </p:cNvSpPr>
          <p:nvPr>
            <p:ph type="sldNum" idx="12"/>
          </p:nvPr>
        </p:nvSpPr>
        <p:spPr>
          <a:xfrm>
            <a:off x="11230101" y="6267400"/>
            <a:ext cx="5464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8</a:t>
            </a:fld>
            <a:endParaRPr dirty="0"/>
          </a:p>
        </p:txBody>
      </p:sp>
      <p:sp>
        <p:nvSpPr>
          <p:cNvPr id="7" name="Google Shape;226;p28">
            <a:extLst>
              <a:ext uri="{FF2B5EF4-FFF2-40B4-BE49-F238E27FC236}">
                <a16:creationId xmlns:a16="http://schemas.microsoft.com/office/drawing/2014/main" id="{D4CB7F95-C685-44F9-8332-0FC8FCB496CC}"/>
              </a:ext>
            </a:extLst>
          </p:cNvPr>
          <p:cNvSpPr/>
          <p:nvPr/>
        </p:nvSpPr>
        <p:spPr>
          <a:xfrm>
            <a:off x="551733" y="833319"/>
            <a:ext cx="334800" cy="63200"/>
          </a:xfrm>
          <a:prstGeom prst="rect">
            <a:avLst/>
          </a:prstGeom>
          <a:solidFill>
            <a:srgbClr val="AD1F2F"/>
          </a:solidFill>
          <a:ln>
            <a:noFill/>
          </a:ln>
        </p:spPr>
        <p:txBody>
          <a:bodyPr spcFirstLastPara="1" wrap="square" lIns="121900" tIns="121900" rIns="121900" bIns="121900" anchor="ctr" anchorCtr="0">
            <a:noAutofit/>
          </a:bodyPr>
          <a:lstStyle/>
          <a:p>
            <a:endParaRPr sz="2400" dirty="0"/>
          </a:p>
        </p:txBody>
      </p:sp>
      <p:pic>
        <p:nvPicPr>
          <p:cNvPr id="8" name="Picture 7">
            <a:extLst>
              <a:ext uri="{FF2B5EF4-FFF2-40B4-BE49-F238E27FC236}">
                <a16:creationId xmlns:a16="http://schemas.microsoft.com/office/drawing/2014/main" id="{D6A4CF4E-A694-4073-8FC0-B32EFFBF86E8}"/>
              </a:ext>
            </a:extLst>
          </p:cNvPr>
          <p:cNvPicPr>
            <a:picLocks noChangeAspect="1"/>
          </p:cNvPicPr>
          <p:nvPr/>
        </p:nvPicPr>
        <p:blipFill>
          <a:blip r:embed="rId2"/>
          <a:stretch>
            <a:fillRect/>
          </a:stretch>
        </p:blipFill>
        <p:spPr>
          <a:xfrm>
            <a:off x="364737" y="6258180"/>
            <a:ext cx="1043591" cy="543239"/>
          </a:xfrm>
          <a:prstGeom prst="rect">
            <a:avLst/>
          </a:prstGeom>
        </p:spPr>
      </p:pic>
      <p:pic>
        <p:nvPicPr>
          <p:cNvPr id="2" name="Picture 1">
            <a:extLst>
              <a:ext uri="{FF2B5EF4-FFF2-40B4-BE49-F238E27FC236}">
                <a16:creationId xmlns:a16="http://schemas.microsoft.com/office/drawing/2014/main" id="{F41B9823-F490-4BB2-86C9-C8D170F1CE80}"/>
              </a:ext>
            </a:extLst>
          </p:cNvPr>
          <p:cNvPicPr>
            <a:picLocks noChangeAspect="1"/>
          </p:cNvPicPr>
          <p:nvPr/>
        </p:nvPicPr>
        <p:blipFill>
          <a:blip r:embed="rId3"/>
          <a:stretch>
            <a:fillRect/>
          </a:stretch>
        </p:blipFill>
        <p:spPr>
          <a:xfrm>
            <a:off x="10674278" y="6108248"/>
            <a:ext cx="1309140" cy="549422"/>
          </a:xfrm>
          <a:prstGeom prst="rect">
            <a:avLst/>
          </a:prstGeom>
        </p:spPr>
      </p:pic>
      <p:pic>
        <p:nvPicPr>
          <p:cNvPr id="10" name="Picture 9">
            <a:extLst>
              <a:ext uri="{FF2B5EF4-FFF2-40B4-BE49-F238E27FC236}">
                <a16:creationId xmlns:a16="http://schemas.microsoft.com/office/drawing/2014/main" id="{B1098BA3-7053-4B97-98F4-88D06CCBB7DE}"/>
              </a:ext>
            </a:extLst>
          </p:cNvPr>
          <p:cNvPicPr>
            <a:picLocks noChangeAspect="1"/>
          </p:cNvPicPr>
          <p:nvPr/>
        </p:nvPicPr>
        <p:blipFill rotWithShape="1">
          <a:blip r:embed="rId4"/>
          <a:srcRect t="4849" b="5770"/>
          <a:stretch/>
        </p:blipFill>
        <p:spPr>
          <a:xfrm>
            <a:off x="886533" y="1586994"/>
            <a:ext cx="2135417" cy="4135414"/>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68534883-DCB2-43D3-A926-A2C7C07655F2}"/>
              </a:ext>
            </a:extLst>
          </p:cNvPr>
          <p:cNvPicPr>
            <a:picLocks noChangeAspect="1"/>
          </p:cNvPicPr>
          <p:nvPr/>
        </p:nvPicPr>
        <p:blipFill rotWithShape="1">
          <a:blip r:embed="rId5"/>
          <a:srcRect t="4849" b="4849"/>
          <a:stretch/>
        </p:blipFill>
        <p:spPr>
          <a:xfrm>
            <a:off x="3569594" y="1577217"/>
            <a:ext cx="2135417" cy="4178052"/>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AD1163C8-84A2-4F9E-9093-21D0D8BA720F}"/>
              </a:ext>
            </a:extLst>
          </p:cNvPr>
          <p:cNvPicPr>
            <a:picLocks noChangeAspect="1"/>
          </p:cNvPicPr>
          <p:nvPr/>
        </p:nvPicPr>
        <p:blipFill rotWithShape="1">
          <a:blip r:embed="rId6"/>
          <a:srcRect t="3817" b="7043"/>
          <a:stretch/>
        </p:blipFill>
        <p:spPr>
          <a:xfrm>
            <a:off x="6252655" y="1610693"/>
            <a:ext cx="2145920" cy="4144575"/>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A5772DA4-51F2-4BA4-ABA2-6FEFA1837B85}"/>
              </a:ext>
            </a:extLst>
          </p:cNvPr>
          <p:cNvPicPr>
            <a:picLocks noChangeAspect="1"/>
          </p:cNvPicPr>
          <p:nvPr/>
        </p:nvPicPr>
        <p:blipFill rotWithShape="1">
          <a:blip r:embed="rId7"/>
          <a:srcRect t="4849" b="4849"/>
          <a:stretch/>
        </p:blipFill>
        <p:spPr>
          <a:xfrm>
            <a:off x="8946219" y="1556667"/>
            <a:ext cx="2145920" cy="41986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65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3;p30">
            <a:extLst>
              <a:ext uri="{FF2B5EF4-FFF2-40B4-BE49-F238E27FC236}">
                <a16:creationId xmlns:a16="http://schemas.microsoft.com/office/drawing/2014/main" id="{F5E8F308-D895-4CAB-BD38-32CE147F0732}"/>
              </a:ext>
            </a:extLst>
          </p:cNvPr>
          <p:cNvSpPr txBox="1"/>
          <p:nvPr/>
        </p:nvSpPr>
        <p:spPr>
          <a:xfrm>
            <a:off x="410777" y="332533"/>
            <a:ext cx="10230947" cy="416000"/>
          </a:xfrm>
          <a:prstGeom prst="rect">
            <a:avLst/>
          </a:prstGeom>
          <a:noFill/>
          <a:ln>
            <a:noFill/>
          </a:ln>
        </p:spPr>
        <p:txBody>
          <a:bodyPr spcFirstLastPara="1" wrap="square" lIns="121900" tIns="121900" rIns="121900" bIns="121900" anchor="t" anchorCtr="0">
            <a:noAutofit/>
          </a:bodyPr>
          <a:lstStyle/>
          <a:p>
            <a:r>
              <a:rPr lang="en-CA" sz="2400" b="1" dirty="0">
                <a:latin typeface="Lato"/>
                <a:sym typeface="Montserrat SemiBold"/>
              </a:rPr>
              <a:t>Walkthrough </a:t>
            </a:r>
            <a:endParaRPr lang="en" sz="2400" dirty="0">
              <a:latin typeface="Lato"/>
              <a:ea typeface="+mn-lt"/>
              <a:cs typeface="+mn-lt"/>
            </a:endParaRPr>
          </a:p>
        </p:txBody>
      </p:sp>
      <p:sp>
        <p:nvSpPr>
          <p:cNvPr id="5" name="Google Shape;256;p30">
            <a:extLst>
              <a:ext uri="{FF2B5EF4-FFF2-40B4-BE49-F238E27FC236}">
                <a16:creationId xmlns:a16="http://schemas.microsoft.com/office/drawing/2014/main" id="{08FD1D81-AE97-4313-B805-E3C3EA0945EF}"/>
              </a:ext>
            </a:extLst>
          </p:cNvPr>
          <p:cNvSpPr txBox="1">
            <a:spLocks noGrp="1"/>
          </p:cNvSpPr>
          <p:nvPr>
            <p:ph type="sldNum" idx="12"/>
          </p:nvPr>
        </p:nvSpPr>
        <p:spPr>
          <a:xfrm>
            <a:off x="11230101" y="6267400"/>
            <a:ext cx="5464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9</a:t>
            </a:fld>
            <a:endParaRPr dirty="0"/>
          </a:p>
        </p:txBody>
      </p:sp>
      <p:sp>
        <p:nvSpPr>
          <p:cNvPr id="7" name="Google Shape;226;p28">
            <a:extLst>
              <a:ext uri="{FF2B5EF4-FFF2-40B4-BE49-F238E27FC236}">
                <a16:creationId xmlns:a16="http://schemas.microsoft.com/office/drawing/2014/main" id="{D4CB7F95-C685-44F9-8332-0FC8FCB496CC}"/>
              </a:ext>
            </a:extLst>
          </p:cNvPr>
          <p:cNvSpPr/>
          <p:nvPr/>
        </p:nvSpPr>
        <p:spPr>
          <a:xfrm>
            <a:off x="551733" y="833319"/>
            <a:ext cx="334800" cy="63200"/>
          </a:xfrm>
          <a:prstGeom prst="rect">
            <a:avLst/>
          </a:prstGeom>
          <a:solidFill>
            <a:srgbClr val="AD1F2F"/>
          </a:solidFill>
          <a:ln>
            <a:noFill/>
          </a:ln>
        </p:spPr>
        <p:txBody>
          <a:bodyPr spcFirstLastPara="1" wrap="square" lIns="121900" tIns="121900" rIns="121900" bIns="121900" anchor="ctr" anchorCtr="0">
            <a:noAutofit/>
          </a:bodyPr>
          <a:lstStyle/>
          <a:p>
            <a:endParaRPr sz="2400" dirty="0"/>
          </a:p>
        </p:txBody>
      </p:sp>
      <p:pic>
        <p:nvPicPr>
          <p:cNvPr id="8" name="Picture 7">
            <a:extLst>
              <a:ext uri="{FF2B5EF4-FFF2-40B4-BE49-F238E27FC236}">
                <a16:creationId xmlns:a16="http://schemas.microsoft.com/office/drawing/2014/main" id="{D6A4CF4E-A694-4073-8FC0-B32EFFBF86E8}"/>
              </a:ext>
            </a:extLst>
          </p:cNvPr>
          <p:cNvPicPr>
            <a:picLocks noChangeAspect="1"/>
          </p:cNvPicPr>
          <p:nvPr/>
        </p:nvPicPr>
        <p:blipFill>
          <a:blip r:embed="rId2"/>
          <a:stretch>
            <a:fillRect/>
          </a:stretch>
        </p:blipFill>
        <p:spPr>
          <a:xfrm>
            <a:off x="364737" y="6258180"/>
            <a:ext cx="1043591" cy="543239"/>
          </a:xfrm>
          <a:prstGeom prst="rect">
            <a:avLst/>
          </a:prstGeom>
        </p:spPr>
      </p:pic>
      <p:pic>
        <p:nvPicPr>
          <p:cNvPr id="2" name="Picture 1">
            <a:extLst>
              <a:ext uri="{FF2B5EF4-FFF2-40B4-BE49-F238E27FC236}">
                <a16:creationId xmlns:a16="http://schemas.microsoft.com/office/drawing/2014/main" id="{F41B9823-F490-4BB2-86C9-C8D170F1CE80}"/>
              </a:ext>
            </a:extLst>
          </p:cNvPr>
          <p:cNvPicPr>
            <a:picLocks noChangeAspect="1"/>
          </p:cNvPicPr>
          <p:nvPr/>
        </p:nvPicPr>
        <p:blipFill>
          <a:blip r:embed="rId3"/>
          <a:stretch>
            <a:fillRect/>
          </a:stretch>
        </p:blipFill>
        <p:spPr>
          <a:xfrm>
            <a:off x="10674278" y="6108248"/>
            <a:ext cx="1309140" cy="549422"/>
          </a:xfrm>
          <a:prstGeom prst="rect">
            <a:avLst/>
          </a:prstGeom>
        </p:spPr>
      </p:pic>
      <p:pic>
        <p:nvPicPr>
          <p:cNvPr id="6" name="Picture 5">
            <a:extLst>
              <a:ext uri="{FF2B5EF4-FFF2-40B4-BE49-F238E27FC236}">
                <a16:creationId xmlns:a16="http://schemas.microsoft.com/office/drawing/2014/main" id="{18A1E589-8376-4BAA-A70E-75BF6293E8A4}"/>
              </a:ext>
            </a:extLst>
          </p:cNvPr>
          <p:cNvPicPr>
            <a:picLocks noChangeAspect="1"/>
          </p:cNvPicPr>
          <p:nvPr/>
        </p:nvPicPr>
        <p:blipFill rotWithShape="1">
          <a:blip r:embed="rId4"/>
          <a:srcRect t="4595" b="6692"/>
          <a:stretch/>
        </p:blipFill>
        <p:spPr>
          <a:xfrm>
            <a:off x="551733" y="1586205"/>
            <a:ext cx="2246659" cy="431834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33CC0A8D-B69A-4610-839F-E95C90AFF583}"/>
              </a:ext>
            </a:extLst>
          </p:cNvPr>
          <p:cNvPicPr>
            <a:picLocks noChangeAspect="1"/>
          </p:cNvPicPr>
          <p:nvPr/>
        </p:nvPicPr>
        <p:blipFill rotWithShape="1">
          <a:blip r:embed="rId5"/>
          <a:srcRect t="4323" b="4849"/>
          <a:stretch/>
        </p:blipFill>
        <p:spPr>
          <a:xfrm>
            <a:off x="3140271" y="1534722"/>
            <a:ext cx="2246660" cy="4421305"/>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51B59E93-23B0-48E8-8C0E-6F4C89333625}"/>
              </a:ext>
            </a:extLst>
          </p:cNvPr>
          <p:cNvPicPr>
            <a:picLocks noChangeAspect="1"/>
          </p:cNvPicPr>
          <p:nvPr/>
        </p:nvPicPr>
        <p:blipFill rotWithShape="1">
          <a:blip r:embed="rId6"/>
          <a:srcRect t="4849" b="4849"/>
          <a:stretch/>
        </p:blipFill>
        <p:spPr>
          <a:xfrm>
            <a:off x="5809730" y="1586205"/>
            <a:ext cx="2246661" cy="4395705"/>
          </a:xfrm>
          <a:prstGeom prst="rect">
            <a:avLst/>
          </a:prstGeom>
          <a:ln>
            <a:noFill/>
          </a:ln>
          <a:effectLst>
            <a:outerShdw blurRad="292100" dist="139700" dir="2700000" algn="tl" rotWithShape="0">
              <a:srgbClr val="333333">
                <a:alpha val="65000"/>
              </a:srgbClr>
            </a:outerShdw>
          </a:effectLst>
        </p:spPr>
      </p:pic>
      <p:sp>
        <p:nvSpPr>
          <p:cNvPr id="19" name="Rectangle 18">
            <a:extLst>
              <a:ext uri="{FF2B5EF4-FFF2-40B4-BE49-F238E27FC236}">
                <a16:creationId xmlns:a16="http://schemas.microsoft.com/office/drawing/2014/main" id="{E8EBD22C-9378-49E8-AE65-1A0CC08C2E33}"/>
              </a:ext>
            </a:extLst>
          </p:cNvPr>
          <p:cNvSpPr/>
          <p:nvPr/>
        </p:nvSpPr>
        <p:spPr>
          <a:xfrm>
            <a:off x="7660433" y="4114800"/>
            <a:ext cx="569167" cy="1399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8085948F-80A2-485F-8768-21AEFE735597}"/>
              </a:ext>
            </a:extLst>
          </p:cNvPr>
          <p:cNvPicPr>
            <a:picLocks noChangeAspect="1"/>
          </p:cNvPicPr>
          <p:nvPr/>
        </p:nvPicPr>
        <p:blipFill rotWithShape="1">
          <a:blip r:embed="rId7"/>
          <a:srcRect t="4459" b="5770"/>
          <a:stretch/>
        </p:blipFill>
        <p:spPr>
          <a:xfrm>
            <a:off x="8574417" y="1609531"/>
            <a:ext cx="2273129" cy="44213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2485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9DEA27756AB364BBA0E24DED929CAE3" ma:contentTypeVersion="12" ma:contentTypeDescription="Create a new document." ma:contentTypeScope="" ma:versionID="50c3fc20e3862d0c9eebd9499cec26c6">
  <xsd:schema xmlns:xsd="http://www.w3.org/2001/XMLSchema" xmlns:xs="http://www.w3.org/2001/XMLSchema" xmlns:p="http://schemas.microsoft.com/office/2006/metadata/properties" xmlns:ns2="cde11da0-72df-4857-9d00-4e8dfb7b367f" xmlns:ns3="2950a503-03cb-4a9f-8298-dfb9c5901d30" targetNamespace="http://schemas.microsoft.com/office/2006/metadata/properties" ma:root="true" ma:fieldsID="4eb431b9983dee3eb8d396a215d48498" ns2:_="" ns3:_="">
    <xsd:import namespace="cde11da0-72df-4857-9d00-4e8dfb7b367f"/>
    <xsd:import namespace="2950a503-03cb-4a9f-8298-dfb9c5901d3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e11da0-72df-4857-9d00-4e8dfb7b367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950a503-03cb-4a9f-8298-dfb9c5901d3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cde11da0-72df-4857-9d00-4e8dfb7b367f">
      <UserInfo>
        <DisplayName>Fahad Iqbal</DisplayName>
        <AccountId>49</AccountId>
        <AccountType/>
      </UserInfo>
    </SharedWithUsers>
  </documentManagement>
</p:properties>
</file>

<file path=customXml/itemProps1.xml><?xml version="1.0" encoding="utf-8"?>
<ds:datastoreItem xmlns:ds="http://schemas.openxmlformats.org/officeDocument/2006/customXml" ds:itemID="{0FC5D13B-5E49-499F-A069-24DE9FCD9869}">
  <ds:schemaRefs>
    <ds:schemaRef ds:uri="http://schemas.microsoft.com/sharepoint/v3/contenttype/forms"/>
  </ds:schemaRefs>
</ds:datastoreItem>
</file>

<file path=customXml/itemProps2.xml><?xml version="1.0" encoding="utf-8"?>
<ds:datastoreItem xmlns:ds="http://schemas.openxmlformats.org/officeDocument/2006/customXml" ds:itemID="{71D6EEED-C093-4C6D-BE97-2EB0E1A4EB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e11da0-72df-4857-9d00-4e8dfb7b367f"/>
    <ds:schemaRef ds:uri="2950a503-03cb-4a9f-8298-dfb9c5901d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F12C49-68A9-467B-BE44-117648B6ED90}">
  <ds:schemaRefs>
    <ds:schemaRef ds:uri="http://purl.org/dc/terms/"/>
    <ds:schemaRef ds:uri="2950a503-03cb-4a9f-8298-dfb9c5901d30"/>
    <ds:schemaRef ds:uri="http://schemas.microsoft.com/office/2006/documentManagement/types"/>
    <ds:schemaRef ds:uri="http://schemas.microsoft.com/office/2006/metadata/properties"/>
    <ds:schemaRef ds:uri="http://schemas.microsoft.com/office/infopath/2007/PartnerControls"/>
    <ds:schemaRef ds:uri="http://purl.org/dc/dcmitype/"/>
    <ds:schemaRef ds:uri="http://schemas.openxmlformats.org/package/2006/metadata/core-properties"/>
    <ds:schemaRef ds:uri="cde11da0-72df-4857-9d00-4e8dfb7b367f"/>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382</TotalTime>
  <Words>445</Words>
  <Application>Microsoft Office PowerPoint</Application>
  <PresentationFormat>Widescreen</PresentationFormat>
  <Paragraphs>55</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Helvetica Neue</vt:lpstr>
      <vt:lpstr>Helvetica Neue Light</vt:lpstr>
      <vt:lpstr>Lato</vt:lpstr>
      <vt:lpstr>Roboto</vt:lpstr>
      <vt:lpstr>Times New Roman</vt:lpstr>
      <vt:lpstr>Office Theme</vt:lpstr>
      <vt:lpstr>The FYP ACCELERATOR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APDS LPA Proposal</dc:title>
  <dc:creator>Tae Kim</dc:creator>
  <cp:lastModifiedBy>Aemon Jawaid</cp:lastModifiedBy>
  <cp:revision>27</cp:revision>
  <dcterms:created xsi:type="dcterms:W3CDTF">2019-10-08T13:46:47Z</dcterms:created>
  <dcterms:modified xsi:type="dcterms:W3CDTF">2021-04-08T07:55:57Z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0x01010059DEA27756AB364BBA0E24DED929CAE3</vt:lpwstr>
  </property>
</Properties>
</file>