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60" r:id="rId4"/>
    <p:sldId id="286" r:id="rId5"/>
    <p:sldId id="284" r:id="rId6"/>
    <p:sldId id="285" r:id="rId7"/>
    <p:sldId id="287" r:id="rId8"/>
    <p:sldId id="262" r:id="rId9"/>
    <p:sldId id="261" r:id="rId10"/>
    <p:sldId id="263" r:id="rId11"/>
    <p:sldId id="288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46" autoAdjust="0"/>
  </p:normalViewPr>
  <p:slideViewPr>
    <p:cSldViewPr>
      <p:cViewPr varScale="1">
        <p:scale>
          <a:sx n="64" d="100"/>
          <a:sy n="64" d="100"/>
        </p:scale>
        <p:origin x="20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6BCE9-4F81-4105-81E3-F25201181B2C}" type="datetimeFigureOut">
              <a:rPr lang="en-NZ" smtClean="0"/>
              <a:t>6/11/2019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9D70E-BCD0-43F9-9B6E-46AA8B05BA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22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table has 121317 records in 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Once you start getting to tables of this size, queries can start to take a long time.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query, for example, takes</a:t>
            </a:r>
            <a:r>
              <a:rPr lang="en-NZ" baseline="0" dirty="0" smtClean="0"/>
              <a:t> 55 seconds to run on my fastest computer.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98% of the time required is the scanning of the table, that is, I/O.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How might we improve this query’s efficiency?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First place to look is at whether we really need all the columns.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414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17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More detail.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pressure on the programmer to</a:t>
            </a:r>
            <a:r>
              <a:rPr lang="en-NZ" baseline="0" dirty="0" smtClean="0"/>
              <a:t> write efficient SQL used to be greater than it is now.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Modern DBMS systems are now very good at optimising queries.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For example, there used to be a big efficiency difference between Joins and Subqueries. Now, modern systems can translate either into the optimal execution plan.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You can still avoid gross errors as above, and you can improve efficiency by correct use of indices.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To see how to do this, and to see exactly how MSSQL supports query efficiency, we can look in close detail at exactly how our queries are performed, from inside SSMS</a:t>
            </a:r>
            <a:r>
              <a:rPr lang="en-NZ" baseline="0" dirty="0" smtClean="0"/>
              <a:t>.</a:t>
            </a: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762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query takes 14 seconds. That</a:t>
            </a:r>
            <a:r>
              <a:rPr lang="en-NZ" baseline="0" dirty="0" smtClean="0"/>
              <a:t> is, it takes 25% of the time required for the other one.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Imagine the savings over a year, with potentially 100s of 1000s of iterations of this query.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So make sure you pull in only what you need.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17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Assume that your safety stock levels are 200, 400,</a:t>
            </a:r>
            <a:r>
              <a:rPr lang="en-NZ" baseline="0" dirty="0" smtClean="0"/>
              <a:t> 600, 800, 1000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 second query requires less computation because = is easier to compute than &gt;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074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These queries both do</a:t>
            </a:r>
            <a:r>
              <a:rPr lang="en-NZ" baseline="0" dirty="0" smtClean="0"/>
              <a:t> the same thing. What is it?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=&gt; Lists the names and ID nos. for every product that has been sold (i.e. has a sales record)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Which is likely to be more efficient (over time)?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EXISTS. Because MSSQL Server is smart enough to stop an EXISTS when it finds the first match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812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Both these queries return the total sales for each</a:t>
            </a:r>
            <a:r>
              <a:rPr lang="en-NZ" baseline="0" dirty="0" smtClean="0"/>
              <a:t> special offer ID not equal to 1.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Which is more efficient (over time)?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 second one. The WHERE filters out lots of the rows, so the GROUP BY doesn’t have as much work to do.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baseline="0" dirty="0" smtClean="0"/>
              <a:t>The preceding rules you could probably logic out, but there are some that aren’t so obvious, and seem rather idiosyncratic to MSSQL Server.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311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These queries do the same thing, but the second is more efficient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is something you would need to know about T-SQL.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646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Well, you could do this and look at it.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But what if you wanted to find the associated record?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You would need to just select out the second highest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Ponder on this for awhile…..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937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will do it</a:t>
            </a:r>
            <a:r>
              <a:rPr lang="en-NZ" baseline="0" dirty="0" smtClean="0"/>
              <a:t> (return the second highest order quantity)</a:t>
            </a: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</a:t>
            </a:r>
            <a:r>
              <a:rPr lang="en-NZ" baseline="0" dirty="0" smtClean="0"/>
              <a:t> inner query sorts all the </a:t>
            </a:r>
            <a:r>
              <a:rPr lang="en-NZ" baseline="0" dirty="0" err="1" smtClean="0"/>
              <a:t>OrderQty</a:t>
            </a:r>
            <a:r>
              <a:rPr lang="en-NZ" baseline="0" dirty="0" smtClean="0"/>
              <a:t> values and returns the top 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 outer query takes the Min of those two values.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This returns ‘41’ and can be used in the WHERE clause of a SELECT * to get the whole record.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As we’ll see when we look more closely at how SQL executes queries, that WHERE statement requires comparatively a lot of work.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There is another way to get that 41 though, which doesn’t require that WHERE.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To see it, imagine that you could add any table you wanted to the database in anticipation of executing this query. What table would allow you to skip the WHERE?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=&gt; A table that always contained the top 2 </a:t>
            </a:r>
            <a:r>
              <a:rPr lang="en-NZ" baseline="0" dirty="0" err="1" smtClean="0"/>
              <a:t>OrderQty</a:t>
            </a:r>
            <a:r>
              <a:rPr lang="en-NZ" baseline="0" dirty="0" smtClean="0"/>
              <a:t> values. If you had that, you could just select the MIN from it.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Remember that it is possible to create tables we need on the fly. We just put an AS </a:t>
            </a:r>
            <a:r>
              <a:rPr lang="en-NZ" baseline="0" dirty="0" err="1" smtClean="0"/>
              <a:t>tblName</a:t>
            </a:r>
            <a:r>
              <a:rPr lang="en-NZ" baseline="0" dirty="0" smtClean="0"/>
              <a:t> after the subquery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So we can do this….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172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Both</a:t>
            </a:r>
            <a:r>
              <a:rPr lang="en-NZ" baseline="0" dirty="0" smtClean="0"/>
              <a:t> these queries actually run too quickly to compare execution time in seconds, but we can get more precise information from SQL Server (we’ll see how in a minute), and that shows us that the second query runs 20% faster (7.18 : 5.7 time units).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1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058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0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0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061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6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5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70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hyperlink" Target="http://www.freeebooksblog.com/free-ebook-dissecting-sql-server-execution-plans/" TargetMode="External"/><Relationship Id="rId5" Type="http://schemas.openxmlformats.org/officeDocument/2006/relationships/hyperlink" Target="http://www.simple-talk.com/sql/performance/designing-efficient-sql-a-visual-approach/" TargetMode="External"/><Relationship Id="rId4" Type="http://schemas.openxmlformats.org/officeDocument/2006/relationships/hyperlink" Target="http://www.simple-talk.com/sql/performance/index-selection-and-the-query-optimiz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3124200"/>
            <a:ext cx="7543800" cy="2152650"/>
          </a:xfrm>
        </p:spPr>
        <p:txBody>
          <a:bodyPr/>
          <a:lstStyle/>
          <a:p>
            <a:r>
              <a:rPr lang="en-NZ" dirty="0" smtClean="0"/>
              <a:t>Session 7.2 </a:t>
            </a:r>
            <a:br>
              <a:rPr lang="en-NZ" dirty="0" smtClean="0"/>
            </a:br>
            <a:r>
              <a:rPr lang="en-NZ" dirty="0" smtClean="0"/>
              <a:t>Query Optimisation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6172200" cy="685800"/>
          </a:xfrm>
        </p:spPr>
        <p:txBody>
          <a:bodyPr/>
          <a:lstStyle/>
          <a:p>
            <a:r>
              <a:rPr lang="en-NZ" dirty="0" smtClean="0"/>
              <a:t>IN705 </a:t>
            </a:r>
            <a:r>
              <a:rPr lang="en-NZ" smtClean="0"/>
              <a:t>DB3 2018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944525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Writing Efficient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Derived tables</a:t>
            </a:r>
          </a:p>
          <a:p>
            <a:pPr marL="118872" indent="0">
              <a:buNone/>
            </a:pPr>
            <a:endParaRPr lang="en-NZ" dirty="0">
              <a:solidFill>
                <a:srgbClr val="0000FF"/>
              </a:solidFill>
            </a:endParaRPr>
          </a:p>
          <a:p>
            <a:pPr marL="118872" indent="0">
              <a:buNone/>
            </a:pPr>
            <a:r>
              <a:rPr lang="en-NZ" dirty="0"/>
              <a:t>SELECT </a:t>
            </a:r>
            <a:r>
              <a:rPr lang="en-NZ" dirty="0"/>
              <a:t>MIN(</a:t>
            </a:r>
            <a:r>
              <a:rPr lang="en-NZ" dirty="0" err="1"/>
              <a:t>OrderQty</a:t>
            </a:r>
            <a:r>
              <a:rPr lang="en-NZ" dirty="0"/>
              <a:t>) </a:t>
            </a:r>
          </a:p>
          <a:p>
            <a:pPr marL="118872" indent="0">
              <a:buNone/>
            </a:pPr>
            <a:r>
              <a:rPr lang="en-NZ" dirty="0"/>
              <a:t>FROM</a:t>
            </a:r>
          </a:p>
          <a:p>
            <a:pPr marL="118872" indent="0">
              <a:buNone/>
            </a:pPr>
            <a:r>
              <a:rPr lang="en-NZ" dirty="0"/>
              <a:t>	(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	SELECT </a:t>
            </a:r>
            <a:r>
              <a:rPr lang="en-NZ" dirty="0"/>
              <a:t>TOP 2 </a:t>
            </a:r>
            <a:r>
              <a:rPr lang="en-NZ" dirty="0"/>
              <a:t>	</a:t>
            </a:r>
            <a:r>
              <a:rPr lang="en-NZ" dirty="0" err="1"/>
              <a:t>OrderQty</a:t>
            </a:r>
            <a:r>
              <a:rPr lang="en-NZ" dirty="0"/>
              <a:t> 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	FROM 		</a:t>
            </a:r>
            <a:r>
              <a:rPr lang="en-NZ" dirty="0" err="1"/>
              <a:t>Sales.SalesOrderDetail</a:t>
            </a:r>
            <a:r>
              <a:rPr lang="en-NZ" dirty="0"/>
              <a:t> 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	ORDER </a:t>
            </a:r>
            <a:r>
              <a:rPr lang="en-NZ" dirty="0"/>
              <a:t>BY </a:t>
            </a:r>
            <a:r>
              <a:rPr lang="en-NZ" dirty="0"/>
              <a:t>	</a:t>
            </a:r>
            <a:r>
              <a:rPr lang="en-NZ" dirty="0" err="1"/>
              <a:t>OrderQty</a:t>
            </a:r>
            <a:r>
              <a:rPr lang="en-NZ" dirty="0"/>
              <a:t> </a:t>
            </a:r>
            <a:r>
              <a:rPr lang="en-NZ" dirty="0" err="1"/>
              <a:t>Desc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	) </a:t>
            </a:r>
            <a:r>
              <a:rPr lang="en-NZ" dirty="0"/>
              <a:t>AS </a:t>
            </a:r>
            <a:r>
              <a:rPr lang="en-NZ" dirty="0" err="1"/>
              <a:t>derived_tblTopTwo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934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Writing Efficient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Query</a:t>
            </a:r>
            <a:r>
              <a:rPr lang="en-US" dirty="0"/>
              <a:t> Menu </a:t>
            </a:r>
            <a:r>
              <a:rPr lang="en-US" dirty="0" smtClean="0"/>
              <a:t>item -&gt;</a:t>
            </a:r>
            <a:r>
              <a:rPr lang="en-US" dirty="0"/>
              <a:t> </a:t>
            </a:r>
            <a:r>
              <a:rPr lang="en-US" b="1" dirty="0" smtClean="0"/>
              <a:t>query</a:t>
            </a:r>
            <a:r>
              <a:rPr lang="en-US" dirty="0"/>
              <a:t> </a:t>
            </a:r>
            <a:r>
              <a:rPr lang="en-US" b="1" dirty="0" smtClean="0"/>
              <a:t>options</a:t>
            </a:r>
            <a:r>
              <a:rPr lang="en-US" dirty="0" smtClean="0"/>
              <a:t>                     -&gt; </a:t>
            </a:r>
            <a:r>
              <a:rPr lang="en-US" dirty="0"/>
              <a:t> </a:t>
            </a:r>
            <a:r>
              <a:rPr lang="en-US" b="1" dirty="0" smtClean="0"/>
              <a:t>advanced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dirty="0"/>
              <a:t>the "</a:t>
            </a:r>
            <a:r>
              <a:rPr lang="en-US" b="1" dirty="0"/>
              <a:t>Execution</a:t>
            </a:r>
            <a:r>
              <a:rPr lang="en-US" dirty="0"/>
              <a:t>" group and </a:t>
            </a:r>
            <a:r>
              <a:rPr lang="en-US" b="1" dirty="0"/>
              <a:t>check</a:t>
            </a:r>
            <a:r>
              <a:rPr lang="en-US" dirty="0"/>
              <a:t> the "set statistics </a:t>
            </a:r>
            <a:r>
              <a:rPr lang="en-US" b="1" dirty="0"/>
              <a:t>time</a:t>
            </a:r>
            <a:r>
              <a:rPr lang="en-US" dirty="0"/>
              <a:t>" / "set statistics IO" </a:t>
            </a:r>
            <a:r>
              <a:rPr lang="en-US" b="1" dirty="0"/>
              <a:t>check</a:t>
            </a:r>
            <a:r>
              <a:rPr lang="en-US" dirty="0"/>
              <a:t> boxes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99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>
                <a:hlinkClick r:id="rId4"/>
              </a:rPr>
              <a:t>www.simple-talk.com/sql/performance/index-selection-and-the-query-optimizer/</a:t>
            </a:r>
            <a:endParaRPr lang="en-NZ" dirty="0" smtClean="0"/>
          </a:p>
          <a:p>
            <a:endParaRPr lang="en-NZ" dirty="0"/>
          </a:p>
          <a:p>
            <a:r>
              <a:rPr lang="en-NZ" dirty="0" smtClean="0">
                <a:hlinkClick r:id="rId5"/>
              </a:rPr>
              <a:t>www.simple-talk.com/sql/performance/designing-efficient-sql-a-visual-approach/</a:t>
            </a:r>
            <a:endParaRPr lang="en-NZ" dirty="0" smtClean="0"/>
          </a:p>
          <a:p>
            <a:pPr marL="118872" indent="0">
              <a:buNone/>
            </a:pPr>
            <a:endParaRPr lang="en-NZ" dirty="0">
              <a:hlinkClick r:id="rId6"/>
            </a:endParaRPr>
          </a:p>
          <a:p>
            <a:r>
              <a:rPr lang="en-NZ" dirty="0" smtClean="0">
                <a:hlinkClick r:id="rId6"/>
              </a:rPr>
              <a:t>www.freeebooksblog.com/free-ebook-dissecting-sql-server-execution-plans/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2550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Writing Efficient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NZ" dirty="0" smtClean="0"/>
              <a:t>USE </a:t>
            </a:r>
            <a:r>
              <a:rPr lang="en-NZ" dirty="0"/>
              <a:t>[</a:t>
            </a:r>
            <a:r>
              <a:rPr lang="en-NZ" dirty="0" err="1"/>
              <a:t>AdventureWorks</a:t>
            </a:r>
            <a:r>
              <a:rPr lang="en-NZ" dirty="0"/>
              <a:t>]</a:t>
            </a:r>
          </a:p>
          <a:p>
            <a:endParaRPr lang="en-NZ" dirty="0"/>
          </a:p>
          <a:p>
            <a:pPr marL="118872" indent="0">
              <a:buNone/>
            </a:pPr>
            <a:r>
              <a:rPr lang="en-NZ" dirty="0"/>
              <a:t>SELECT *</a:t>
            </a:r>
          </a:p>
          <a:p>
            <a:pPr marL="118872" indent="0">
              <a:buNone/>
            </a:pPr>
            <a:r>
              <a:rPr lang="en-NZ" dirty="0"/>
              <a:t>FROM </a:t>
            </a:r>
            <a:r>
              <a:rPr lang="en-NZ" dirty="0" err="1"/>
              <a:t>Sales.SalesOrderDetail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92278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Writing Efficient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The </a:t>
            </a:r>
            <a:r>
              <a:rPr lang="en-US" dirty="0" smtClean="0"/>
              <a:t>query </a:t>
            </a:r>
            <a:r>
              <a:rPr lang="en-US" dirty="0"/>
              <a:t>becomes faster if you use the actual columns names in SELECT statement instead of than </a:t>
            </a:r>
            <a:r>
              <a:rPr lang="en-US" dirty="0" smtClean="0"/>
              <a:t>'*'.</a:t>
            </a:r>
          </a:p>
          <a:p>
            <a:pPr marL="118872" indent="0">
              <a:buNone/>
            </a:pPr>
            <a:endParaRPr lang="en-NZ" sz="2800" dirty="0"/>
          </a:p>
          <a:p>
            <a:pPr marL="118872" indent="0">
              <a:buNone/>
            </a:pPr>
            <a:r>
              <a:rPr lang="en-NZ" sz="2800" dirty="0"/>
              <a:t>SELECT </a:t>
            </a:r>
            <a:r>
              <a:rPr lang="en-NZ" sz="2800" dirty="0" err="1"/>
              <a:t>SalesOrderID</a:t>
            </a:r>
            <a:r>
              <a:rPr lang="en-NZ" sz="2800" dirty="0"/>
              <a:t>, </a:t>
            </a:r>
            <a:r>
              <a:rPr lang="en-NZ" sz="2800" dirty="0" err="1"/>
              <a:t>OrderQty</a:t>
            </a:r>
            <a:r>
              <a:rPr lang="en-NZ" sz="2800" dirty="0"/>
              <a:t>, </a:t>
            </a:r>
            <a:r>
              <a:rPr lang="en-NZ" sz="2800" dirty="0" err="1"/>
              <a:t>ProductID</a:t>
            </a:r>
            <a:r>
              <a:rPr lang="en-NZ" sz="2800" dirty="0"/>
              <a:t>, </a:t>
            </a:r>
            <a:r>
              <a:rPr lang="en-NZ" sz="2800" dirty="0" err="1"/>
              <a:t>UnitPrice</a:t>
            </a:r>
            <a:endParaRPr lang="en-NZ" sz="2800" dirty="0"/>
          </a:p>
          <a:p>
            <a:pPr marL="118872" indent="0">
              <a:buNone/>
            </a:pPr>
            <a:r>
              <a:rPr lang="en-NZ" sz="2800" dirty="0"/>
              <a:t>FROM </a:t>
            </a:r>
            <a:r>
              <a:rPr lang="en-NZ" sz="2800" dirty="0" err="1"/>
              <a:t>Sales.SalesOrderDetail</a:t>
            </a:r>
            <a:endParaRPr lang="en-NZ" sz="28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8025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Writing Efficient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NZ" dirty="0"/>
              <a:t>SELECT * </a:t>
            </a:r>
          </a:p>
          <a:p>
            <a:pPr marL="118872" indent="0">
              <a:buNone/>
            </a:pPr>
            <a:r>
              <a:rPr lang="en-NZ" dirty="0"/>
              <a:t>FROM </a:t>
            </a:r>
            <a:r>
              <a:rPr lang="en-NZ" dirty="0" err="1"/>
              <a:t>Production.Product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WHERE </a:t>
            </a:r>
            <a:r>
              <a:rPr lang="en-NZ" dirty="0" err="1"/>
              <a:t>SafetyStockLevel</a:t>
            </a:r>
            <a:r>
              <a:rPr lang="en-NZ" dirty="0"/>
              <a:t> &gt; 800</a:t>
            </a:r>
          </a:p>
          <a:p>
            <a:pPr marL="118872" indent="0">
              <a:buNone/>
            </a:pPr>
            <a:endParaRPr lang="en-NZ" dirty="0"/>
          </a:p>
          <a:p>
            <a:pPr marL="118872" indent="0">
              <a:buNone/>
            </a:pPr>
            <a:r>
              <a:rPr lang="en-NZ" dirty="0"/>
              <a:t>SELECT * </a:t>
            </a:r>
          </a:p>
          <a:p>
            <a:pPr marL="118872" indent="0">
              <a:buNone/>
            </a:pPr>
            <a:r>
              <a:rPr lang="en-NZ" dirty="0"/>
              <a:t>FROM </a:t>
            </a:r>
            <a:r>
              <a:rPr lang="en-NZ" dirty="0" err="1"/>
              <a:t>Production.Product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WHERE </a:t>
            </a:r>
            <a:r>
              <a:rPr lang="en-NZ" dirty="0" err="1"/>
              <a:t>SafetyStockLevel</a:t>
            </a:r>
            <a:r>
              <a:rPr lang="en-NZ" dirty="0"/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344103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Writing Efficient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5279136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NZ" sz="2000" dirty="0"/>
              <a:t>SELECT </a:t>
            </a:r>
            <a:r>
              <a:rPr lang="en-NZ" sz="2000" dirty="0" err="1"/>
              <a:t>ProductID</a:t>
            </a:r>
            <a:r>
              <a:rPr lang="en-NZ" sz="2000" dirty="0"/>
              <a:t>, Name</a:t>
            </a:r>
          </a:p>
          <a:p>
            <a:pPr marL="118872" indent="0">
              <a:buNone/>
            </a:pPr>
            <a:r>
              <a:rPr lang="en-NZ" sz="2000" dirty="0"/>
              <a:t>FROM </a:t>
            </a:r>
            <a:r>
              <a:rPr lang="en-NZ" sz="2000" dirty="0" err="1"/>
              <a:t>Production.Product</a:t>
            </a:r>
            <a:r>
              <a:rPr lang="en-NZ" sz="2000" dirty="0"/>
              <a:t> p</a:t>
            </a:r>
          </a:p>
          <a:p>
            <a:pPr marL="118872" indent="0">
              <a:buNone/>
            </a:pPr>
            <a:r>
              <a:rPr lang="en-NZ" sz="2000" dirty="0"/>
              <a:t>WHERE EXISTS</a:t>
            </a:r>
          </a:p>
          <a:p>
            <a:pPr marL="118872" indent="0">
              <a:buNone/>
            </a:pPr>
            <a:r>
              <a:rPr lang="en-NZ" sz="2000" dirty="0"/>
              <a:t>		(SELECT * </a:t>
            </a:r>
          </a:p>
          <a:p>
            <a:pPr marL="118872" indent="0">
              <a:buNone/>
            </a:pPr>
            <a:r>
              <a:rPr lang="en-NZ" sz="2000" dirty="0"/>
              <a:t>		FROM </a:t>
            </a:r>
            <a:r>
              <a:rPr lang="en-NZ" sz="2000" dirty="0" err="1"/>
              <a:t>Sales.SalesOrderDetail</a:t>
            </a:r>
            <a:r>
              <a:rPr lang="en-NZ" sz="2000" dirty="0"/>
              <a:t> o</a:t>
            </a:r>
          </a:p>
          <a:p>
            <a:pPr marL="118872" indent="0">
              <a:buNone/>
            </a:pPr>
            <a:r>
              <a:rPr lang="en-NZ" sz="2000" dirty="0"/>
              <a:t>		WHERE </a:t>
            </a:r>
            <a:r>
              <a:rPr lang="en-NZ" sz="2000" dirty="0" err="1"/>
              <a:t>p.ProductID</a:t>
            </a:r>
            <a:r>
              <a:rPr lang="en-NZ" sz="2000" dirty="0"/>
              <a:t> = </a:t>
            </a:r>
            <a:r>
              <a:rPr lang="en-NZ" sz="2000" dirty="0" err="1"/>
              <a:t>o.ProductID</a:t>
            </a:r>
            <a:r>
              <a:rPr lang="en-NZ" sz="2000" dirty="0"/>
              <a:t>)</a:t>
            </a:r>
          </a:p>
          <a:p>
            <a:pPr marL="118872" indent="0">
              <a:buNone/>
            </a:pPr>
            <a:r>
              <a:rPr lang="en-NZ" sz="2000" dirty="0"/>
              <a:t>----------------------------------------------------------------------------		</a:t>
            </a:r>
          </a:p>
          <a:p>
            <a:pPr marL="118872" indent="0">
              <a:buNone/>
            </a:pPr>
            <a:r>
              <a:rPr lang="en-NZ" sz="2000" dirty="0"/>
              <a:t>SELECT </a:t>
            </a:r>
            <a:r>
              <a:rPr lang="en-NZ" sz="2000" dirty="0" err="1"/>
              <a:t>ProductID</a:t>
            </a:r>
            <a:r>
              <a:rPr lang="en-NZ" sz="2000" dirty="0"/>
              <a:t>, Name</a:t>
            </a:r>
          </a:p>
          <a:p>
            <a:pPr marL="118872" indent="0">
              <a:buNone/>
            </a:pPr>
            <a:r>
              <a:rPr lang="en-NZ" sz="2000" dirty="0"/>
              <a:t>FROM </a:t>
            </a:r>
            <a:r>
              <a:rPr lang="en-NZ" sz="2000" dirty="0" err="1"/>
              <a:t>Production.Product</a:t>
            </a:r>
            <a:r>
              <a:rPr lang="en-NZ" sz="2000" dirty="0"/>
              <a:t> p</a:t>
            </a:r>
          </a:p>
          <a:p>
            <a:pPr marL="118872" indent="0">
              <a:buNone/>
            </a:pPr>
            <a:r>
              <a:rPr lang="en-NZ" sz="2000" dirty="0"/>
              <a:t>WHERE </a:t>
            </a:r>
            <a:r>
              <a:rPr lang="en-NZ" sz="2000" dirty="0" err="1"/>
              <a:t>ProductID</a:t>
            </a:r>
            <a:r>
              <a:rPr lang="en-NZ" sz="2000" dirty="0"/>
              <a:t> IN</a:t>
            </a:r>
          </a:p>
          <a:p>
            <a:pPr marL="118872" indent="0">
              <a:buNone/>
            </a:pPr>
            <a:r>
              <a:rPr lang="en-NZ" sz="2000" dirty="0"/>
              <a:t>		(SELECT </a:t>
            </a:r>
            <a:r>
              <a:rPr lang="en-NZ" sz="2000" dirty="0" err="1"/>
              <a:t>ProductID</a:t>
            </a:r>
            <a:endParaRPr lang="en-NZ" sz="2000" dirty="0"/>
          </a:p>
          <a:p>
            <a:pPr marL="118872" indent="0">
              <a:buNone/>
            </a:pPr>
            <a:r>
              <a:rPr lang="en-NZ" sz="2000" dirty="0"/>
              <a:t>		FROM </a:t>
            </a:r>
            <a:r>
              <a:rPr lang="en-NZ" sz="2000" dirty="0" err="1"/>
              <a:t>Sales.SalesOrderDetail</a:t>
            </a:r>
            <a:r>
              <a:rPr lang="en-NZ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510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Writing Efficient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NZ" dirty="0"/>
              <a:t>SELECT </a:t>
            </a:r>
            <a:r>
              <a:rPr lang="en-NZ" dirty="0" err="1"/>
              <a:t>SpecialOfferID</a:t>
            </a:r>
            <a:r>
              <a:rPr lang="en-NZ" dirty="0"/>
              <a:t>, SUM(</a:t>
            </a:r>
            <a:r>
              <a:rPr lang="en-NZ" dirty="0" err="1"/>
              <a:t>LineTotal</a:t>
            </a:r>
            <a:r>
              <a:rPr lang="en-NZ" dirty="0"/>
              <a:t>)</a:t>
            </a:r>
          </a:p>
          <a:p>
            <a:pPr marL="118872" indent="0">
              <a:buNone/>
            </a:pPr>
            <a:r>
              <a:rPr lang="en-NZ" dirty="0"/>
              <a:t>FROM </a:t>
            </a:r>
            <a:r>
              <a:rPr lang="en-NZ" dirty="0" err="1"/>
              <a:t>Sales.SalesOrderDetail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GROUP BY </a:t>
            </a:r>
            <a:r>
              <a:rPr lang="en-NZ" dirty="0" err="1"/>
              <a:t>SpecialOfferID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HAVING </a:t>
            </a:r>
            <a:r>
              <a:rPr lang="en-NZ" dirty="0" err="1"/>
              <a:t>SpecialOfferID</a:t>
            </a:r>
            <a:r>
              <a:rPr lang="en-NZ" dirty="0"/>
              <a:t> &lt;&gt; '1'</a:t>
            </a:r>
          </a:p>
          <a:p>
            <a:pPr marL="118872" indent="0">
              <a:buNone/>
            </a:pPr>
            <a:r>
              <a:rPr lang="en-NZ" dirty="0"/>
              <a:t>ORDER BY </a:t>
            </a:r>
            <a:r>
              <a:rPr lang="en-NZ" dirty="0" err="1"/>
              <a:t>SpecialOfferID</a:t>
            </a:r>
            <a:endParaRPr lang="en-NZ" dirty="0"/>
          </a:p>
          <a:p>
            <a:pPr marL="118872" indent="0">
              <a:buNone/>
            </a:pPr>
            <a:endParaRPr lang="en-NZ" dirty="0"/>
          </a:p>
          <a:p>
            <a:pPr marL="118872" indent="0">
              <a:buNone/>
            </a:pPr>
            <a:endParaRPr lang="en-NZ" dirty="0"/>
          </a:p>
          <a:p>
            <a:pPr marL="118872" indent="0">
              <a:buNone/>
            </a:pPr>
            <a:r>
              <a:rPr lang="en-NZ" dirty="0"/>
              <a:t>SELECT </a:t>
            </a:r>
            <a:r>
              <a:rPr lang="en-NZ" dirty="0" err="1"/>
              <a:t>SpecialOfferID</a:t>
            </a:r>
            <a:r>
              <a:rPr lang="en-NZ" dirty="0"/>
              <a:t>, SUM(</a:t>
            </a:r>
            <a:r>
              <a:rPr lang="en-NZ" dirty="0" err="1"/>
              <a:t>LineTotal</a:t>
            </a:r>
            <a:r>
              <a:rPr lang="en-NZ" dirty="0"/>
              <a:t>)</a:t>
            </a:r>
          </a:p>
          <a:p>
            <a:pPr marL="118872" indent="0">
              <a:buNone/>
            </a:pPr>
            <a:r>
              <a:rPr lang="en-NZ" dirty="0"/>
              <a:t>FROM </a:t>
            </a:r>
            <a:r>
              <a:rPr lang="en-NZ" dirty="0" err="1"/>
              <a:t>Sales.SalesOrderDetail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WHERE </a:t>
            </a:r>
            <a:r>
              <a:rPr lang="en-NZ" dirty="0" err="1"/>
              <a:t>SpecialOfferID</a:t>
            </a:r>
            <a:r>
              <a:rPr lang="en-NZ" dirty="0"/>
              <a:t> &lt;&gt; '1'</a:t>
            </a:r>
          </a:p>
          <a:p>
            <a:pPr marL="118872" indent="0">
              <a:buNone/>
            </a:pPr>
            <a:r>
              <a:rPr lang="en-NZ" dirty="0"/>
              <a:t>GROUP BY </a:t>
            </a:r>
            <a:r>
              <a:rPr lang="en-NZ" dirty="0" err="1"/>
              <a:t>SpecialOfferID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ORDER BY </a:t>
            </a:r>
            <a:r>
              <a:rPr lang="en-NZ" dirty="0" err="1"/>
              <a:t>SpecialOfferID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4551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Writing Efficient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NZ" dirty="0"/>
              <a:t>SELECT </a:t>
            </a:r>
            <a:r>
              <a:rPr lang="en-NZ" dirty="0" err="1"/>
              <a:t>ProductID</a:t>
            </a:r>
            <a:r>
              <a:rPr lang="en-NZ" dirty="0"/>
              <a:t>, Name</a:t>
            </a:r>
          </a:p>
          <a:p>
            <a:pPr marL="118872" indent="0">
              <a:buNone/>
            </a:pPr>
            <a:r>
              <a:rPr lang="en-NZ" dirty="0"/>
              <a:t>FROM </a:t>
            </a:r>
            <a:r>
              <a:rPr lang="en-NZ" dirty="0" err="1"/>
              <a:t>Production.Product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WHERE </a:t>
            </a:r>
            <a:r>
              <a:rPr lang="en-NZ" dirty="0" err="1"/>
              <a:t>ProductID</a:t>
            </a:r>
            <a:r>
              <a:rPr lang="en-NZ" dirty="0"/>
              <a:t> </a:t>
            </a:r>
            <a:r>
              <a:rPr lang="en-NZ" dirty="0"/>
              <a:t>IN (316</a:t>
            </a:r>
            <a:r>
              <a:rPr lang="en-NZ" dirty="0"/>
              <a:t>, 317, 318, 319, 320)</a:t>
            </a:r>
          </a:p>
          <a:p>
            <a:pPr marL="118872" indent="0">
              <a:buNone/>
            </a:pPr>
            <a:endParaRPr lang="en-NZ" dirty="0"/>
          </a:p>
          <a:p>
            <a:pPr marL="118872" indent="0">
              <a:buNone/>
            </a:pPr>
            <a:r>
              <a:rPr lang="en-NZ" dirty="0"/>
              <a:t>SELECT </a:t>
            </a:r>
            <a:r>
              <a:rPr lang="en-NZ" dirty="0" err="1"/>
              <a:t>ProductID</a:t>
            </a:r>
            <a:r>
              <a:rPr lang="en-NZ" dirty="0"/>
              <a:t>, Name</a:t>
            </a:r>
          </a:p>
          <a:p>
            <a:pPr marL="118872" indent="0">
              <a:buNone/>
            </a:pPr>
            <a:r>
              <a:rPr lang="en-NZ" dirty="0"/>
              <a:t>FROM </a:t>
            </a:r>
            <a:r>
              <a:rPr lang="en-NZ" dirty="0" err="1"/>
              <a:t>Production.Product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WHERE </a:t>
            </a:r>
            <a:r>
              <a:rPr lang="en-NZ" dirty="0" err="1"/>
              <a:t>ProductID</a:t>
            </a:r>
            <a:r>
              <a:rPr lang="en-NZ" dirty="0"/>
              <a:t> BETWEEN 316 AND 320</a:t>
            </a:r>
          </a:p>
        </p:txBody>
      </p:sp>
    </p:spTree>
    <p:extLst>
      <p:ext uri="{BB962C8B-B14F-4D97-AF65-F5344CB8AC3E}">
        <p14:creationId xmlns:p14="http://schemas.microsoft.com/office/powerpoint/2010/main" val="2897614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Writing Efficient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Find the second highest order quantity of all records in the </a:t>
            </a:r>
            <a:r>
              <a:rPr lang="en-NZ" dirty="0" err="1" smtClean="0"/>
              <a:t>Sales.SalesOrderDetail</a:t>
            </a:r>
            <a:r>
              <a:rPr lang="en-NZ" dirty="0" smtClean="0"/>
              <a:t>.</a:t>
            </a:r>
          </a:p>
          <a:p>
            <a:endParaRPr lang="en-NZ" dirty="0"/>
          </a:p>
          <a:p>
            <a:pPr marL="118872" indent="0">
              <a:buNone/>
            </a:pPr>
            <a:endParaRPr lang="en-NZ" dirty="0" smtClean="0">
              <a:solidFill>
                <a:srgbClr val="0000FF"/>
              </a:solidFill>
            </a:endParaRPr>
          </a:p>
          <a:p>
            <a:pPr marL="118872" indent="0">
              <a:buNone/>
            </a:pPr>
            <a:endParaRPr lang="en-NZ" dirty="0">
              <a:solidFill>
                <a:srgbClr val="0000FF"/>
              </a:solidFill>
            </a:endParaRPr>
          </a:p>
          <a:p>
            <a:pPr marL="118872" indent="0">
              <a:buNone/>
            </a:pPr>
            <a:r>
              <a:rPr lang="en-NZ" dirty="0"/>
              <a:t>SELECT </a:t>
            </a:r>
            <a:r>
              <a:rPr lang="en-NZ" dirty="0" err="1"/>
              <a:t>Orderqty</a:t>
            </a:r>
            <a:r>
              <a:rPr lang="en-NZ" dirty="0"/>
              <a:t> </a:t>
            </a:r>
          </a:p>
          <a:p>
            <a:pPr marL="118872" indent="0">
              <a:buNone/>
            </a:pPr>
            <a:r>
              <a:rPr lang="en-NZ" dirty="0"/>
              <a:t>FROM </a:t>
            </a:r>
            <a:r>
              <a:rPr lang="en-NZ" dirty="0" err="1"/>
              <a:t>Sales.SalesOrderDetail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ORDER BY </a:t>
            </a:r>
            <a:r>
              <a:rPr lang="en-NZ" dirty="0" err="1"/>
              <a:t>OrderQty</a:t>
            </a:r>
            <a:r>
              <a:rPr lang="en-NZ" dirty="0"/>
              <a:t> </a:t>
            </a:r>
            <a:r>
              <a:rPr lang="en-NZ" dirty="0"/>
              <a:t>DESC</a:t>
            </a:r>
          </a:p>
          <a:p>
            <a:pPr marL="118872" indent="0">
              <a:buNone/>
            </a:pPr>
            <a:endParaRPr lang="en-NZ" dirty="0">
              <a:solidFill>
                <a:srgbClr val="0000FF"/>
              </a:solidFill>
            </a:endParaRPr>
          </a:p>
          <a:p>
            <a:pPr marL="118872" indent="0">
              <a:buNone/>
            </a:pP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48050"/>
            <a:ext cx="16668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84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Writing Efficient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NZ" dirty="0"/>
              <a:t>SELECT </a:t>
            </a:r>
            <a:r>
              <a:rPr lang="en-NZ" dirty="0"/>
              <a:t>	MIN(</a:t>
            </a:r>
            <a:r>
              <a:rPr lang="en-NZ" dirty="0" err="1"/>
              <a:t>OrderQty</a:t>
            </a:r>
            <a:r>
              <a:rPr lang="en-NZ" dirty="0"/>
              <a:t>) </a:t>
            </a:r>
          </a:p>
          <a:p>
            <a:pPr marL="118872" indent="0">
              <a:buNone/>
            </a:pPr>
            <a:r>
              <a:rPr lang="en-NZ" dirty="0"/>
              <a:t>FROM </a:t>
            </a:r>
            <a:r>
              <a:rPr lang="en-NZ" dirty="0"/>
              <a:t>	</a:t>
            </a:r>
            <a:r>
              <a:rPr lang="en-NZ" dirty="0" err="1"/>
              <a:t>Sales.SalesOrderDetail</a:t>
            </a:r>
            <a:r>
              <a:rPr lang="en-NZ" dirty="0"/>
              <a:t> 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WHERE </a:t>
            </a:r>
            <a:r>
              <a:rPr lang="en-NZ" dirty="0"/>
              <a:t>	</a:t>
            </a:r>
            <a:r>
              <a:rPr lang="en-NZ" dirty="0" err="1"/>
              <a:t>OrderQty</a:t>
            </a:r>
            <a:r>
              <a:rPr lang="en-NZ" dirty="0"/>
              <a:t> </a:t>
            </a:r>
            <a:r>
              <a:rPr lang="en-NZ" dirty="0"/>
              <a:t>IN</a:t>
            </a:r>
          </a:p>
          <a:p>
            <a:pPr marL="118872" indent="0">
              <a:buNone/>
            </a:pPr>
            <a:r>
              <a:rPr lang="en-NZ" dirty="0"/>
              <a:t>	</a:t>
            </a:r>
            <a:r>
              <a:rPr lang="en-NZ" dirty="0"/>
              <a:t>		(</a:t>
            </a:r>
            <a:r>
              <a:rPr lang="en-NZ" dirty="0"/>
              <a:t>SELECT </a:t>
            </a:r>
            <a:r>
              <a:rPr lang="en-NZ" dirty="0"/>
              <a:t>  TOP </a:t>
            </a:r>
            <a:r>
              <a:rPr lang="en-NZ" dirty="0"/>
              <a:t>2 </a:t>
            </a:r>
            <a:r>
              <a:rPr lang="en-NZ" dirty="0"/>
              <a:t>	</a:t>
            </a:r>
            <a:r>
              <a:rPr lang="en-NZ" dirty="0" err="1"/>
              <a:t>OrderQty</a:t>
            </a:r>
            <a:r>
              <a:rPr lang="en-NZ" dirty="0"/>
              <a:t> 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	</a:t>
            </a:r>
            <a:r>
              <a:rPr lang="en-NZ" dirty="0"/>
              <a:t>		FROM </a:t>
            </a:r>
            <a:r>
              <a:rPr lang="en-NZ" dirty="0" err="1"/>
              <a:t>Sales.SalesOrderDetail</a:t>
            </a:r>
            <a:r>
              <a:rPr lang="en-NZ" dirty="0"/>
              <a:t> </a:t>
            </a:r>
          </a:p>
          <a:p>
            <a:pPr marL="118872" indent="0">
              <a:buNone/>
            </a:pPr>
            <a:r>
              <a:rPr lang="en-NZ" dirty="0"/>
              <a:t>	</a:t>
            </a:r>
            <a:r>
              <a:rPr lang="en-NZ" dirty="0"/>
              <a:t>		ORDER </a:t>
            </a:r>
            <a:r>
              <a:rPr lang="en-NZ" dirty="0"/>
              <a:t>BY </a:t>
            </a:r>
            <a:r>
              <a:rPr lang="en-NZ" dirty="0" err="1"/>
              <a:t>OrderQty</a:t>
            </a:r>
            <a:r>
              <a:rPr lang="en-NZ" dirty="0"/>
              <a:t> </a:t>
            </a:r>
            <a:r>
              <a:rPr lang="en-NZ" dirty="0" err="1"/>
              <a:t>Desc</a:t>
            </a:r>
            <a:endParaRPr lang="en-NZ" dirty="0"/>
          </a:p>
          <a:p>
            <a:pPr marL="118872" indent="0">
              <a:buNone/>
            </a:pPr>
            <a:r>
              <a:rPr lang="en-NZ" dirty="0"/>
              <a:t>	</a:t>
            </a:r>
            <a:r>
              <a:rPr lang="en-NZ" dirty="0"/>
              <a:t>		)</a:t>
            </a:r>
            <a:endParaRPr lang="en-NZ" dirty="0"/>
          </a:p>
          <a:p>
            <a:pPr marL="118872" indent="0">
              <a:buNone/>
            </a:pPr>
            <a:r>
              <a:rPr lang="en-NZ" sz="2800" dirty="0" smtClean="0"/>
              <a:t>			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870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10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1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2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3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4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5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7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8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9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931</Words>
  <Application>Microsoft Office PowerPoint</Application>
  <PresentationFormat>On-screen Show (4:3)</PresentationFormat>
  <Paragraphs>144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Session 7.2  Query Optimisation</vt:lpstr>
      <vt:lpstr>Writing Efficient Queries</vt:lpstr>
      <vt:lpstr>Writing Efficient Queries</vt:lpstr>
      <vt:lpstr>Writing Efficient Queries</vt:lpstr>
      <vt:lpstr>Writing Efficient Queries</vt:lpstr>
      <vt:lpstr>Writing Efficient Queries</vt:lpstr>
      <vt:lpstr>Writing Efficient Queries</vt:lpstr>
      <vt:lpstr>Writing Efficient Queries</vt:lpstr>
      <vt:lpstr>Writing Efficient Queries</vt:lpstr>
      <vt:lpstr>Writing Efficient Queries</vt:lpstr>
      <vt:lpstr>Writing Efficient Queries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Krissi Wood</cp:lastModifiedBy>
  <cp:revision>67</cp:revision>
  <dcterms:created xsi:type="dcterms:W3CDTF">2006-08-16T00:00:00Z</dcterms:created>
  <dcterms:modified xsi:type="dcterms:W3CDTF">2019-11-06T00:40:53Z</dcterms:modified>
</cp:coreProperties>
</file>