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59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967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23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0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8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6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7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0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Evaluación</a:t>
            </a:r>
            <a:r>
              <a:rPr dirty="0"/>
              <a:t> de </a:t>
            </a:r>
            <a:r>
              <a:rPr dirty="0" err="1"/>
              <a:t>Modelos</a:t>
            </a:r>
            <a:r>
              <a:rPr dirty="0"/>
              <a:t> de </a:t>
            </a:r>
            <a:r>
              <a:rPr dirty="0" err="1"/>
              <a:t>Clasificación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 err="1"/>
              <a:t>Resumen</a:t>
            </a:r>
            <a:r>
              <a:rPr b="1" dirty="0"/>
              <a:t> de </a:t>
            </a:r>
            <a:r>
              <a:rPr b="1" dirty="0" err="1"/>
              <a:t>Análisis</a:t>
            </a:r>
            <a:r>
              <a:rPr b="1" dirty="0"/>
              <a:t> y </a:t>
            </a:r>
            <a:r>
              <a:rPr b="1" dirty="0" err="1"/>
              <a:t>Resultados</a:t>
            </a:r>
            <a:endParaRPr lang="en-US" b="1" dirty="0"/>
          </a:p>
          <a:p>
            <a:endParaRPr lang="es-PY" b="1" dirty="0"/>
          </a:p>
          <a:p>
            <a:r>
              <a:rPr lang="es-PY" dirty="0"/>
              <a:t>Autora: Andrea Echague Morel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Introducción</a:t>
            </a:r>
            <a:r>
              <a:rPr dirty="0"/>
              <a:t> y </a:t>
            </a:r>
            <a:r>
              <a:rPr dirty="0" err="1"/>
              <a:t>Objetivos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616687" cy="41644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b="1" dirty="0"/>
              <a:t>El </a:t>
            </a:r>
            <a:r>
              <a:rPr b="1" dirty="0" err="1"/>
              <a:t>propósito</a:t>
            </a:r>
            <a:r>
              <a:rPr b="1" dirty="0"/>
              <a:t> del </a:t>
            </a:r>
            <a:r>
              <a:rPr b="1" dirty="0" err="1"/>
              <a:t>proyecto</a:t>
            </a:r>
            <a:r>
              <a:rPr b="1" dirty="0"/>
              <a:t> es </a:t>
            </a:r>
            <a:r>
              <a:rPr b="1" dirty="0" err="1"/>
              <a:t>evaluar</a:t>
            </a:r>
            <a:r>
              <a:rPr b="1" dirty="0"/>
              <a:t> </a:t>
            </a:r>
            <a:r>
              <a:rPr b="1" dirty="0" err="1"/>
              <a:t>diferentes</a:t>
            </a:r>
            <a:r>
              <a:rPr b="1" dirty="0"/>
              <a:t> </a:t>
            </a:r>
            <a:r>
              <a:rPr b="1" dirty="0" err="1"/>
              <a:t>modelos</a:t>
            </a:r>
            <a:r>
              <a:rPr b="1" dirty="0"/>
              <a:t> de </a:t>
            </a:r>
            <a:r>
              <a:rPr b="1" dirty="0" err="1"/>
              <a:t>clasificación</a:t>
            </a:r>
            <a:r>
              <a:rPr b="1" dirty="0"/>
              <a:t> para </a:t>
            </a:r>
            <a:r>
              <a:rPr b="1" dirty="0" err="1"/>
              <a:t>predecir</a:t>
            </a:r>
            <a:r>
              <a:rPr b="1" dirty="0"/>
              <a:t> </a:t>
            </a:r>
            <a:r>
              <a:rPr b="1" dirty="0" err="1"/>
              <a:t>categorías</a:t>
            </a:r>
            <a:r>
              <a:rPr b="1" dirty="0"/>
              <a:t> de </a:t>
            </a:r>
            <a:r>
              <a:rPr b="1" dirty="0" err="1"/>
              <a:t>productos</a:t>
            </a:r>
            <a:r>
              <a:rPr b="1" dirty="0"/>
              <a:t> </a:t>
            </a:r>
            <a:r>
              <a:rPr b="1" dirty="0" err="1"/>
              <a:t>en</a:t>
            </a:r>
            <a:r>
              <a:rPr b="1" dirty="0"/>
              <a:t> </a:t>
            </a:r>
            <a:r>
              <a:rPr b="1" dirty="0" err="1"/>
              <a:t>una</a:t>
            </a:r>
            <a:r>
              <a:rPr b="1" dirty="0"/>
              <a:t> tienda de retail. 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s-PY" b="1" dirty="0"/>
          </a:p>
          <a:p>
            <a:pPr>
              <a:lnSpc>
                <a:spcPct val="150000"/>
              </a:lnSpc>
            </a:pPr>
            <a:r>
              <a:rPr b="1" dirty="0" err="1"/>
              <a:t>Esto</a:t>
            </a:r>
            <a:r>
              <a:rPr b="1" dirty="0"/>
              <a:t> </a:t>
            </a:r>
            <a:r>
              <a:rPr b="1" dirty="0" err="1"/>
              <a:t>permitirá</a:t>
            </a:r>
            <a:r>
              <a:rPr b="1" dirty="0"/>
              <a:t> </a:t>
            </a:r>
            <a:r>
              <a:rPr b="1" dirty="0" err="1"/>
              <a:t>mejorar</a:t>
            </a:r>
            <a:r>
              <a:rPr b="1" dirty="0"/>
              <a:t> </a:t>
            </a:r>
            <a:r>
              <a:rPr b="1" dirty="0" err="1"/>
              <a:t>estrategias</a:t>
            </a:r>
            <a:r>
              <a:rPr b="1" dirty="0"/>
              <a:t> de marketing, </a:t>
            </a:r>
            <a:r>
              <a:rPr b="1" dirty="0" err="1"/>
              <a:t>personalizar</a:t>
            </a:r>
            <a:r>
              <a:rPr b="1" dirty="0"/>
              <a:t> </a:t>
            </a:r>
            <a:r>
              <a:rPr b="1" dirty="0" err="1"/>
              <a:t>recomendaciones</a:t>
            </a:r>
            <a:r>
              <a:rPr b="1" dirty="0"/>
              <a:t> y </a:t>
            </a:r>
            <a:r>
              <a:rPr b="1" dirty="0" err="1"/>
              <a:t>optimizar</a:t>
            </a:r>
            <a:r>
              <a:rPr b="1" dirty="0"/>
              <a:t> la </a:t>
            </a:r>
            <a:r>
              <a:rPr b="1" dirty="0" err="1"/>
              <a:t>gestión</a:t>
            </a:r>
            <a:r>
              <a:rPr b="1" dirty="0"/>
              <a:t> de </a:t>
            </a:r>
            <a:r>
              <a:rPr b="1" dirty="0" err="1"/>
              <a:t>inventarios</a:t>
            </a:r>
            <a:r>
              <a:rPr b="1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Descripción del Conjunto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689574" cy="3962400"/>
          </a:xfrm>
        </p:spPr>
        <p:txBody>
          <a:bodyPr>
            <a:normAutofit/>
          </a:bodyPr>
          <a:lstStyle/>
          <a:p>
            <a:r>
              <a:rPr b="1" dirty="0"/>
              <a:t>El dataset </a:t>
            </a:r>
            <a:r>
              <a:rPr b="1" dirty="0" err="1"/>
              <a:t>contiene</a:t>
            </a:r>
            <a:r>
              <a:rPr b="1" dirty="0"/>
              <a:t> </a:t>
            </a:r>
            <a:r>
              <a:rPr b="1" dirty="0" err="1"/>
              <a:t>columnas</a:t>
            </a:r>
            <a:r>
              <a:rPr b="1" dirty="0"/>
              <a:t> clave: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b="1" dirty="0"/>
              <a:t>Variables </a:t>
            </a:r>
            <a:r>
              <a:rPr b="1" dirty="0" err="1"/>
              <a:t>numéricas</a:t>
            </a:r>
            <a:r>
              <a:rPr b="1" dirty="0"/>
              <a:t>: Age, Quantity, Price per Unit, Total Amount.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b="1" dirty="0"/>
              <a:t>Variables </a:t>
            </a:r>
            <a:r>
              <a:rPr b="1" dirty="0" err="1"/>
              <a:t>categóricas</a:t>
            </a:r>
            <a:r>
              <a:rPr b="1" dirty="0"/>
              <a:t>: Gender, Product Category.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b="1" dirty="0" err="1"/>
              <a:t>Identificadores</a:t>
            </a:r>
            <a:r>
              <a:rPr b="1" dirty="0"/>
              <a:t>: Transaction ID, Date, Customer ID.</a:t>
            </a:r>
          </a:p>
          <a:p>
            <a:endParaRPr b="1" dirty="0"/>
          </a:p>
          <a:p>
            <a:r>
              <a:rPr b="1" dirty="0" err="1"/>
              <a:t>Problema</a:t>
            </a:r>
            <a:r>
              <a:rPr b="1" dirty="0"/>
              <a:t> </a:t>
            </a:r>
            <a:r>
              <a:rPr b="1" dirty="0" err="1"/>
              <a:t>detectado</a:t>
            </a:r>
            <a:r>
              <a:rPr b="1" dirty="0"/>
              <a:t>: </a:t>
            </a:r>
            <a:endParaRPr lang="en-US" b="1" dirty="0"/>
          </a:p>
          <a:p>
            <a:pPr marL="0" indent="0">
              <a:buNone/>
            </a:pPr>
            <a:r>
              <a:rPr b="1" dirty="0" err="1"/>
              <a:t>Desbalance</a:t>
            </a:r>
            <a:r>
              <a:rPr b="1" dirty="0"/>
              <a:t> </a:t>
            </a:r>
            <a:r>
              <a:rPr b="1" dirty="0" err="1"/>
              <a:t>en</a:t>
            </a:r>
            <a:r>
              <a:rPr b="1" dirty="0"/>
              <a:t> la variable Product Category, </a:t>
            </a:r>
            <a:r>
              <a:rPr b="1" dirty="0" err="1"/>
              <a:t>afectando</a:t>
            </a:r>
            <a:r>
              <a:rPr b="1" dirty="0"/>
              <a:t> </a:t>
            </a:r>
            <a:r>
              <a:rPr b="1" dirty="0" err="1"/>
              <a:t>el</a:t>
            </a:r>
            <a:r>
              <a:rPr b="1" dirty="0"/>
              <a:t> </a:t>
            </a:r>
            <a:r>
              <a:rPr b="1" dirty="0" err="1"/>
              <a:t>rendimiento</a:t>
            </a:r>
            <a:r>
              <a:rPr b="1" dirty="0"/>
              <a:t> </a:t>
            </a:r>
            <a:r>
              <a:rPr b="1" dirty="0" err="1"/>
              <a:t>en</a:t>
            </a:r>
            <a:r>
              <a:rPr b="1" dirty="0"/>
              <a:t> </a:t>
            </a:r>
            <a:r>
              <a:rPr b="1" dirty="0" err="1"/>
              <a:t>clases</a:t>
            </a:r>
            <a:r>
              <a:rPr b="1" dirty="0"/>
              <a:t> </a:t>
            </a:r>
            <a:r>
              <a:rPr b="1" dirty="0" err="1"/>
              <a:t>minoritarias</a:t>
            </a:r>
            <a:r>
              <a:rPr b="1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Principales Análisis y Hallazgos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399"/>
            <a:ext cx="7437783" cy="4237383"/>
          </a:xfrm>
        </p:spPr>
        <p:txBody>
          <a:bodyPr/>
          <a:lstStyle/>
          <a:p>
            <a:r>
              <a:rPr b="1" dirty="0"/>
              <a:t>1. Random Forest y </a:t>
            </a:r>
            <a:r>
              <a:rPr b="1" dirty="0" err="1"/>
              <a:t>XGBoost</a:t>
            </a:r>
            <a:r>
              <a:rPr b="1" dirty="0"/>
              <a:t> </a:t>
            </a:r>
            <a:r>
              <a:rPr b="1" dirty="0" err="1"/>
              <a:t>mostraron</a:t>
            </a:r>
            <a:r>
              <a:rPr b="1" dirty="0"/>
              <a:t> </a:t>
            </a:r>
            <a:r>
              <a:rPr b="1" dirty="0" err="1"/>
              <a:t>el</a:t>
            </a:r>
            <a:r>
              <a:rPr b="1" dirty="0"/>
              <a:t> </a:t>
            </a:r>
            <a:r>
              <a:rPr b="1" dirty="0" err="1"/>
              <a:t>mejor</a:t>
            </a:r>
            <a:r>
              <a:rPr b="1" dirty="0"/>
              <a:t> </a:t>
            </a:r>
            <a:r>
              <a:rPr b="1" dirty="0" err="1"/>
              <a:t>desempeño</a:t>
            </a:r>
            <a:r>
              <a:rPr b="1" dirty="0"/>
              <a:t> (F1-Score y AUC altos).</a:t>
            </a:r>
          </a:p>
          <a:p>
            <a:r>
              <a:rPr b="1" dirty="0"/>
              <a:t>2. Logistic Regression y Decision Tree </a:t>
            </a:r>
            <a:r>
              <a:rPr b="1" dirty="0" err="1"/>
              <a:t>tuvieron</a:t>
            </a:r>
            <a:r>
              <a:rPr b="1" dirty="0"/>
              <a:t> </a:t>
            </a:r>
            <a:r>
              <a:rPr b="1" dirty="0" err="1"/>
              <a:t>dificultades</a:t>
            </a:r>
            <a:r>
              <a:rPr b="1" dirty="0"/>
              <a:t> con </a:t>
            </a:r>
            <a:r>
              <a:rPr b="1" dirty="0" err="1"/>
              <a:t>clases</a:t>
            </a:r>
            <a:r>
              <a:rPr b="1" dirty="0"/>
              <a:t> </a:t>
            </a:r>
            <a:r>
              <a:rPr b="1" dirty="0" err="1"/>
              <a:t>minoritarias</a:t>
            </a:r>
            <a:r>
              <a:rPr b="1" dirty="0"/>
              <a:t>.</a:t>
            </a:r>
          </a:p>
          <a:p>
            <a:r>
              <a:rPr b="1" dirty="0"/>
              <a:t>3. Matrices de </a:t>
            </a:r>
            <a:r>
              <a:rPr b="1" dirty="0" err="1"/>
              <a:t>confusión</a:t>
            </a:r>
            <a:r>
              <a:rPr b="1" dirty="0"/>
              <a:t> y curvas ROC </a:t>
            </a:r>
            <a:r>
              <a:rPr b="1" dirty="0" err="1"/>
              <a:t>destacaron</a:t>
            </a:r>
            <a:r>
              <a:rPr b="1" dirty="0"/>
              <a:t> </a:t>
            </a:r>
            <a:r>
              <a:rPr b="1" dirty="0" err="1"/>
              <a:t>el</a:t>
            </a:r>
            <a:r>
              <a:rPr b="1" dirty="0"/>
              <a:t> </a:t>
            </a:r>
            <a:r>
              <a:rPr b="1" dirty="0" err="1"/>
              <a:t>impacto</a:t>
            </a:r>
            <a:r>
              <a:rPr b="1" dirty="0"/>
              <a:t> del </a:t>
            </a:r>
            <a:r>
              <a:rPr b="1" dirty="0" err="1"/>
              <a:t>desbalance</a:t>
            </a:r>
            <a:r>
              <a:rPr b="1" dirty="0"/>
              <a:t>.</a:t>
            </a:r>
          </a:p>
          <a:p>
            <a:r>
              <a:rPr b="1" dirty="0"/>
              <a:t>4. </a:t>
            </a:r>
            <a:r>
              <a:rPr b="1" dirty="0" err="1"/>
              <a:t>Recomendaciones</a:t>
            </a:r>
            <a:r>
              <a:rPr b="1" dirty="0"/>
              <a:t>: </a:t>
            </a:r>
            <a:r>
              <a:rPr b="1" dirty="0" err="1"/>
              <a:t>Técnicas</a:t>
            </a:r>
            <a:r>
              <a:rPr b="1" dirty="0"/>
              <a:t> </a:t>
            </a:r>
            <a:r>
              <a:rPr b="1" dirty="0" err="1"/>
              <a:t>como</a:t>
            </a:r>
            <a:r>
              <a:rPr b="1" dirty="0"/>
              <a:t> SMOTE y </a:t>
            </a:r>
            <a:r>
              <a:rPr b="1" dirty="0" err="1"/>
              <a:t>ajustes</a:t>
            </a:r>
            <a:r>
              <a:rPr b="1" dirty="0"/>
              <a:t> de </a:t>
            </a:r>
            <a:r>
              <a:rPr b="1" dirty="0" err="1"/>
              <a:t>hiperparámetros</a:t>
            </a:r>
            <a:r>
              <a:rPr b="1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495800"/>
            <a:ext cx="7596809" cy="1524000"/>
          </a:xfrm>
        </p:spPr>
        <p:txBody>
          <a:bodyPr>
            <a:normAutofit fontScale="90000"/>
          </a:bodyPr>
          <a:lstStyle/>
          <a:p>
            <a:r>
              <a:rPr lang="es-ES" cap="none" dirty="0"/>
              <a:t>La distribución de las categorías muestra un desbalance significativo, con ciertas categorías (ej. '</a:t>
            </a:r>
            <a:r>
              <a:rPr lang="es-ES" cap="none" dirty="0" err="1"/>
              <a:t>Category</a:t>
            </a:r>
            <a:r>
              <a:rPr lang="es-ES" cap="none" dirty="0"/>
              <a:t> A') sobrerrepresentadas.</a:t>
            </a:r>
          </a:p>
        </p:txBody>
      </p:sp>
      <p:pic>
        <p:nvPicPr>
          <p:cNvPr id="3" name="Picture 2" descr="clases_distribuc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496956"/>
            <a:ext cx="50292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8352183" cy="1524000"/>
          </a:xfrm>
        </p:spPr>
        <p:txBody>
          <a:bodyPr>
            <a:normAutofit fontScale="90000"/>
          </a:bodyPr>
          <a:lstStyle/>
          <a:p>
            <a:r>
              <a:rPr lang="es-ES" cap="none" dirty="0"/>
              <a:t>La matriz de confusión muestra aciertos y errores del modelo </a:t>
            </a:r>
            <a:r>
              <a:rPr lang="es-ES" cap="none" dirty="0" err="1"/>
              <a:t>random</a:t>
            </a:r>
            <a:r>
              <a:rPr lang="es-ES" cap="none" dirty="0"/>
              <a:t> </a:t>
            </a:r>
            <a:r>
              <a:rPr lang="es-ES" cap="none" dirty="0" err="1"/>
              <a:t>forest</a:t>
            </a:r>
            <a:r>
              <a:rPr lang="es-ES" cap="none" dirty="0"/>
              <a:t>. </a:t>
            </a:r>
            <a:br>
              <a:rPr lang="es-ES" cap="none" dirty="0"/>
            </a:br>
            <a:br>
              <a:rPr lang="es-ES" cap="none" dirty="0"/>
            </a:br>
            <a:r>
              <a:rPr lang="es-ES" cap="none" dirty="0"/>
              <a:t>Las clases mayoritarias tienen altos aciertos; las minoritarias sufren falsos negativos.</a:t>
            </a:r>
          </a:p>
        </p:txBody>
      </p:sp>
      <p:pic>
        <p:nvPicPr>
          <p:cNvPr id="3" name="Picture 2" descr="matriz_conf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48" y="289338"/>
            <a:ext cx="5055704" cy="3370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7576930" cy="1524000"/>
          </a:xfrm>
        </p:spPr>
        <p:txBody>
          <a:bodyPr>
            <a:normAutofit fontScale="90000"/>
          </a:bodyPr>
          <a:lstStyle/>
          <a:p>
            <a:r>
              <a:rPr lang="es-ES" cap="none" dirty="0"/>
              <a:t>La curva ROC para </a:t>
            </a:r>
            <a:r>
              <a:rPr lang="es-ES" cap="none" dirty="0" err="1"/>
              <a:t>random</a:t>
            </a:r>
            <a:r>
              <a:rPr lang="es-ES" cap="none" dirty="0"/>
              <a:t> </a:t>
            </a:r>
            <a:r>
              <a:rPr lang="es-ES" cap="none" dirty="0" err="1"/>
              <a:t>forest</a:t>
            </a:r>
            <a:r>
              <a:rPr lang="es-ES" cap="none" dirty="0"/>
              <a:t> demuestra su capacidad para distinguir entre clases, con un AUC de 0.92, reflejando un buen rendimiento.</a:t>
            </a:r>
          </a:p>
        </p:txBody>
      </p:sp>
      <p:pic>
        <p:nvPicPr>
          <p:cNvPr id="3" name="Picture 2" descr="curva_roc_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74" y="569843"/>
            <a:ext cx="50292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495800"/>
            <a:ext cx="7106479" cy="1524000"/>
          </a:xfrm>
        </p:spPr>
        <p:txBody>
          <a:bodyPr>
            <a:normAutofit fontScale="90000"/>
          </a:bodyPr>
          <a:lstStyle/>
          <a:p>
            <a:r>
              <a:rPr lang="es-ES" cap="none" dirty="0"/>
              <a:t>Comparación del f1-score entre modelos de clasificación. </a:t>
            </a:r>
            <a:br>
              <a:rPr lang="es-ES" cap="none" dirty="0"/>
            </a:br>
            <a:br>
              <a:rPr lang="es-ES" cap="none" dirty="0"/>
            </a:br>
            <a:r>
              <a:rPr lang="es-ES" cap="none" dirty="0" err="1"/>
              <a:t>Random</a:t>
            </a:r>
            <a:r>
              <a:rPr lang="es-ES" cap="none" dirty="0"/>
              <a:t> </a:t>
            </a:r>
            <a:r>
              <a:rPr lang="es-ES" cap="none" dirty="0" err="1"/>
              <a:t>forest</a:t>
            </a:r>
            <a:r>
              <a:rPr lang="es-ES" cap="none" dirty="0"/>
              <a:t> obtuvo el mejor rendimiento, seguido de </a:t>
            </a:r>
            <a:r>
              <a:rPr lang="es-ES" cap="none" dirty="0" err="1"/>
              <a:t>xgboost</a:t>
            </a:r>
            <a:r>
              <a:rPr lang="es-ES" cap="none" dirty="0"/>
              <a:t>.</a:t>
            </a:r>
          </a:p>
        </p:txBody>
      </p:sp>
      <p:pic>
        <p:nvPicPr>
          <p:cNvPr id="3" name="Picture 2" descr="comparacion_model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1" y="428486"/>
            <a:ext cx="5201478" cy="34676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269</Words>
  <Application>Microsoft Office PowerPoint</Application>
  <PresentationFormat>Presentación en pantalla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Century Gothic</vt:lpstr>
      <vt:lpstr>Courier New</vt:lpstr>
      <vt:lpstr>Wingdings 3</vt:lpstr>
      <vt:lpstr>Sector</vt:lpstr>
      <vt:lpstr>Evaluación de Modelos de Clasificación</vt:lpstr>
      <vt:lpstr>Introducción y Objetivos</vt:lpstr>
      <vt:lpstr>Descripción del Conjunto de Datos</vt:lpstr>
      <vt:lpstr>Principales Análisis y Hallazgos</vt:lpstr>
      <vt:lpstr>La distribución de las categorías muestra un desbalance significativo, con ciertas categorías (ej. 'Category A') sobrerrepresentadas.</vt:lpstr>
      <vt:lpstr>La matriz de confusión muestra aciertos y errores del modelo random forest.   Las clases mayoritarias tienen altos aciertos; las minoritarias sufren falsos negativos.</vt:lpstr>
      <vt:lpstr>La curva ROC para random forest demuestra su capacidad para distinguir entre clases, con un AUC de 0.92, reflejando un buen rendimiento.</vt:lpstr>
      <vt:lpstr>Comparación del f1-score entre modelos de clasificación.   Random forest obtuvo el mejor rendimiento, seguido de xgboost.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Andrea Echague Morel</dc:creator>
  <cp:keywords/>
  <dc:description>generated using python-pptx</dc:description>
  <cp:lastModifiedBy>Andrea Echague Morel</cp:lastModifiedBy>
  <cp:revision>2</cp:revision>
  <dcterms:created xsi:type="dcterms:W3CDTF">2013-01-27T09:14:16Z</dcterms:created>
  <dcterms:modified xsi:type="dcterms:W3CDTF">2024-11-25T23:39:43Z</dcterms:modified>
  <cp:category/>
</cp:coreProperties>
</file>