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D5E5"/>
    <a:srgbClr val="1CA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A1242-0A0F-49B3-9706-7207DC4F3189}" v="1" dt="2024-05-03T06:39:59.1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6B7C-30F9-3B43-ACB9-9DF9861192B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9EB69-942C-F64C-A1E9-2817C2CD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7374B-8BF0-634F-B891-F0BCE10EE7C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C4541-FC77-1045-B0B1-C836B1F8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80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>
            <a:extLst>
              <a:ext uri="{FF2B5EF4-FFF2-40B4-BE49-F238E27FC236}">
                <a16:creationId xmlns:a16="http://schemas.microsoft.com/office/drawing/2014/main" id="{39C446A2-2351-4599-9D9D-FA61ECE199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pic>
        <p:nvPicPr>
          <p:cNvPr id="8" name="Bilde 7" descr="Et bilde som inneholder bygning, tog, snø&#10;&#10;Automatisk generert beskrivelse">
            <a:extLst>
              <a:ext uri="{FF2B5EF4-FFF2-40B4-BE49-F238E27FC236}">
                <a16:creationId xmlns:a16="http://schemas.microsoft.com/office/drawing/2014/main" id="{E5CDBF0F-3A73-47B3-9137-21DB880C02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6121" y="2277171"/>
            <a:ext cx="4091475" cy="2301455"/>
          </a:xfrm>
          <a:prstGeom prst="rect">
            <a:avLst/>
          </a:prstGeom>
          <a:ln w="19050">
            <a:solidFill>
              <a:srgbClr val="1CA0B4"/>
            </a:solidFill>
          </a:ln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53233A4-E591-4452-954C-E63ECD71C48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37620" y="2277171"/>
            <a:ext cx="3622664" cy="33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3" name="Title 2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BECCF47-6176-423C-8C16-751154920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7620" y="2277170"/>
            <a:ext cx="3622664" cy="33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3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8000" indent="-288000">
              <a:spcBef>
                <a:spcPts val="1800"/>
              </a:spcBef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spcAft>
                <a:spcPts val="400"/>
              </a:spcAft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573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400"/>
              </a:spcBef>
              <a:spcAft>
                <a:spcPts val="400"/>
              </a:spcAft>
              <a:defRPr/>
            </a:lvl2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9129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6122" y="1681163"/>
            <a:ext cx="4419664" cy="42084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0171" y="1681163"/>
            <a:ext cx="4400113" cy="42084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963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9218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005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747423"/>
            <a:ext cx="7215188" cy="5142202"/>
          </a:xfrm>
        </p:spPr>
        <p:txBody>
          <a:bodyPr anchor="ctr"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15188" y="747423"/>
            <a:ext cx="4976812" cy="2681577"/>
          </a:xfrm>
        </p:spPr>
        <p:txBody>
          <a:bodyPr anchor="ctr"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215188" y="3429000"/>
            <a:ext cx="4976812" cy="2460625"/>
          </a:xfrm>
        </p:spPr>
        <p:txBody>
          <a:bodyPr anchor="ctr"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nb-NO"/>
              <a:t>Klikk på ikonet for å legge til et bilde</a:t>
            </a:r>
          </a:p>
        </p:txBody>
      </p:sp>
    </p:spTree>
    <p:extLst>
      <p:ext uri="{BB962C8B-B14F-4D97-AF65-F5344CB8AC3E}">
        <p14:creationId xmlns:p14="http://schemas.microsoft.com/office/powerpoint/2010/main" val="1387100948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llustration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400" y="549275"/>
            <a:ext cx="4353110" cy="5340351"/>
          </a:xfrm>
        </p:spPr>
        <p:txBody>
          <a:bodyPr tIns="180000"/>
          <a:lstStyle>
            <a:lvl1pPr marL="0" indent="0">
              <a:lnSpc>
                <a:spcPct val="100000"/>
              </a:lnSpc>
              <a:buFont typeface="Arial" charset="0"/>
              <a:buNone/>
              <a:defRPr sz="2400" u="sng" cap="all" spc="100" baseline="0">
                <a:solidFill>
                  <a:schemeClr val="tx1"/>
                </a:solidFill>
              </a:defRPr>
            </a:lvl1pPr>
            <a:lvl2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952882" y="550863"/>
            <a:ext cx="5478463" cy="5338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483557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blee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7999"/>
          </a:xfrm>
        </p:spPr>
        <p:txBody>
          <a:bodyPr anchor="ctr"/>
          <a:lstStyle>
            <a:lvl1pPr marL="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C805779B-4324-4659-BEE4-6CEB549CE2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5958" y="124252"/>
            <a:ext cx="563996" cy="5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3505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6122" y="550863"/>
            <a:ext cx="9134162" cy="1128238"/>
          </a:xfrm>
          <a:prstGeom prst="rect">
            <a:avLst/>
          </a:prstGeom>
        </p:spPr>
        <p:txBody>
          <a:bodyPr vert="horz" lIns="0" tIns="180000" rIns="0" bIns="0" rtlCol="0" anchor="t" anchorCtr="0">
            <a:no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6122" y="1679102"/>
            <a:ext cx="9134162" cy="42105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5889625"/>
            <a:ext cx="7123289" cy="968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1IM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91" y="5889625"/>
            <a:ext cx="474135" cy="968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9E44457C-1C78-144B-90F2-7FDBAED4720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D6511893-5B5B-494E-82AB-3EF28621F1FC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25958" y="124252"/>
            <a:ext cx="563996" cy="5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5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1" r:id="rId2"/>
    <p:sldLayoutId id="2147483650" r:id="rId3"/>
    <p:sldLayoutId id="2147483652" r:id="rId4"/>
    <p:sldLayoutId id="2147483654" r:id="rId5"/>
    <p:sldLayoutId id="2147483676" r:id="rId6"/>
    <p:sldLayoutId id="2147483655" r:id="rId7"/>
    <p:sldLayoutId id="2147483670" r:id="rId8"/>
    <p:sldLayoutId id="2147483673" r:id="rId9"/>
    <p:sldLayoutId id="2147483677" r:id="rId10"/>
  </p:sldLayoutIdLst>
  <p:transition spd="slow">
    <p:push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2400" u="sng" kern="1200" cap="all" spc="1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288000" indent="-288000" algn="l" defTabSz="457200" rtl="0" eaLnBrk="1" latinLnBrk="0" hangingPunct="1">
        <a:lnSpc>
          <a:spcPct val="110000"/>
        </a:lnSpc>
        <a:spcBef>
          <a:spcPts val="1800"/>
        </a:spcBef>
        <a:buSzPct val="100000"/>
        <a:buFontTx/>
        <a:buBlip>
          <a:blip r:embed="rId13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468000" indent="-180000" algn="l" defTabSz="457200" rtl="0" eaLnBrk="1" latinLnBrk="0" hangingPunct="1">
        <a:spcBef>
          <a:spcPts val="400"/>
        </a:spcBef>
        <a:spcAft>
          <a:spcPts val="400"/>
        </a:spcAft>
        <a:buSzPct val="100000"/>
        <a:buFont typeface="Arial" charset="0"/>
        <a:buChar char="•"/>
        <a:tabLst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648000" indent="-180000" algn="l" defTabSz="457200" rtl="0" eaLnBrk="1" latinLnBrk="0" hangingPunct="1">
        <a:spcBef>
          <a:spcPts val="400"/>
        </a:spcBef>
        <a:buFont typeface="Lucida Grande"/>
        <a:buChar char="-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828000" indent="-180000" algn="l" defTabSz="457200" rtl="0" eaLnBrk="1" latinLnBrk="0" hangingPunct="1">
        <a:spcBef>
          <a:spcPts val="400"/>
        </a:spcBef>
        <a:buFont typeface="Lucida Grande"/>
        <a:buChar char="-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1008000" indent="-180000" algn="l" defTabSz="457200" rtl="0" eaLnBrk="1" latinLnBrk="0" hangingPunct="1">
        <a:spcBef>
          <a:spcPts val="4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8" orient="horz" pos="3710" userDrawn="1">
          <p15:clr>
            <a:srgbClr val="F26B43"/>
          </p15:clr>
        </p15:guide>
        <p15:guide id="11" orient="horz" pos="346" userDrawn="1">
          <p15:clr>
            <a:srgbClr val="F26B43"/>
          </p15:clr>
        </p15:guide>
        <p15:guide id="13" pos="7291" userDrawn="1">
          <p15:clr>
            <a:srgbClr val="F26B43"/>
          </p15:clr>
        </p15:guide>
        <p15:guide id="16" pos="2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F63B34E-B98C-630A-DEA7-22680745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E551D8F-75CA-CF19-2D64-5C78A954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D4152E6-8ED1-55DF-F17D-B0467CBEE59C}"/>
              </a:ext>
            </a:extLst>
          </p:cNvPr>
          <p:cNvSpPr txBox="1">
            <a:spLocks/>
          </p:cNvSpPr>
          <p:nvPr/>
        </p:nvSpPr>
        <p:spPr>
          <a:xfrm>
            <a:off x="4165602" y="5889625"/>
            <a:ext cx="7123289" cy="968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1IM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B1F68B0-1D9C-2BA7-B54D-D5AB7048B601}"/>
              </a:ext>
            </a:extLst>
          </p:cNvPr>
          <p:cNvSpPr/>
          <p:nvPr/>
        </p:nvSpPr>
        <p:spPr>
          <a:xfrm>
            <a:off x="4691436" y="-903290"/>
            <a:ext cx="6181537" cy="5492476"/>
          </a:xfrm>
          <a:prstGeom prst="ellipse">
            <a:avLst/>
          </a:prstGeom>
          <a:solidFill>
            <a:schemeClr val="bg1">
              <a:alpha val="3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9ECF41-3AAA-2EC5-E2EC-9DC33659C8AB}"/>
              </a:ext>
            </a:extLst>
          </p:cNvPr>
          <p:cNvSpPr/>
          <p:nvPr/>
        </p:nvSpPr>
        <p:spPr>
          <a:xfrm>
            <a:off x="1359622" y="-672825"/>
            <a:ext cx="6181537" cy="5433951"/>
          </a:xfrm>
          <a:prstGeom prst="ellipse">
            <a:avLst/>
          </a:prstGeom>
          <a:solidFill>
            <a:schemeClr val="bg1">
              <a:alpha val="30000"/>
            </a:schemeClr>
          </a:solidFill>
          <a:ln w="25400">
            <a:solidFill>
              <a:srgbClr val="1CA0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FD7492-99E9-B211-A1D2-1DF7C82FA0E4}"/>
              </a:ext>
            </a:extLst>
          </p:cNvPr>
          <p:cNvSpPr/>
          <p:nvPr/>
        </p:nvSpPr>
        <p:spPr>
          <a:xfrm>
            <a:off x="3050849" y="2000259"/>
            <a:ext cx="5895318" cy="5302514"/>
          </a:xfrm>
          <a:prstGeom prst="ellipse">
            <a:avLst/>
          </a:prstGeom>
          <a:solidFill>
            <a:schemeClr val="bg1">
              <a:alpha val="30000"/>
            </a:schemeClr>
          </a:solidFill>
          <a:ln w="25400">
            <a:solidFill>
              <a:srgbClr val="1CA0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C62EA0F4-BB48-528C-C8F7-401C0D8449AB}"/>
              </a:ext>
            </a:extLst>
          </p:cNvPr>
          <p:cNvSpPr txBox="1"/>
          <p:nvPr/>
        </p:nvSpPr>
        <p:spPr>
          <a:xfrm>
            <a:off x="1856966" y="939432"/>
            <a:ext cx="3219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>
                <a:highlight>
                  <a:srgbClr val="00FFFF"/>
                </a:highlight>
              </a:rPr>
              <a:t>FILM &amp; BILDER</a:t>
            </a:r>
          </a:p>
          <a:p>
            <a:r>
              <a:rPr lang="nb-NO" b="1" dirty="0">
                <a:highlight>
                  <a:srgbClr val="00FF00"/>
                </a:highlight>
              </a:rPr>
              <a:t>MANUS</a:t>
            </a:r>
          </a:p>
          <a:p>
            <a:r>
              <a:rPr lang="nb-NO" b="1" dirty="0">
                <a:highlight>
                  <a:srgbClr val="00FF00"/>
                </a:highlight>
              </a:rPr>
              <a:t>FARGER</a:t>
            </a:r>
          </a:p>
          <a:p>
            <a:r>
              <a:rPr lang="nb-NO" b="1" dirty="0">
                <a:highlight>
                  <a:srgbClr val="00FF00"/>
                </a:highlight>
              </a:rPr>
              <a:t>DESIGN</a:t>
            </a:r>
          </a:p>
          <a:p>
            <a:r>
              <a:rPr lang="nb-NO" b="1" dirty="0">
                <a:highlight>
                  <a:srgbClr val="00FF00"/>
                </a:highlight>
              </a:rPr>
              <a:t>VIRKEMIDLER</a:t>
            </a:r>
          </a:p>
          <a:p>
            <a:r>
              <a:rPr lang="nb-NO" b="1" dirty="0">
                <a:highlight>
                  <a:srgbClr val="00FF00"/>
                </a:highlight>
              </a:rPr>
              <a:t>FORTELLERTEKNIKK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15366D58-C727-251C-A7DD-B2851774E49E}"/>
              </a:ext>
            </a:extLst>
          </p:cNvPr>
          <p:cNvSpPr txBox="1"/>
          <p:nvPr/>
        </p:nvSpPr>
        <p:spPr>
          <a:xfrm>
            <a:off x="7215252" y="1017048"/>
            <a:ext cx="3219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b="1" dirty="0">
                <a:highlight>
                  <a:srgbClr val="00FF00"/>
                </a:highlight>
              </a:rPr>
              <a:t>SKISSER</a:t>
            </a:r>
          </a:p>
          <a:p>
            <a:pPr algn="r"/>
            <a:r>
              <a:rPr lang="nb-NO" b="1" dirty="0"/>
              <a:t>           </a:t>
            </a:r>
            <a:r>
              <a:rPr lang="nb-NO" b="1" dirty="0">
                <a:highlight>
                  <a:srgbClr val="00FF00"/>
                </a:highlight>
              </a:rPr>
              <a:t>PROTOTYPER</a:t>
            </a:r>
          </a:p>
          <a:p>
            <a:pPr algn="r"/>
            <a:r>
              <a:rPr lang="nb-NO" b="1" dirty="0"/>
              <a:t>             </a:t>
            </a:r>
            <a:r>
              <a:rPr lang="nb-NO" b="1" dirty="0">
                <a:highlight>
                  <a:srgbClr val="FF00FF"/>
                </a:highlight>
              </a:rPr>
              <a:t>PLANLEGGING</a:t>
            </a:r>
          </a:p>
          <a:p>
            <a:pPr algn="r"/>
            <a:r>
              <a:rPr lang="nb-NO" b="1" dirty="0">
                <a:highlight>
                  <a:srgbClr val="FF00FF"/>
                </a:highlight>
              </a:rPr>
              <a:t>HTML / CSS</a:t>
            </a:r>
          </a:p>
          <a:p>
            <a:pPr algn="r"/>
            <a:r>
              <a:rPr lang="nb-NO" b="1" dirty="0"/>
              <a:t>   </a:t>
            </a:r>
            <a:r>
              <a:rPr lang="nb-NO" b="1" dirty="0">
                <a:highlight>
                  <a:srgbClr val="2AD5E5"/>
                </a:highlight>
              </a:rPr>
              <a:t>JAVASCRIPT</a:t>
            </a:r>
          </a:p>
          <a:p>
            <a:r>
              <a:rPr lang="nb-NO" b="1" dirty="0"/>
              <a:t>      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9CBC2F53-984B-B0BC-660A-2FED03B54BDB}"/>
              </a:ext>
            </a:extLst>
          </p:cNvPr>
          <p:cNvSpPr txBox="1"/>
          <p:nvPr/>
        </p:nvSpPr>
        <p:spPr>
          <a:xfrm>
            <a:off x="4335124" y="5015052"/>
            <a:ext cx="3219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>
                <a:highlight>
                  <a:srgbClr val="00FF00"/>
                </a:highlight>
              </a:rPr>
              <a:t>FILFORMATER</a:t>
            </a:r>
          </a:p>
          <a:p>
            <a:pPr algn="ctr"/>
            <a:r>
              <a:rPr lang="nb-NO" b="1" dirty="0">
                <a:highlight>
                  <a:srgbClr val="00FF00"/>
                </a:highlight>
              </a:rPr>
              <a:t>FIL OG MAPPESTRUKTUR</a:t>
            </a:r>
          </a:p>
          <a:p>
            <a:pPr algn="ctr"/>
            <a:r>
              <a:rPr lang="nb-NO" b="1" dirty="0">
                <a:highlight>
                  <a:srgbClr val="00FF00"/>
                </a:highlight>
              </a:rPr>
              <a:t>VALG OG BRUK AV </a:t>
            </a:r>
            <a:r>
              <a:rPr lang="nb-NO" b="1" dirty="0">
                <a:highlight>
                  <a:srgbClr val="00FFFF"/>
                </a:highlight>
              </a:rPr>
              <a:t>PROGRAMVARE / UTSTYR</a:t>
            </a:r>
          </a:p>
          <a:p>
            <a:pPr algn="ctr"/>
            <a:r>
              <a:rPr lang="nb-NO" b="1" dirty="0">
                <a:highlight>
                  <a:srgbClr val="00FFFF"/>
                </a:highlight>
              </a:rPr>
              <a:t>HOSTING</a:t>
            </a:r>
          </a:p>
          <a:p>
            <a:pPr algn="ctr"/>
            <a:r>
              <a:rPr lang="nb-NO" b="1" dirty="0">
                <a:highlight>
                  <a:srgbClr val="00FFFF"/>
                </a:highlight>
              </a:rPr>
              <a:t>NETTVERK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9C6AD2A8-08B6-21E1-6DFE-1FFBE40761AB}"/>
              </a:ext>
            </a:extLst>
          </p:cNvPr>
          <p:cNvSpPr txBox="1"/>
          <p:nvPr/>
        </p:nvSpPr>
        <p:spPr>
          <a:xfrm>
            <a:off x="5018983" y="2359351"/>
            <a:ext cx="215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>
                <a:highlight>
                  <a:srgbClr val="00FF00"/>
                </a:highlight>
                <a:latin typeface="Arial Narrow" panose="020B0606020202030204" pitchFamily="34" charset="0"/>
              </a:rPr>
              <a:t>ETIKK</a:t>
            </a:r>
          </a:p>
          <a:p>
            <a:pPr algn="ctr"/>
            <a:r>
              <a:rPr lang="nb-NO" b="1" dirty="0">
                <a:highlight>
                  <a:srgbClr val="00FF00"/>
                </a:highlight>
                <a:latin typeface="Arial Narrow" panose="020B0606020202030204" pitchFamily="34" charset="0"/>
              </a:rPr>
              <a:t>LOVVERK</a:t>
            </a:r>
          </a:p>
          <a:p>
            <a:pPr algn="ctr"/>
            <a:r>
              <a:rPr lang="nb-NO" b="1" dirty="0">
                <a:highlight>
                  <a:srgbClr val="2AD5E5"/>
                </a:highlight>
                <a:latin typeface="Arial Narrow" panose="020B0606020202030204" pitchFamily="34" charset="0"/>
              </a:rPr>
              <a:t>DOKUMENTASJON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7F4AFCE0-C4B3-9748-7E42-A1F5AD1E035A}"/>
              </a:ext>
            </a:extLst>
          </p:cNvPr>
          <p:cNvSpPr txBox="1"/>
          <p:nvPr/>
        </p:nvSpPr>
        <p:spPr>
          <a:xfrm>
            <a:off x="3613220" y="3140352"/>
            <a:ext cx="2154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>
                <a:highlight>
                  <a:srgbClr val="00FFFF"/>
                </a:highlight>
                <a:latin typeface="Arial Narrow" panose="020B0606020202030204" pitchFamily="34" charset="0"/>
              </a:rPr>
              <a:t>LYD</a:t>
            </a:r>
          </a:p>
          <a:p>
            <a:r>
              <a:rPr lang="nb-NO" b="1" dirty="0">
                <a:highlight>
                  <a:srgbClr val="00FFFF"/>
                </a:highlight>
                <a:latin typeface="Arial Narrow" panose="020B0606020202030204" pitchFamily="34" charset="0"/>
              </a:rPr>
              <a:t>KAMERA</a:t>
            </a:r>
          </a:p>
          <a:p>
            <a:r>
              <a:rPr lang="nb-NO" b="1" dirty="0">
                <a:highlight>
                  <a:srgbClr val="00FF00"/>
                </a:highlight>
                <a:latin typeface="Arial Narrow" panose="020B0606020202030204" pitchFamily="34" charset="0"/>
              </a:rPr>
              <a:t>REDIGERING</a:t>
            </a:r>
          </a:p>
          <a:p>
            <a:r>
              <a:rPr lang="nb-NO" b="1" dirty="0">
                <a:highlight>
                  <a:srgbClr val="00FF00"/>
                </a:highlight>
                <a:latin typeface="Arial Narrow" panose="020B0606020202030204" pitchFamily="34" charset="0"/>
              </a:rPr>
              <a:t>BRUKERVEILEDNING</a:t>
            </a:r>
          </a:p>
          <a:p>
            <a:r>
              <a:rPr lang="nb-NO" b="1" dirty="0">
                <a:highlight>
                  <a:srgbClr val="00FFFF"/>
                </a:highlight>
                <a:latin typeface="Arial Narrow" panose="020B0606020202030204" pitchFamily="34" charset="0"/>
              </a:rPr>
              <a:t>DISTRIBUSJON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E06B584A-DD4D-7831-C86C-71FE86E8F45F}"/>
              </a:ext>
            </a:extLst>
          </p:cNvPr>
          <p:cNvSpPr txBox="1"/>
          <p:nvPr/>
        </p:nvSpPr>
        <p:spPr>
          <a:xfrm>
            <a:off x="6429366" y="3417351"/>
            <a:ext cx="2269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100" b="1" dirty="0">
                <a:latin typeface="Arial Narrow" panose="020B0606020202030204" pitchFamily="34" charset="0"/>
              </a:rPr>
              <a:t>     </a:t>
            </a:r>
            <a:r>
              <a:rPr lang="nb-NO" b="1" dirty="0">
                <a:highlight>
                  <a:srgbClr val="00FF00"/>
                </a:highlight>
                <a:latin typeface="Arial Narrow" panose="020B0606020202030204" pitchFamily="34" charset="0"/>
              </a:rPr>
              <a:t>FEILSØKING</a:t>
            </a:r>
          </a:p>
          <a:p>
            <a:pPr algn="r"/>
            <a:r>
              <a:rPr lang="nb-NO" b="1" dirty="0">
                <a:latin typeface="Arial Narrow" panose="020B0606020202030204" pitchFamily="34" charset="0"/>
              </a:rPr>
              <a:t>    </a:t>
            </a:r>
            <a:r>
              <a:rPr lang="nb-NO" b="1" dirty="0">
                <a:highlight>
                  <a:srgbClr val="FF00FF"/>
                </a:highlight>
                <a:latin typeface="Arial Narrow" panose="020B0606020202030204" pitchFamily="34" charset="0"/>
              </a:rPr>
              <a:t>BRUKERTESTING</a:t>
            </a:r>
          </a:p>
          <a:p>
            <a:pPr algn="r"/>
            <a:r>
              <a:rPr lang="nb-NO" b="1" dirty="0">
                <a:highlight>
                  <a:srgbClr val="00FF00"/>
                </a:highlight>
                <a:latin typeface="Arial Narrow" panose="020B0606020202030204" pitchFamily="34" charset="0"/>
              </a:rPr>
              <a:t>VERSJONSKONTROLL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B155F18C-E821-0E59-98CB-E72386579816}"/>
              </a:ext>
            </a:extLst>
          </p:cNvPr>
          <p:cNvSpPr txBox="1"/>
          <p:nvPr/>
        </p:nvSpPr>
        <p:spPr>
          <a:xfrm>
            <a:off x="2546364" y="145567"/>
            <a:ext cx="2478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>
                <a:solidFill>
                  <a:srgbClr val="1CA0B4"/>
                </a:solidFill>
                <a:latin typeface="Arial Black" panose="020B0A04020102020204" pitchFamily="34" charset="0"/>
              </a:rPr>
              <a:t>PRODUKSJON </a:t>
            </a:r>
            <a:br>
              <a:rPr lang="nb-NO" sz="1200">
                <a:solidFill>
                  <a:srgbClr val="1CA0B4"/>
                </a:solidFill>
                <a:latin typeface="Arial Black" panose="020B0A04020102020204" pitchFamily="34" charset="0"/>
              </a:rPr>
            </a:br>
            <a:r>
              <a:rPr lang="nb-NO" sz="1200">
                <a:solidFill>
                  <a:srgbClr val="1CA0B4"/>
                </a:solidFill>
                <a:latin typeface="Arial Black" panose="020B0A04020102020204" pitchFamily="34" charset="0"/>
              </a:rPr>
              <a:t>OG</a:t>
            </a:r>
          </a:p>
          <a:p>
            <a:pPr algn="ctr"/>
            <a:r>
              <a:rPr lang="nb-NO" sz="1200">
                <a:solidFill>
                  <a:srgbClr val="1CA0B4"/>
                </a:solidFill>
                <a:latin typeface="Arial Black" panose="020B0A04020102020204" pitchFamily="34" charset="0"/>
              </a:rPr>
              <a:t>HISTORIEFORTELLING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260B7B39-8382-6541-CC2A-21C4758B110D}"/>
              </a:ext>
            </a:extLst>
          </p:cNvPr>
          <p:cNvSpPr txBox="1"/>
          <p:nvPr/>
        </p:nvSpPr>
        <p:spPr>
          <a:xfrm>
            <a:off x="7314646" y="141438"/>
            <a:ext cx="2478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>
                <a:solidFill>
                  <a:srgbClr val="1CA0B4"/>
                </a:solidFill>
                <a:latin typeface="Arial Black" panose="020B0A04020102020204" pitchFamily="34" charset="0"/>
              </a:rPr>
              <a:t>KONSEPTUTVIKLING</a:t>
            </a:r>
          </a:p>
          <a:p>
            <a:pPr algn="ctr"/>
            <a:r>
              <a:rPr lang="nb-NO" sz="1200">
                <a:solidFill>
                  <a:srgbClr val="1CA0B4"/>
                </a:solidFill>
                <a:latin typeface="Arial Black" panose="020B0A04020102020204" pitchFamily="34" charset="0"/>
              </a:rPr>
              <a:t>OG</a:t>
            </a:r>
          </a:p>
          <a:p>
            <a:pPr algn="ctr"/>
            <a:r>
              <a:rPr lang="nb-NO" sz="1200">
                <a:solidFill>
                  <a:srgbClr val="1CA0B4"/>
                </a:solidFill>
                <a:latin typeface="Arial Black" panose="020B0A04020102020204" pitchFamily="34" charset="0"/>
              </a:rPr>
              <a:t>PROGRAMMERING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00F29D71-845B-CCD2-AC67-8CE2936E7A61}"/>
              </a:ext>
            </a:extLst>
          </p:cNvPr>
          <p:cNvSpPr txBox="1"/>
          <p:nvPr/>
        </p:nvSpPr>
        <p:spPr>
          <a:xfrm>
            <a:off x="4676382" y="4761126"/>
            <a:ext cx="2478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>
                <a:solidFill>
                  <a:srgbClr val="1CA0B4"/>
                </a:solidFill>
                <a:latin typeface="Arial Black" panose="020B0A04020102020204" pitchFamily="34" charset="0"/>
              </a:rPr>
              <a:t>TEKNOLOGIFORSTÅELSE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376ADC4E-FD2A-267D-46A9-89DA8509626B}"/>
              </a:ext>
            </a:extLst>
          </p:cNvPr>
          <p:cNvSpPr txBox="1"/>
          <p:nvPr/>
        </p:nvSpPr>
        <p:spPr>
          <a:xfrm>
            <a:off x="4614650" y="322079"/>
            <a:ext cx="29401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nb-NO" sz="1600" b="1" dirty="0">
              <a:latin typeface="Arial Narrow" panose="020B0606020202030204" pitchFamily="34" charset="0"/>
            </a:endParaRPr>
          </a:p>
          <a:p>
            <a:pPr algn="ctr"/>
            <a:r>
              <a:rPr lang="nb-NO" b="1" dirty="0">
                <a:highlight>
                  <a:srgbClr val="FF00FF"/>
                </a:highlight>
                <a:latin typeface="Arial Narrow" panose="020B0606020202030204" pitchFamily="34" charset="0"/>
              </a:rPr>
              <a:t>UX / UI</a:t>
            </a:r>
          </a:p>
          <a:p>
            <a:pPr algn="ctr"/>
            <a:r>
              <a:rPr lang="nb-NO" b="1" dirty="0">
                <a:highlight>
                  <a:srgbClr val="00FF00"/>
                </a:highlight>
                <a:latin typeface="Arial Narrow" panose="020B0606020202030204" pitchFamily="34" charset="0"/>
              </a:rPr>
              <a:t>IDEUTVIKLING</a:t>
            </a:r>
          </a:p>
          <a:p>
            <a:pPr algn="ctr"/>
            <a:r>
              <a:rPr lang="nb-NO" b="1" dirty="0">
                <a:highlight>
                  <a:srgbClr val="2AD5E5"/>
                </a:highlight>
                <a:latin typeface="Arial Narrow" panose="020B0606020202030204" pitchFamily="34" charset="0"/>
              </a:rPr>
              <a:t>BRUKERVENNLIGHET</a:t>
            </a:r>
          </a:p>
          <a:p>
            <a:pPr algn="ctr"/>
            <a:r>
              <a:rPr lang="nb-NO" b="1" dirty="0">
                <a:highlight>
                  <a:srgbClr val="00FFFF"/>
                </a:highlight>
                <a:latin typeface="Arial Narrow" panose="020B0606020202030204" pitchFamily="34" charset="0"/>
              </a:rPr>
              <a:t>KOMMUNIKASJONSMODELL</a:t>
            </a:r>
          </a:p>
        </p:txBody>
      </p:sp>
    </p:spTree>
    <p:extLst>
      <p:ext uri="{BB962C8B-B14F-4D97-AF65-F5344CB8AC3E}">
        <p14:creationId xmlns:p14="http://schemas.microsoft.com/office/powerpoint/2010/main" val="38325911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881B88A-0DAC-E959-0898-AD779903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7054090-DABE-7E0F-134C-64E950B8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2</a:t>
            </a:fld>
            <a:endParaRPr lang="en-US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117F66D0-BDCB-E236-AFEE-3BE7AE8925F0}"/>
              </a:ext>
            </a:extLst>
          </p:cNvPr>
          <p:cNvSpPr txBox="1"/>
          <p:nvPr/>
        </p:nvSpPr>
        <p:spPr>
          <a:xfrm>
            <a:off x="1248355" y="906449"/>
            <a:ext cx="8889558" cy="4957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endParaRPr lang="nb-NO" sz="1400" dirty="0"/>
          </a:p>
          <a:p>
            <a:pPr>
              <a:lnSpc>
                <a:spcPct val="110000"/>
              </a:lnSpc>
            </a:pPr>
            <a:r>
              <a:rPr lang="nb-NO" sz="1400" dirty="0"/>
              <a:t>Fargelegg temaene i fagsirklene i henhold til hvor godt du føler at du behersker temaene  </a:t>
            </a:r>
          </a:p>
          <a:p>
            <a:pPr>
              <a:lnSpc>
                <a:spcPct val="110000"/>
              </a:lnSpc>
            </a:pPr>
            <a:endParaRPr lang="nb-NO" sz="1400" dirty="0"/>
          </a:p>
          <a:p>
            <a:pPr>
              <a:lnSpc>
                <a:spcPct val="110000"/>
              </a:lnSpc>
            </a:pPr>
            <a:endParaRPr lang="nb-NO" sz="1400" dirty="0"/>
          </a:p>
          <a:p>
            <a:pPr>
              <a:lnSpc>
                <a:spcPct val="110000"/>
              </a:lnSpc>
            </a:pPr>
            <a:r>
              <a:rPr lang="nb-NO" sz="1400" dirty="0"/>
              <a:t>Hva (Blå) – dette får jeg til med hjelp (hjelpemidler, brukerveiledning, veiledning, etc.)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Hvordan(Grønn) – dette kan jeg jobbe med på egenhånd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Hvorfor (Rosa) – dette kan jeg jobbe med på flere måter og begrunne valgene mine</a:t>
            </a:r>
          </a:p>
          <a:p>
            <a:pPr>
              <a:lnSpc>
                <a:spcPct val="110000"/>
              </a:lnSpc>
            </a:pPr>
            <a:endParaRPr lang="nb-NO" sz="1400" dirty="0"/>
          </a:p>
          <a:p>
            <a:pPr>
              <a:lnSpc>
                <a:spcPct val="110000"/>
              </a:lnSpc>
            </a:pPr>
            <a:endParaRPr lang="nb-NO" sz="1400" dirty="0"/>
          </a:p>
          <a:p>
            <a:pPr>
              <a:lnSpc>
                <a:spcPct val="110000"/>
              </a:lnSpc>
            </a:pPr>
            <a:endParaRPr lang="nb-NO" sz="1400" dirty="0"/>
          </a:p>
          <a:p>
            <a:pPr>
              <a:lnSpc>
                <a:spcPct val="110000"/>
              </a:lnSpc>
            </a:pPr>
            <a:r>
              <a:rPr lang="nb-NO" sz="1400" dirty="0"/>
              <a:t>3 ting jeg er fornøyd med og hvorfor: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nb-NO" sz="1400" dirty="0"/>
              <a:t> 	Konseptutvikling som UX/UI det ble enkel for meg til å lage en nettside design.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nb-NO" sz="1400" dirty="0"/>
              <a:t> 	Jeg er fornøyd med HTML/CSS og JAVASCRIPT, jeg har lært mye om det og greier det med egen  	hånd.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nb-NO" sz="1400" dirty="0"/>
              <a:t>   Jeg er fornøyd med lærer som hjelper meg å fikse noe galt på nettsiden min.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nb-NO" sz="1400" dirty="0"/>
          </a:p>
          <a:p>
            <a:pPr>
              <a:lnSpc>
                <a:spcPct val="110000"/>
              </a:lnSpc>
            </a:pPr>
            <a:endParaRPr lang="nb-NO" sz="1400" dirty="0"/>
          </a:p>
          <a:p>
            <a:pPr>
              <a:lnSpc>
                <a:spcPct val="110000"/>
              </a:lnSpc>
            </a:pPr>
            <a:r>
              <a:rPr lang="nb-NO" sz="1400" dirty="0"/>
              <a:t>3 ting jeg ønsker å lære mer om og hvordan: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nb-NO" sz="1400" dirty="0"/>
              <a:t> Jeg har lyst til å lære hvordan man kan jobbe med </a:t>
            </a:r>
            <a:r>
              <a:rPr lang="nb-NO" sz="1400" dirty="0" err="1"/>
              <a:t>Backend</a:t>
            </a:r>
            <a:r>
              <a:rPr lang="nb-NO" sz="1400" dirty="0"/>
              <a:t>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nb-NO" sz="1400" dirty="0"/>
              <a:t>  Jeg har lyst til å bli bedre med </a:t>
            </a:r>
            <a:r>
              <a:rPr lang="nb-NO" sz="1400" dirty="0" err="1"/>
              <a:t>javascript</a:t>
            </a:r>
            <a:endParaRPr lang="nb-NO" sz="14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nb-NO" sz="1400" dirty="0"/>
              <a:t>Jeg har lyst til å lære </a:t>
            </a:r>
            <a:r>
              <a:rPr lang="nb-NO" sz="1400" dirty="0" err="1"/>
              <a:t>arrays</a:t>
            </a:r>
            <a:r>
              <a:rPr lang="nb-NO" sz="1400" dirty="0"/>
              <a:t> og hvordan det fungerer.</a:t>
            </a:r>
          </a:p>
        </p:txBody>
      </p:sp>
    </p:spTree>
    <p:extLst>
      <p:ext uri="{BB962C8B-B14F-4D97-AF65-F5344CB8AC3E}">
        <p14:creationId xmlns:p14="http://schemas.microsoft.com/office/powerpoint/2010/main" val="239933052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-tema">
  <a:themeElements>
    <a:clrScheme name="Kuben">
      <a:dk1>
        <a:srgbClr val="000000"/>
      </a:dk1>
      <a:lt1>
        <a:srgbClr val="FFFFFF"/>
      </a:lt1>
      <a:dk2>
        <a:srgbClr val="1CA0B4"/>
      </a:dk2>
      <a:lt2>
        <a:srgbClr val="81D3EE"/>
      </a:lt2>
      <a:accent1>
        <a:srgbClr val="F36B21"/>
      </a:accent1>
      <a:accent2>
        <a:srgbClr val="DF1835"/>
      </a:accent2>
      <a:accent3>
        <a:srgbClr val="C44097"/>
      </a:accent3>
      <a:accent4>
        <a:srgbClr val="75C043"/>
      </a:accent4>
      <a:accent5>
        <a:srgbClr val="81D3EE"/>
      </a:accent5>
      <a:accent6>
        <a:srgbClr val="1CA0B4"/>
      </a:accent6>
      <a:hlink>
        <a:srgbClr val="BF1D19"/>
      </a:hlink>
      <a:folHlink>
        <a:srgbClr val="C44097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M-KUBEN-MAL.pptx" id="{E7591E2E-E75D-40D7-A208-AE50559C8440}" vid="{E8BCBA09-294F-4997-AE76-9959136094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3bc2a6-2b3b-47f1-b1b3-226d010b5e1f" xsi:nil="true"/>
    <lcf76f155ced4ddcb4097134ff3c332f xmlns="35960a4a-b202-49c2-aef3-d1f467f43698">
      <Terms xmlns="http://schemas.microsoft.com/office/infopath/2007/PartnerControls"/>
    </lcf76f155ced4ddcb4097134ff3c332f>
    <ReferenceId xmlns="35960a4a-b202-49c2-aef3-d1f467f4369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A49A52CE21C8B40AF40EE34AAB0901D" ma:contentTypeVersion="16" ma:contentTypeDescription="Opprett et nytt dokument." ma:contentTypeScope="" ma:versionID="7520f31238e5b75f18a1fe5f5986e36f">
  <xsd:schema xmlns:xsd="http://www.w3.org/2001/XMLSchema" xmlns:xs="http://www.w3.org/2001/XMLSchema" xmlns:p="http://schemas.microsoft.com/office/2006/metadata/properties" xmlns:ns2="35960a4a-b202-49c2-aef3-d1f467f43698" xmlns:ns3="9c3bc2a6-2b3b-47f1-b1b3-226d010b5e1f" targetNamespace="http://schemas.microsoft.com/office/2006/metadata/properties" ma:root="true" ma:fieldsID="c586c01372efc8e2fd81452988e174b9" ns2:_="" ns3:_="">
    <xsd:import namespace="35960a4a-b202-49c2-aef3-d1f467f43698"/>
    <xsd:import namespace="9c3bc2a6-2b3b-47f1-b1b3-226d010b5e1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960a4a-b202-49c2-aef3-d1f467f4369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demerkelapper" ma:readOnly="false" ma:fieldId="{5cf76f15-5ced-4ddc-b409-7134ff3c332f}" ma:taxonomyMulti="true" ma:sspId="d2bf785b-8fef-4b70-b2f9-38d45fd2cc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3bc2a6-2b3b-47f1-b1b3-226d010b5e1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c0e0e92-8186-42f3-b41f-161a85fd4d82}" ma:internalName="TaxCatchAll" ma:showField="CatchAllData" ma:web="9c3bc2a6-2b3b-47f1-b1b3-226d010b5e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F2ACE7-CBF4-49D9-8759-9246122E4CD4}">
  <ds:schemaRefs>
    <ds:schemaRef ds:uri="27cd06e8-8e2b-4eab-b578-6ee18ff152a4"/>
    <ds:schemaRef ds:uri="9a8bd0c8-94c0-4e76-bd03-7e285dab92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9c3bc2a6-2b3b-47f1-b1b3-226d010b5e1f"/>
    <ds:schemaRef ds:uri="35960a4a-b202-49c2-aef3-d1f467f43698"/>
  </ds:schemaRefs>
</ds:datastoreItem>
</file>

<file path=customXml/itemProps2.xml><?xml version="1.0" encoding="utf-8"?>
<ds:datastoreItem xmlns:ds="http://schemas.openxmlformats.org/officeDocument/2006/customXml" ds:itemID="{A2F257D3-09D4-48BB-BAE5-130C86D0C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554E1B-ADB4-406B-BA8A-93653BF225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960a4a-b202-49c2-aef3-d1f467f43698"/>
    <ds:schemaRef ds:uri="9c3bc2a6-2b3b-47f1-b1b3-226d010b5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IM-KUBEN-MAL</Template>
  <TotalTime>41</TotalTime>
  <Words>246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Arial Narrow</vt:lpstr>
      <vt:lpstr>Calibri</vt:lpstr>
      <vt:lpstr>Century Gothic</vt:lpstr>
      <vt:lpstr>Lucida Grande</vt:lpstr>
      <vt:lpstr>Office-tema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Runar Storeide</dc:creator>
  <cp:lastModifiedBy>Angelito Jr Adanza Mercado</cp:lastModifiedBy>
  <cp:revision>3</cp:revision>
  <dcterms:created xsi:type="dcterms:W3CDTF">2024-03-01T11:43:44Z</dcterms:created>
  <dcterms:modified xsi:type="dcterms:W3CDTF">2024-05-03T08:02:48Z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0x010100DA49A52CE21C8B40AF40EE34AAB0901D</vt:lpwstr>
  </property>
  <property fmtid="{D5CDD505-2E9C-101B-9397-08002B2CF9AE}" pid="3" name="MediaServiceImageTags">
    <vt:lpwstr/>
  </property>
</Properties>
</file>