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en-US"/>
    </a:defPPr>
    <a:lvl1pPr marL="0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508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9017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525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8033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541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7049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1557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6065" algn="l" defTabSz="42450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312" y="-1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0ABFD-927F-5E49-8195-2EED5AFEE728}" type="datetimeFigureOut">
              <a:rPr lang="en-US" smtClean="0"/>
              <a:t>24/03/14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DECC4-B2D0-5A45-9E45-BFBB5EEF9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8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4508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9017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3525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98033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2541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7049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1557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6065" algn="l" defTabSz="424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DECC4-B2D0-5A45-9E45-BFBB5EEF98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4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3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8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2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47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96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24/03/14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9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24/03/14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6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24/03/14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1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24/03/14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2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450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90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735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9803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254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470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15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9606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24/03/14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24/03/14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2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4508" indent="0">
              <a:buNone/>
              <a:defRPr sz="1900" b="1"/>
            </a:lvl2pPr>
            <a:lvl3pPr marL="849017" indent="0">
              <a:buNone/>
              <a:defRPr sz="1700" b="1"/>
            </a:lvl3pPr>
            <a:lvl4pPr marL="1273525" indent="0">
              <a:buNone/>
              <a:defRPr sz="1400" b="1"/>
            </a:lvl4pPr>
            <a:lvl5pPr marL="1698033" indent="0">
              <a:buNone/>
              <a:defRPr sz="1400" b="1"/>
            </a:lvl5pPr>
            <a:lvl6pPr marL="2122541" indent="0">
              <a:buNone/>
              <a:defRPr sz="1400" b="1"/>
            </a:lvl6pPr>
            <a:lvl7pPr marL="2547049" indent="0">
              <a:buNone/>
              <a:defRPr sz="1400" b="1"/>
            </a:lvl7pPr>
            <a:lvl8pPr marL="2971557" indent="0">
              <a:buNone/>
              <a:defRPr sz="1400" b="1"/>
            </a:lvl8pPr>
            <a:lvl9pPr marL="3396065" indent="0">
              <a:buNone/>
              <a:defRPr sz="14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4508" indent="0">
              <a:buNone/>
              <a:defRPr sz="1900" b="1"/>
            </a:lvl2pPr>
            <a:lvl3pPr marL="849017" indent="0">
              <a:buNone/>
              <a:defRPr sz="1700" b="1"/>
            </a:lvl3pPr>
            <a:lvl4pPr marL="1273525" indent="0">
              <a:buNone/>
              <a:defRPr sz="1400" b="1"/>
            </a:lvl4pPr>
            <a:lvl5pPr marL="1698033" indent="0">
              <a:buNone/>
              <a:defRPr sz="1400" b="1"/>
            </a:lvl5pPr>
            <a:lvl6pPr marL="2122541" indent="0">
              <a:buNone/>
              <a:defRPr sz="1400" b="1"/>
            </a:lvl6pPr>
            <a:lvl7pPr marL="2547049" indent="0">
              <a:buNone/>
              <a:defRPr sz="1400" b="1"/>
            </a:lvl7pPr>
            <a:lvl8pPr marL="2971557" indent="0">
              <a:buNone/>
              <a:defRPr sz="1400" b="1"/>
            </a:lvl8pPr>
            <a:lvl9pPr marL="3396065" indent="0">
              <a:buNone/>
              <a:defRPr sz="14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24/03/14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6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24/03/14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6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24/03/14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1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300"/>
            </a:lvl1pPr>
            <a:lvl2pPr marL="424508" indent="0">
              <a:buNone/>
              <a:defRPr sz="1100"/>
            </a:lvl2pPr>
            <a:lvl3pPr marL="849017" indent="0">
              <a:buNone/>
              <a:defRPr sz="900"/>
            </a:lvl3pPr>
            <a:lvl4pPr marL="1273525" indent="0">
              <a:buNone/>
              <a:defRPr sz="900"/>
            </a:lvl4pPr>
            <a:lvl5pPr marL="1698033" indent="0">
              <a:buNone/>
              <a:defRPr sz="900"/>
            </a:lvl5pPr>
            <a:lvl6pPr marL="2122541" indent="0">
              <a:buNone/>
              <a:defRPr sz="900"/>
            </a:lvl6pPr>
            <a:lvl7pPr marL="2547049" indent="0">
              <a:buNone/>
              <a:defRPr sz="900"/>
            </a:lvl7pPr>
            <a:lvl8pPr marL="2971557" indent="0">
              <a:buNone/>
              <a:defRPr sz="900"/>
            </a:lvl8pPr>
            <a:lvl9pPr marL="3396065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24/03/14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2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000"/>
            </a:lvl1pPr>
            <a:lvl2pPr marL="424508" indent="0">
              <a:buNone/>
              <a:defRPr sz="2600"/>
            </a:lvl2pPr>
            <a:lvl3pPr marL="849017" indent="0">
              <a:buNone/>
              <a:defRPr sz="2300"/>
            </a:lvl3pPr>
            <a:lvl4pPr marL="1273525" indent="0">
              <a:buNone/>
              <a:defRPr sz="1900"/>
            </a:lvl4pPr>
            <a:lvl5pPr marL="1698033" indent="0">
              <a:buNone/>
              <a:defRPr sz="1900"/>
            </a:lvl5pPr>
            <a:lvl6pPr marL="2122541" indent="0">
              <a:buNone/>
              <a:defRPr sz="1900"/>
            </a:lvl6pPr>
            <a:lvl7pPr marL="2547049" indent="0">
              <a:buNone/>
              <a:defRPr sz="1900"/>
            </a:lvl7pPr>
            <a:lvl8pPr marL="2971557" indent="0">
              <a:buNone/>
              <a:defRPr sz="1900"/>
            </a:lvl8pPr>
            <a:lvl9pPr marL="3396065" indent="0">
              <a:buNone/>
              <a:defRPr sz="19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300"/>
            </a:lvl1pPr>
            <a:lvl2pPr marL="424508" indent="0">
              <a:buNone/>
              <a:defRPr sz="1100"/>
            </a:lvl2pPr>
            <a:lvl3pPr marL="849017" indent="0">
              <a:buNone/>
              <a:defRPr sz="900"/>
            </a:lvl3pPr>
            <a:lvl4pPr marL="1273525" indent="0">
              <a:buNone/>
              <a:defRPr sz="900"/>
            </a:lvl4pPr>
            <a:lvl5pPr marL="1698033" indent="0">
              <a:buNone/>
              <a:defRPr sz="900"/>
            </a:lvl5pPr>
            <a:lvl6pPr marL="2122541" indent="0">
              <a:buNone/>
              <a:defRPr sz="900"/>
            </a:lvl6pPr>
            <a:lvl7pPr marL="2547049" indent="0">
              <a:buNone/>
              <a:defRPr sz="900"/>
            </a:lvl7pPr>
            <a:lvl8pPr marL="2971557" indent="0">
              <a:buNone/>
              <a:defRPr sz="900"/>
            </a:lvl8pPr>
            <a:lvl9pPr marL="3396065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620B-6619-314E-A368-62BBC874E253}" type="datetimeFigureOut">
              <a:rPr lang="en-US" smtClean="0"/>
              <a:t>24/03/14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84902" tIns="42451" rIns="84902" bIns="42451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84902" tIns="42451" rIns="84902" bIns="42451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84902" tIns="42451" rIns="84902" bIns="4245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2620B-6619-314E-A368-62BBC874E253}" type="datetimeFigureOut">
              <a:rPr lang="en-US" smtClean="0"/>
              <a:t>24/03/14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84902" tIns="42451" rIns="84902" bIns="4245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84902" tIns="42451" rIns="84902" bIns="4245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7E207-943F-8D4C-A53C-AB846E464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7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4508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381" indent="-318381" algn="l" defTabSz="42450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9826" indent="-265317" algn="l" defTabSz="424508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1271" indent="-212254" algn="l" defTabSz="42450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779" indent="-212254" algn="l" defTabSz="424508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0287" indent="-212254" algn="l" defTabSz="424508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4795" indent="-212254" algn="l" defTabSz="424508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9303" indent="-212254" algn="l" defTabSz="424508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811" indent="-212254" algn="l" defTabSz="424508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8320" indent="-212254" algn="l" defTabSz="424508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08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9017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525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8033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541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7049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1557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6065" algn="l" defTabSz="4245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0946" y="377473"/>
            <a:ext cx="2740104" cy="33615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4202" y="758473"/>
            <a:ext cx="273684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0946" y="377473"/>
            <a:ext cx="274010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dirty="0" smtClean="0">
                <a:latin typeface="Monaco"/>
                <a:cs typeface="Monaco"/>
              </a:rPr>
              <a:t>Controller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0946" y="772584"/>
            <a:ext cx="2740104" cy="296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t"/>
          <a:lstStyle/>
          <a:p>
            <a:r>
              <a:rPr lang="en-US" sz="900" dirty="0">
                <a:latin typeface="Monaco"/>
                <a:cs typeface="Monaco"/>
              </a:rPr>
              <a:t>- JPanel mainMenuPanel</a:t>
            </a:r>
          </a:p>
          <a:p>
            <a:r>
              <a:rPr lang="en-US" sz="900" dirty="0">
                <a:latin typeface="Monaco"/>
                <a:cs typeface="Monaco"/>
              </a:rPr>
              <a:t>- JPanel remoteGameChoicePanel</a:t>
            </a:r>
          </a:p>
          <a:p>
            <a:r>
              <a:rPr lang="en-US" sz="900" dirty="0">
                <a:latin typeface="Monaco"/>
                <a:cs typeface="Monaco"/>
              </a:rPr>
              <a:t>- JPanel gameBoard</a:t>
            </a:r>
          </a:p>
          <a:p>
            <a:r>
              <a:rPr lang="en-US" sz="900" dirty="0">
                <a:latin typeface="Monaco"/>
                <a:cs typeface="Monaco"/>
              </a:rPr>
              <a:t>- NetworkAdapter netAdapter</a:t>
            </a:r>
          </a:p>
          <a:p>
            <a:r>
              <a:rPr lang="en-US" sz="900" dirty="0">
                <a:latin typeface="Monaco"/>
                <a:cs typeface="Monaco"/>
              </a:rPr>
              <a:t>- GameStatus gameStatus</a:t>
            </a:r>
          </a:p>
          <a:p>
            <a:r>
              <a:rPr lang="en-US" sz="900" dirty="0">
                <a:latin typeface="Monaco"/>
                <a:cs typeface="Monaco"/>
              </a:rPr>
              <a:t>⎯⎯⎯⎯⎯⎯⎯⎯⎯⎯⎯⎯⎯⎯⎯⎯</a:t>
            </a:r>
          </a:p>
          <a:p>
            <a:r>
              <a:rPr lang="en-US" sz="900" dirty="0">
                <a:latin typeface="Monaco"/>
                <a:cs typeface="Monaco"/>
              </a:rPr>
              <a:t>+ Controller(): &lt;constructor&gt;</a:t>
            </a:r>
          </a:p>
          <a:p>
            <a:r>
              <a:rPr lang="en-US" sz="900" dirty="0">
                <a:latin typeface="Monaco"/>
                <a:cs typeface="Monaco"/>
              </a:rPr>
              <a:t>- showMainMenu(): void</a:t>
            </a:r>
          </a:p>
          <a:p>
            <a:r>
              <a:rPr lang="en-US" sz="900" dirty="0">
                <a:latin typeface="Monaco"/>
                <a:cs typeface="Monaco"/>
              </a:rPr>
              <a:t>- showRemoteAddrDialog(): void</a:t>
            </a:r>
          </a:p>
          <a:p>
            <a:pPr marL="159191" indent="-159191">
              <a:buFontTx/>
              <a:buChar char="-"/>
            </a:pPr>
            <a:r>
              <a:rPr lang="en-US" sz="900" dirty="0">
                <a:latin typeface="Monaco"/>
                <a:cs typeface="Monaco"/>
              </a:rPr>
              <a:t>showGameEndDialog(): void</a:t>
            </a:r>
          </a:p>
          <a:p>
            <a:r>
              <a:rPr lang="en-US" sz="900" dirty="0">
                <a:latin typeface="Monaco"/>
                <a:cs typeface="Monaco"/>
              </a:rPr>
              <a:t>+ localGameButtonPressed(): void</a:t>
            </a:r>
          </a:p>
          <a:p>
            <a:r>
              <a:rPr lang="en-US" sz="900" dirty="0">
                <a:latin typeface="Monaco"/>
                <a:cs typeface="Monaco"/>
              </a:rPr>
              <a:t>+ remoteGameButtonPressed(): void</a:t>
            </a:r>
          </a:p>
          <a:p>
            <a:r>
              <a:rPr lang="en-US" sz="900" dirty="0">
                <a:latin typeface="Monaco"/>
                <a:cs typeface="Monaco"/>
              </a:rPr>
              <a:t>+ hostGameButtonPressed(): void</a:t>
            </a:r>
          </a:p>
          <a:p>
            <a:r>
              <a:rPr lang="en-US" sz="900" dirty="0">
                <a:latin typeface="Monaco"/>
                <a:cs typeface="Monaco"/>
              </a:rPr>
              <a:t>+ joinGameButtonPressed(): void</a:t>
            </a:r>
          </a:p>
          <a:p>
            <a:r>
              <a:rPr lang="en-US" sz="900" dirty="0">
                <a:latin typeface="Monaco"/>
                <a:cs typeface="Monaco"/>
              </a:rPr>
              <a:t>+ connectButtonPressed(String 	ipAddr, int port): void</a:t>
            </a:r>
          </a:p>
          <a:p>
            <a:r>
              <a:rPr lang="en-US" sz="900" dirty="0">
                <a:latin typeface="Monaco"/>
                <a:cs typeface="Monaco"/>
              </a:rPr>
              <a:t>+ boardButtonPressed(int 	buttonID): void</a:t>
            </a:r>
          </a:p>
          <a:p>
            <a:r>
              <a:rPr lang="en-US" sz="900" dirty="0">
                <a:latin typeface="Monaco"/>
                <a:cs typeface="Monaco"/>
              </a:rPr>
              <a:t>- createGame(): void</a:t>
            </a:r>
          </a:p>
          <a:p>
            <a:r>
              <a:rPr lang="en-US" sz="900" dirty="0">
                <a:latin typeface="Monaco"/>
                <a:cs typeface="Monaco"/>
              </a:rPr>
              <a:t>- updateTurnLabel(): void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9346" y="1028348"/>
            <a:ext cx="2740104" cy="9031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292602" y="1409348"/>
            <a:ext cx="273684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89346" y="1028348"/>
            <a:ext cx="274010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dirty="0" smtClean="0">
                <a:latin typeface="Monaco"/>
                <a:cs typeface="Monaco"/>
              </a:rPr>
              <a:t>GameStatus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9346" y="1423459"/>
            <a:ext cx="2740104" cy="5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t"/>
          <a:lstStyle/>
          <a:p>
            <a:r>
              <a:rPr lang="en-US" sz="900" dirty="0">
                <a:latin typeface="Monaco"/>
                <a:cs typeface="Monaco"/>
              </a:rPr>
              <a:t>NOT_RUNNING</a:t>
            </a:r>
          </a:p>
          <a:p>
            <a:r>
              <a:rPr lang="en-US" sz="900" dirty="0">
                <a:latin typeface="Monaco"/>
                <a:cs typeface="Monaco"/>
              </a:rPr>
              <a:t>LOCAL_GAME</a:t>
            </a:r>
          </a:p>
          <a:p>
            <a:r>
              <a:rPr lang="en-US" sz="900" dirty="0">
                <a:latin typeface="Monaco"/>
                <a:cs typeface="Monaco"/>
              </a:rPr>
              <a:t>REMOTE_GAME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89346" y="647348"/>
            <a:ext cx="274010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dirty="0" smtClean="0">
                <a:latin typeface="Monaco"/>
                <a:cs typeface="Monaco"/>
              </a:rPr>
              <a:t>&lt;&lt;enum&gt;&gt;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3321050" y="1174751"/>
            <a:ext cx="273050" cy="234598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84902" tIns="42451" rIns="84902" bIns="42451"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>
            <a:stCxn id="21" idx="3"/>
          </p:cNvCxnSpPr>
          <p:nvPr/>
        </p:nvCxnSpPr>
        <p:spPr>
          <a:xfrm>
            <a:off x="3594100" y="1292050"/>
            <a:ext cx="695246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11550" y="980746"/>
            <a:ext cx="254000" cy="347341"/>
          </a:xfrm>
          <a:prstGeom prst="rect">
            <a:avLst/>
          </a:prstGeom>
          <a:noFill/>
        </p:spPr>
        <p:txBody>
          <a:bodyPr wrap="square" lIns="84902" tIns="42451" rIns="84902" bIns="42451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22725" y="980746"/>
            <a:ext cx="244545" cy="347341"/>
          </a:xfrm>
          <a:prstGeom prst="rect">
            <a:avLst/>
          </a:prstGeom>
          <a:noFill/>
        </p:spPr>
        <p:txBody>
          <a:bodyPr wrap="square" lIns="84902" tIns="42451" rIns="84902" bIns="42451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2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4410" y="3074458"/>
            <a:ext cx="2395089" cy="1682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7664" y="3455457"/>
            <a:ext cx="2391834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54410" y="3074457"/>
            <a:ext cx="239508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dirty="0" smtClean="0">
                <a:latin typeface="Monaco"/>
                <a:cs typeface="Monaco"/>
              </a:rPr>
              <a:t>MainMenuPanel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4410" y="3469569"/>
            <a:ext cx="2395089" cy="128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t"/>
          <a:lstStyle/>
          <a:p>
            <a:r>
              <a:rPr lang="en-US" sz="900" dirty="0">
                <a:latin typeface="Monaco"/>
                <a:cs typeface="Monaco"/>
              </a:rPr>
              <a:t>- JButton localGameButton</a:t>
            </a:r>
          </a:p>
          <a:p>
            <a:r>
              <a:rPr lang="en-US" sz="900" dirty="0">
                <a:latin typeface="Monaco"/>
                <a:cs typeface="Monaco"/>
              </a:rPr>
              <a:t>- JButton remoteGameButton</a:t>
            </a:r>
          </a:p>
          <a:p>
            <a:r>
              <a:rPr lang="en-US" sz="900" dirty="0">
                <a:latin typeface="Monaco"/>
                <a:cs typeface="Monaco"/>
              </a:rPr>
              <a:t>- Controller controller</a:t>
            </a:r>
          </a:p>
          <a:p>
            <a:r>
              <a:rPr lang="en-US" sz="900" dirty="0">
                <a:latin typeface="Monaco"/>
                <a:cs typeface="Monaco"/>
              </a:rPr>
              <a:t>⎯⎯⎯⎯⎯⎯⎯⎯⎯⎯⎯⎯⎯⎯⎯⎯</a:t>
            </a:r>
          </a:p>
          <a:p>
            <a:r>
              <a:rPr lang="en-US" sz="900" dirty="0">
                <a:latin typeface="Monaco"/>
                <a:cs typeface="Monaco"/>
              </a:rPr>
              <a:t>+ MainMenuPanel(Controller): 	&lt;constructor&gt;</a:t>
            </a:r>
          </a:p>
          <a:p>
            <a:r>
              <a:rPr lang="en-US" sz="900" dirty="0">
                <a:latin typeface="Monaco"/>
                <a:cs typeface="Monaco"/>
              </a:rPr>
              <a:t>- createButtons(): void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9399" y="1317625"/>
            <a:ext cx="2740104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9399" y="1317624"/>
            <a:ext cx="274010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dirty="0" smtClean="0">
                <a:latin typeface="Monaco"/>
                <a:cs typeface="Monaco"/>
              </a:rPr>
              <a:t>JPanel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399" y="936624"/>
            <a:ext cx="274010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dirty="0" smtClean="0">
                <a:latin typeface="Monaco"/>
                <a:cs typeface="Monaco"/>
              </a:rPr>
              <a:t>&lt;&lt;interface&gt;&gt;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15" name="Straight Connector 14"/>
          <p:cNvCxnSpPr>
            <a:stCxn id="19" idx="3"/>
          </p:cNvCxnSpPr>
          <p:nvPr/>
        </p:nvCxnSpPr>
        <p:spPr>
          <a:xfrm>
            <a:off x="1951487" y="1933221"/>
            <a:ext cx="0" cy="84137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>
            <a:off x="1781625" y="1698625"/>
            <a:ext cx="339724" cy="234596"/>
          </a:xfrm>
          <a:prstGeom prst="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84902" tIns="42451" rIns="84902" bIns="42451" spcCol="0"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819809" y="3074459"/>
            <a:ext cx="2740104" cy="1682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823065" y="3455458"/>
            <a:ext cx="273684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19809" y="3074458"/>
            <a:ext cx="274010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sz="1400" dirty="0">
                <a:latin typeface="Monaco"/>
                <a:cs typeface="Monaco"/>
              </a:rPr>
              <a:t>RemoteGameChoicePanel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19809" y="3469570"/>
            <a:ext cx="2740104" cy="128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t"/>
          <a:lstStyle/>
          <a:p>
            <a:r>
              <a:rPr lang="en-US" sz="900" dirty="0">
                <a:latin typeface="Monaco"/>
                <a:cs typeface="Monaco"/>
              </a:rPr>
              <a:t>- JButton localGameButton</a:t>
            </a:r>
          </a:p>
          <a:p>
            <a:r>
              <a:rPr lang="en-US" sz="900" dirty="0">
                <a:latin typeface="Monaco"/>
                <a:cs typeface="Monaco"/>
              </a:rPr>
              <a:t>- JButton remoteGameButton</a:t>
            </a:r>
          </a:p>
          <a:p>
            <a:r>
              <a:rPr lang="en-US" sz="900" dirty="0">
                <a:latin typeface="Monaco"/>
                <a:cs typeface="Monaco"/>
              </a:rPr>
              <a:t>- Controller controller</a:t>
            </a:r>
          </a:p>
          <a:p>
            <a:r>
              <a:rPr lang="en-US" sz="900" dirty="0">
                <a:latin typeface="Monaco"/>
                <a:cs typeface="Monaco"/>
              </a:rPr>
              <a:t>⎯⎯⎯⎯⎯⎯⎯⎯⎯⎯⎯⎯⎯⎯⎯⎯</a:t>
            </a:r>
          </a:p>
          <a:p>
            <a:r>
              <a:rPr lang="en-US" sz="900" dirty="0">
                <a:latin typeface="Monaco"/>
                <a:cs typeface="Monaco"/>
              </a:rPr>
              <a:t>+ MainMenuPanel(Controller): 	&lt;constructor&gt;</a:t>
            </a:r>
          </a:p>
          <a:p>
            <a:r>
              <a:rPr lang="en-US" sz="900" dirty="0">
                <a:latin typeface="Monaco"/>
                <a:cs typeface="Monaco"/>
              </a:rPr>
              <a:t>- createButtons(): void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451955" y="2774597"/>
            <a:ext cx="5347612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2" idx="0"/>
          </p:cNvCxnSpPr>
          <p:nvPr/>
        </p:nvCxnSpPr>
        <p:spPr>
          <a:xfrm flipH="1">
            <a:off x="4189862" y="2774596"/>
            <a:ext cx="569" cy="29986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51954" y="2774595"/>
            <a:ext cx="0" cy="2998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5783143" y="3074457"/>
            <a:ext cx="2039489" cy="1682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5786398" y="3455456"/>
            <a:ext cx="2036717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783143" y="3074456"/>
            <a:ext cx="203948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dirty="0" smtClean="0">
                <a:latin typeface="Monaco"/>
                <a:cs typeface="Monaco"/>
              </a:rPr>
              <a:t>GameBoard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783143" y="3469569"/>
            <a:ext cx="2039489" cy="128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t"/>
          <a:lstStyle/>
          <a:p>
            <a:r>
              <a:rPr lang="en-US" sz="900" dirty="0">
                <a:latin typeface="Monaco"/>
                <a:cs typeface="Monaco"/>
              </a:rPr>
              <a:t>- JButton[] boardButtons</a:t>
            </a:r>
          </a:p>
          <a:p>
            <a:r>
              <a:rPr lang="en-US" sz="900" dirty="0">
                <a:latin typeface="Monaco"/>
                <a:cs typeface="Monaco"/>
              </a:rPr>
              <a:t>- Controller controller</a:t>
            </a:r>
          </a:p>
          <a:p>
            <a:r>
              <a:rPr lang="en-US" sz="900" dirty="0">
                <a:latin typeface="Monaco"/>
                <a:cs typeface="Monaco"/>
              </a:rPr>
              <a:t>⎯⎯⎯⎯⎯⎯⎯⎯⎯⎯⎯⎯⎯⎯</a:t>
            </a:r>
          </a:p>
          <a:p>
            <a:r>
              <a:rPr lang="en-US" sz="900" dirty="0">
                <a:latin typeface="Monaco"/>
                <a:cs typeface="Monaco"/>
              </a:rPr>
              <a:t>+ GameBoard(Controller): 	&lt;constructor&gt;</a:t>
            </a:r>
          </a:p>
          <a:p>
            <a:r>
              <a:rPr lang="en-US" sz="900" dirty="0">
                <a:latin typeface="Monaco"/>
                <a:cs typeface="Monaco"/>
              </a:rPr>
              <a:t>- createButtons(): void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6798998" y="2774596"/>
            <a:ext cx="569" cy="29986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5777469" y="673806"/>
            <a:ext cx="2039489" cy="1682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5780724" y="1054805"/>
            <a:ext cx="2036717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777469" y="673805"/>
            <a:ext cx="203948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dirty="0" smtClean="0">
                <a:latin typeface="Monaco"/>
                <a:cs typeface="Monaco"/>
              </a:rPr>
              <a:t>TurnLabelPanel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777469" y="1068917"/>
            <a:ext cx="2039489" cy="128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t"/>
          <a:lstStyle/>
          <a:p>
            <a:r>
              <a:rPr lang="en-US" sz="900" dirty="0">
                <a:latin typeface="Monaco"/>
                <a:cs typeface="Monaco"/>
              </a:rPr>
              <a:t>- </a:t>
            </a:r>
            <a:r>
              <a:rPr lang="en-US" sz="900" dirty="0" smtClean="0">
                <a:latin typeface="Monaco"/>
                <a:cs typeface="Monaco"/>
              </a:rPr>
              <a:t>JLabel turnLabel</a:t>
            </a:r>
            <a:endParaRPr lang="en-US" sz="900" dirty="0">
              <a:latin typeface="Monaco"/>
              <a:cs typeface="Monaco"/>
            </a:endParaRPr>
          </a:p>
          <a:p>
            <a:r>
              <a:rPr lang="en-US" sz="900" dirty="0">
                <a:latin typeface="Monaco"/>
                <a:cs typeface="Monaco"/>
              </a:rPr>
              <a:t>⎯⎯⎯⎯⎯⎯⎯⎯⎯⎯⎯⎯⎯⎯</a:t>
            </a:r>
          </a:p>
          <a:p>
            <a:r>
              <a:rPr lang="en-US" sz="900" dirty="0">
                <a:latin typeface="Monaco"/>
                <a:cs typeface="Monaco"/>
              </a:rPr>
              <a:t>+ </a:t>
            </a:r>
            <a:r>
              <a:rPr lang="en-US" sz="900" dirty="0" smtClean="0">
                <a:latin typeface="Monaco"/>
                <a:cs typeface="Monaco"/>
              </a:rPr>
              <a:t>TurnLabelPanel()</a:t>
            </a:r>
            <a:r>
              <a:rPr lang="en-US" sz="900" dirty="0">
                <a:latin typeface="Monaco"/>
                <a:cs typeface="Monaco"/>
              </a:rPr>
              <a:t>: 	&lt;constructor&gt;</a:t>
            </a:r>
          </a:p>
          <a:p>
            <a:r>
              <a:rPr lang="en-US" sz="900" dirty="0" smtClean="0">
                <a:latin typeface="Monaco"/>
                <a:cs typeface="Monaco"/>
              </a:rPr>
              <a:t>+ setTurn(int turn)</a:t>
            </a:r>
            <a:r>
              <a:rPr lang="en-US" sz="900" dirty="0">
                <a:latin typeface="Monaco"/>
                <a:cs typeface="Monaco"/>
              </a:rPr>
              <a:t>: void</a:t>
            </a:r>
          </a:p>
        </p:txBody>
      </p:sp>
      <p:sp>
        <p:nvSpPr>
          <p:cNvPr id="69" name="Isosceles Triangle 68"/>
          <p:cNvSpPr/>
          <p:nvPr/>
        </p:nvSpPr>
        <p:spPr>
          <a:xfrm rot="16200000">
            <a:off x="3267363" y="1388535"/>
            <a:ext cx="339724" cy="234596"/>
          </a:xfrm>
          <a:prstGeom prst="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84902" tIns="42451" rIns="84902" bIns="42451" spcCol="0"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/>
          <p:cNvCxnSpPr>
            <a:endCxn id="58" idx="1"/>
          </p:cNvCxnSpPr>
          <p:nvPr/>
        </p:nvCxnSpPr>
        <p:spPr>
          <a:xfrm flipV="1">
            <a:off x="3554523" y="1515181"/>
            <a:ext cx="2222946" cy="600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33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584041" y="866070"/>
            <a:ext cx="2740104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84041" y="866069"/>
            <a:ext cx="274010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dirty="0" smtClean="0">
                <a:latin typeface="Monaco"/>
                <a:cs typeface="Monaco"/>
              </a:rPr>
              <a:t>JButton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4041" y="485069"/>
            <a:ext cx="274010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dirty="0" smtClean="0">
                <a:latin typeface="Monaco"/>
                <a:cs typeface="Monaco"/>
              </a:rPr>
              <a:t>&lt;&lt;interface&gt;&gt;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28" name="Straight Connector 27"/>
          <p:cNvCxnSpPr>
            <a:stCxn id="29" idx="3"/>
          </p:cNvCxnSpPr>
          <p:nvPr/>
        </p:nvCxnSpPr>
        <p:spPr>
          <a:xfrm>
            <a:off x="1956130" y="1481665"/>
            <a:ext cx="0" cy="25400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1786268" y="1247070"/>
            <a:ext cx="339724" cy="234596"/>
          </a:xfrm>
          <a:prstGeom prst="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84902" tIns="42451" rIns="84902" bIns="42451" spcCol="0"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58586" y="1735667"/>
            <a:ext cx="2395089" cy="1682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761840" y="2116667"/>
            <a:ext cx="2391834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58586" y="1735667"/>
            <a:ext cx="239508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ctr"/>
          <a:lstStyle/>
          <a:p>
            <a:pPr algn="ctr"/>
            <a:r>
              <a:rPr lang="en-US" dirty="0" smtClean="0">
                <a:latin typeface="Monaco"/>
                <a:cs typeface="Monaco"/>
              </a:rPr>
              <a:t>BoardButton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8586" y="2130779"/>
            <a:ext cx="2395089" cy="128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4902" tIns="42451" rIns="84902" bIns="42451" rtlCol="0" anchor="t"/>
          <a:lstStyle/>
          <a:p>
            <a:r>
              <a:rPr lang="en-US" sz="900" dirty="0">
                <a:latin typeface="Monaco"/>
                <a:cs typeface="Monaco"/>
              </a:rPr>
              <a:t>- int buttonID</a:t>
            </a:r>
          </a:p>
          <a:p>
            <a:r>
              <a:rPr lang="en-US" sz="900" dirty="0">
                <a:latin typeface="Monaco"/>
                <a:cs typeface="Monaco"/>
              </a:rPr>
              <a:t>- Controller controller</a:t>
            </a:r>
          </a:p>
          <a:p>
            <a:r>
              <a:rPr lang="en-US" sz="900" dirty="0">
                <a:latin typeface="Monaco"/>
                <a:cs typeface="Monaco"/>
              </a:rPr>
              <a:t>⎯⎯⎯⎯⎯⎯⎯⎯⎯⎯⎯⎯⎯⎯⎯⎯</a:t>
            </a:r>
          </a:p>
          <a:p>
            <a:r>
              <a:rPr lang="en-US" sz="900" dirty="0">
                <a:latin typeface="Monaco"/>
                <a:cs typeface="Monaco"/>
              </a:rPr>
              <a:t>+ BoardButton(</a:t>
            </a:r>
            <a:r>
              <a:rPr lang="en-US" sz="900" dirty="0" smtClean="0">
                <a:latin typeface="Monaco"/>
                <a:cs typeface="Monaco"/>
              </a:rPr>
              <a:t>Controller, </a:t>
            </a:r>
            <a:r>
              <a:rPr lang="en-US" sz="900" dirty="0" err="1" smtClean="0">
                <a:latin typeface="Monaco"/>
                <a:cs typeface="Monaco"/>
              </a:rPr>
              <a:t>int</a:t>
            </a:r>
            <a:r>
              <a:rPr lang="en-US" sz="900" dirty="0" smtClean="0">
                <a:latin typeface="Monaco"/>
                <a:cs typeface="Monaco"/>
              </a:rPr>
              <a:t> 	id): &lt;</a:t>
            </a:r>
            <a:r>
              <a:rPr lang="en-US" sz="900" dirty="0">
                <a:latin typeface="Monaco"/>
                <a:cs typeface="Monaco"/>
              </a:rPr>
              <a:t>constructor&gt;</a:t>
            </a:r>
          </a:p>
          <a:p>
            <a:r>
              <a:rPr lang="en-US" sz="900" dirty="0">
                <a:latin typeface="Monaco"/>
                <a:cs typeface="Monaco"/>
              </a:rPr>
              <a:t>+ setButtonState(boolean 	state): void</a:t>
            </a:r>
          </a:p>
          <a:p>
            <a:r>
              <a:rPr lang="en-US" sz="900" dirty="0">
                <a:latin typeface="Monaco"/>
                <a:cs typeface="Monaco"/>
              </a:rPr>
              <a:t>+ setButtonText(String text): 	void</a:t>
            </a:r>
          </a:p>
        </p:txBody>
      </p:sp>
    </p:spTree>
    <p:extLst>
      <p:ext uri="{BB962C8B-B14F-4D97-AF65-F5344CB8AC3E}">
        <p14:creationId xmlns:p14="http://schemas.microsoft.com/office/powerpoint/2010/main" val="274934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254</Words>
  <Application>Microsoft Macintosh PowerPoint</Application>
  <PresentationFormat>On-screen Show (16:10)</PresentationFormat>
  <Paragraphs>63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 Emre Ünal</dc:creator>
  <cp:lastModifiedBy>A. Emre Ünal</cp:lastModifiedBy>
  <cp:revision>18</cp:revision>
  <dcterms:created xsi:type="dcterms:W3CDTF">2014-03-22T21:33:46Z</dcterms:created>
  <dcterms:modified xsi:type="dcterms:W3CDTF">2014-03-24T11:55:43Z</dcterms:modified>
</cp:coreProperties>
</file>