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598" autoAdjust="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anplc.com/media/latest-news/2023/credit-card-fraud-soars-to-10-year-high/" TargetMode="External"/><Relationship Id="rId2" Type="http://schemas.openxmlformats.org/officeDocument/2006/relationships/hyperlink" Target="https://github.com/aenache99/ibm-advanced-data-science-capston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kaggle.com/datasets/mlg-ulb/creditcardfraud" TargetMode="External"/><Relationship Id="rId4" Type="http://schemas.openxmlformats.org/officeDocument/2006/relationships/hyperlink" Target="https://www.security.org/digital-safety/credit-card-fraud-repor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Autofit/>
          </a:bodyPr>
          <a:lstStyle/>
          <a:p>
            <a:r>
              <a:rPr lang="en-US" sz="6600" dirty="0"/>
              <a:t>Detection of Credit Card Fraud using ML techniques.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Ing. Alexandru-Gabriel Enache</a:t>
            </a:r>
          </a:p>
        </p:txBody>
      </p:sp>
      <p:pic>
        <p:nvPicPr>
          <p:cNvPr id="6" name="Picture Placeholder 5" descr="A credit card on a fishing hook&#10;&#10;Description automatically generated">
            <a:extLst>
              <a:ext uri="{FF2B5EF4-FFF2-40B4-BE49-F238E27FC236}">
                <a16:creationId xmlns:a16="http://schemas.microsoft.com/office/drawing/2014/main" id="{76466D35-FC99-892A-3519-307CF3264C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154" r="301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FB2C-20C6-31C7-1C97-9AE466E2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28A5-8760-C240-0AAE-E9E23C40E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37402-120D-FF92-F275-79809B4AE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Confusion Matrix was utilized to assess the Models’ accuracy. The results are as follows: 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 on Fraudulent transactions 93.1% detection rate</a:t>
            </a:r>
          </a:p>
          <a:p>
            <a:pPr lvl="1"/>
            <a:r>
              <a:rPr lang="en-US" dirty="0"/>
              <a:t>F1-Score: .93</a:t>
            </a:r>
          </a:p>
          <a:p>
            <a:r>
              <a:rPr lang="en-US" dirty="0"/>
              <a:t>Autoencoder</a:t>
            </a:r>
          </a:p>
          <a:p>
            <a:pPr lvl="1"/>
            <a:r>
              <a:rPr lang="en-US" dirty="0"/>
              <a:t>Accuracy on Fraudulent Transactions 87.8% detection rate</a:t>
            </a:r>
          </a:p>
          <a:p>
            <a:pPr lvl="1"/>
            <a:r>
              <a:rPr lang="en-US" dirty="0"/>
              <a:t>F1-Score: .91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CEFD0-702F-E52E-9BCA-887ADEC53C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A35C5-198E-091F-565E-F223103038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BC2600-CDDA-E308-E79F-3563DB0C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5D0E113-9630-492B-8021-04C1BCF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7AB91-D1BF-C5D1-B266-13074F0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6217F-F642-F14F-9D2D-75456644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33" y="2373630"/>
            <a:ext cx="2754182" cy="1807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7911E-C175-2A41-8B89-8A918B96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33" y="4193585"/>
            <a:ext cx="2754182" cy="17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Logistic Regression was ~5% better in detecting fraudulent transactions than the </a:t>
            </a:r>
            <a:r>
              <a:rPr lang="en-US" dirty="0" err="1"/>
              <a:t>Autoencorder</a:t>
            </a:r>
            <a:r>
              <a:rPr lang="en-US" dirty="0"/>
              <a:t>.</a:t>
            </a:r>
          </a:p>
          <a:p>
            <a:r>
              <a:rPr lang="en-US" dirty="0"/>
              <a:t>Better results with the </a:t>
            </a:r>
            <a:r>
              <a:rPr lang="en-US" dirty="0" err="1"/>
              <a:t>Autoencorder</a:t>
            </a:r>
            <a:r>
              <a:rPr lang="en-US" dirty="0"/>
              <a:t> can be achieved with more layers and to limit the compression layer of the network.</a:t>
            </a:r>
          </a:p>
          <a:p>
            <a:r>
              <a:rPr lang="en-US" dirty="0"/>
              <a:t>We eliminated the features of “time” and “amount” as they seemed to have little to no correlation with the “label” class and only got a tenth of a percentage increase in accuracy in both models. </a:t>
            </a:r>
          </a:p>
          <a:p>
            <a:r>
              <a:rPr lang="en-US" dirty="0"/>
              <a:t>A CNN model on the Local Machine is considered in the works.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3EC00A9-700D-87CC-D236-3C84276F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97FB40-5C59-8AD2-9BC9-5DAB9F3616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resources are publicly available and can be found on </a:t>
            </a:r>
            <a:r>
              <a:rPr lang="en-US" dirty="0">
                <a:hlinkClick r:id="rId2"/>
              </a:rPr>
              <a:t>https://github.com/aenache99/ibm-advanced-data-science-capstone</a:t>
            </a:r>
            <a:endParaRPr lang="en-US" dirty="0"/>
          </a:p>
          <a:p>
            <a:r>
              <a:rPr lang="en-US" dirty="0"/>
              <a:t>The contents of the repository are under the Apache-2.0 License.</a:t>
            </a:r>
          </a:p>
          <a:p>
            <a:r>
              <a:rPr lang="en-US" dirty="0"/>
              <a:t>More about Credit Card Fraud information:</a:t>
            </a:r>
          </a:p>
          <a:p>
            <a:r>
              <a:rPr lang="en-US" dirty="0">
                <a:hlinkClick r:id="rId3"/>
              </a:rPr>
              <a:t>https://www.experianplc.com/media/latest-news/2023/credit-card-fraud-soars-to-10-year-high/</a:t>
            </a:r>
            <a:endParaRPr lang="en-US" dirty="0"/>
          </a:p>
          <a:p>
            <a:r>
              <a:rPr lang="en-US" dirty="0">
                <a:hlinkClick r:id="rId4"/>
              </a:rPr>
              <a:t>https://www.security.org/digital-safety/credit-card-fraud-report/</a:t>
            </a:r>
            <a:endParaRPr lang="en-US" dirty="0"/>
          </a:p>
          <a:p>
            <a:r>
              <a:rPr lang="en-US" dirty="0"/>
              <a:t>The dataset: </a:t>
            </a:r>
            <a:r>
              <a:rPr lang="en-US" dirty="0">
                <a:hlinkClick r:id="rId5"/>
              </a:rPr>
              <a:t>https://www.kaggle.com/datasets/mlg-ulb/creditcardfraud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4A8C8-D568-C7CB-5414-B6AB5990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6D6DD2-9822-6468-5ADC-E69B9F65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5D698F-5428-92A1-CE07-4D9EAB8C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0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Ing. Alexandru Gabriel Enache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680AA7-D34E-4B52-8E70-123290659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024CF-5512-41E3-8BD3-A3A27401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96" y="269507"/>
            <a:ext cx="10520080" cy="722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spc="-40">
                <a:solidFill>
                  <a:srgbClr val="FFFFFF"/>
                </a:solidFill>
              </a:rPr>
              <a:t>Agenda</a:t>
            </a:r>
          </a:p>
        </p:txBody>
      </p:sp>
      <p:pic>
        <p:nvPicPr>
          <p:cNvPr id="10" name="Picture Placeholder 9" descr="A computer with a person holding a credit card&#10;&#10;Description automatically generated">
            <a:extLst>
              <a:ext uri="{FF2B5EF4-FFF2-40B4-BE49-F238E27FC236}">
                <a16:creationId xmlns:a16="http://schemas.microsoft.com/office/drawing/2014/main" id="{AC14F803-D6E6-C7B6-79A0-ED8E46A9CC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6072" r="1466" b="-1"/>
          <a:stretch/>
        </p:blipFill>
        <p:spPr>
          <a:xfrm>
            <a:off x="20" y="1150466"/>
            <a:ext cx="5067279" cy="2877247"/>
          </a:xfrm>
          <a:prstGeom prst="rect">
            <a:avLst/>
          </a:prstGeom>
        </p:spPr>
      </p:pic>
      <p:pic>
        <p:nvPicPr>
          <p:cNvPr id="8" name="Picture Placeholder 7" descr="A cartoon of a person in a black mask&#10;&#10;Description automatically generated">
            <a:extLst>
              <a:ext uri="{FF2B5EF4-FFF2-40B4-BE49-F238E27FC236}">
                <a16:creationId xmlns:a16="http://schemas.microsoft.com/office/drawing/2014/main" id="{0C09D583-669F-C1EF-BD14-0DB0B154AB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1104" r="-2" b="15530"/>
          <a:stretch/>
        </p:blipFill>
        <p:spPr>
          <a:xfrm>
            <a:off x="20" y="4027714"/>
            <a:ext cx="5067279" cy="2830286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32764" y="1697317"/>
            <a:ext cx="5654012" cy="447964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dirty="0"/>
              <a:t>Introduction</a:t>
            </a:r>
          </a:p>
          <a:p>
            <a:pPr indent="-228600"/>
            <a:r>
              <a:rPr lang="en-US" dirty="0"/>
              <a:t>Dataset and QA</a:t>
            </a:r>
          </a:p>
          <a:p>
            <a:pPr indent="-228600"/>
            <a:r>
              <a:rPr lang="en-US" dirty="0"/>
              <a:t>Data Exploration and Visualization</a:t>
            </a:r>
          </a:p>
          <a:p>
            <a:pPr indent="-228600"/>
            <a:r>
              <a:rPr lang="en-US" dirty="0"/>
              <a:t>Methodology employed</a:t>
            </a:r>
          </a:p>
          <a:p>
            <a:pPr indent="-228600"/>
            <a:r>
              <a:rPr lang="en-US" dirty="0"/>
              <a:t>Model I: Logistic Regression</a:t>
            </a:r>
          </a:p>
          <a:p>
            <a:pPr indent="-228600"/>
            <a:r>
              <a:rPr lang="en-US" dirty="0"/>
              <a:t>Model II: Autoencoder</a:t>
            </a:r>
          </a:p>
          <a:p>
            <a:pPr indent="-228600"/>
            <a:r>
              <a:rPr lang="en-US" dirty="0"/>
              <a:t>Model Evaluation</a:t>
            </a:r>
          </a:p>
          <a:p>
            <a:pPr indent="-228600"/>
            <a:r>
              <a:rPr lang="en-US" dirty="0"/>
              <a:t>Results and conclusion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Credit Card Fraud is the most common form of identity theft right now.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According to Experian, a UK based credit bureau, Credit Card Fraud has soared to a 10-year high as of 2022.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Over 150 million Americans have been victims of fraud in 2022, up from 127 million in 2021.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9" name="Picture Placeholder 8" descr="A person wearing a mask holding a credit card and using a computer&#10;&#10;Description automatically generated">
            <a:extLst>
              <a:ext uri="{FF2B5EF4-FFF2-40B4-BE49-F238E27FC236}">
                <a16:creationId xmlns:a16="http://schemas.microsoft.com/office/drawing/2014/main" id="{5A54D5D7-B778-C563-0938-ABDC837B2C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000" r="13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44937"/>
            <a:ext cx="5855458" cy="433202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To counter and minimize exposure of Credit Card holders/consumers, we can use data from Credit Card consumers as well as transaction information in order to trace fraudulent transactions.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 proposed solution for today’s presentation is two Machine Learning based algorithms to identify a fraudulent credit card transaction.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of Credit Card Fraud using ML techniques</a:t>
            </a:r>
          </a:p>
        </p:txBody>
      </p:sp>
      <p:pic>
        <p:nvPicPr>
          <p:cNvPr id="8" name="Picture Placeholder 7" descr="A person wearing a mask holding a credit card and using a computer&#10;&#10;Description automatically generated">
            <a:extLst>
              <a:ext uri="{FF2B5EF4-FFF2-40B4-BE49-F238E27FC236}">
                <a16:creationId xmlns:a16="http://schemas.microsoft.com/office/drawing/2014/main" id="{649145BE-AF21-7994-48F4-51B5FD1F0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60" r="38434" b="2"/>
          <a:stretch/>
        </p:blipFill>
        <p:spPr>
          <a:xfrm>
            <a:off x="7086601" y="1150467"/>
            <a:ext cx="5105400" cy="57075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5958" y="6356350"/>
            <a:ext cx="38754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4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2418-76DE-EBC4-6958-0693C650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and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7637-3F45-1241-5136-2BCC16C1FD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Dataset is available on Kaggle in a .csv format.</a:t>
            </a:r>
          </a:p>
          <a:p>
            <a:r>
              <a:rPr lang="en-US" dirty="0"/>
              <a:t>The dataset contains transactions made by credit cards in September 2013 by European cardholders.</a:t>
            </a:r>
          </a:p>
          <a:p>
            <a:r>
              <a:rPr lang="en-US" dirty="0"/>
              <a:t>This dataset presents transactions that occurred in two days, where we have 492 frauds out of 284,807 transactions. The dataset is highly unbalanced, the positive class (frauds) account for 0.172% of all transactions.</a:t>
            </a:r>
          </a:p>
          <a:p>
            <a:r>
              <a:rPr lang="en-US" dirty="0"/>
              <a:t>It contains only numerical input variables which are the result of a PCA transformation. </a:t>
            </a:r>
          </a:p>
          <a:p>
            <a:r>
              <a:rPr lang="en-US" dirty="0"/>
              <a:t>Unfortunately, due to confidentiality issues, the dataset doesn’t provide the original features and more background information about the data.</a:t>
            </a:r>
          </a:p>
          <a:p>
            <a:r>
              <a:rPr lang="en-US" dirty="0"/>
              <a:t>The Dataset is very clean, as it has no NULL values, no empty rows and the values are all unique.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8F3D-3441-56C7-A633-BA8BED4F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FF5C-7035-3A8B-1EB6-E5C8905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039A-3709-5CCA-1082-7EA8D1EF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37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FBC4-0204-650E-AC4A-04218AC7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and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7F08-ADC9-95C7-2542-DCD3AB86C9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CE6E-2263-F4DA-8216-3069C0872C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Using a correlation heatmap there is very little correlation when utilizing the entire Dataset.</a:t>
            </a:r>
          </a:p>
          <a:p>
            <a:r>
              <a:rPr lang="en-US" dirty="0" err="1"/>
              <a:t>Undersampling</a:t>
            </a:r>
            <a:r>
              <a:rPr lang="en-US" dirty="0"/>
              <a:t> the non-fraudulent data, then having a 1:1 ratio of fraudulent data to non-fraudulent data, reveals correlations between features and target variable.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7224-916A-13EB-125C-2CAF1E4F0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EFC26-2141-6E61-1423-F0DBCC5473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4F95BE-0165-1BF1-5ABA-02F8F24F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EB8E3B3-97AF-1024-8141-8985990A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8D81-F448-54BE-EDBD-D593E5D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438CF-C8B0-3A43-B6B2-13B740B5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07" y="2373630"/>
            <a:ext cx="2261375" cy="1620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E408A-5FC1-4F40-AB17-168571CF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07" y="2376530"/>
            <a:ext cx="2261374" cy="1617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4C226B-4F06-8C41-B566-EDFE47EB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06" y="4057015"/>
            <a:ext cx="2261375" cy="1620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C5D7B0-B82B-0145-AEA6-71A321DF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681" y="3994282"/>
            <a:ext cx="2296753" cy="16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CDDFFB0-721F-4A15-8F27-1B8597D5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4"/>
            <a:ext cx="5677796" cy="1818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286000"/>
            <a:ext cx="5677796" cy="38909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Three separate model definitions</a:t>
            </a:r>
          </a:p>
          <a:p>
            <a:pPr lvl="1"/>
            <a:r>
              <a:rPr lang="en-US" dirty="0"/>
              <a:t>One local scikit-learn based logistic regression model. </a:t>
            </a:r>
          </a:p>
          <a:p>
            <a:pPr lvl="1"/>
            <a:r>
              <a:rPr lang="en-US" dirty="0"/>
              <a:t>Two Spark ML based models: A Logistic Regression model and a Autoencoder model.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Created Pipeline consisting of </a:t>
            </a:r>
          </a:p>
          <a:p>
            <a:pPr lvl="2"/>
            <a:r>
              <a:rPr lang="en-US" dirty="0"/>
              <a:t>Normalization/Scaling</a:t>
            </a:r>
          </a:p>
          <a:p>
            <a:pPr lvl="2"/>
            <a:r>
              <a:rPr lang="en-US" dirty="0"/>
              <a:t>Vector Assembler</a:t>
            </a:r>
          </a:p>
          <a:p>
            <a:pPr lvl="2"/>
            <a:r>
              <a:rPr lang="en-US" dirty="0"/>
              <a:t>PCA Transformation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of Credit Card Fraud using ML techniques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Placeholder 8" descr="A drawing of a person's head&#10;&#10;Description automatically generated">
            <a:extLst>
              <a:ext uri="{FF2B5EF4-FFF2-40B4-BE49-F238E27FC236}">
                <a16:creationId xmlns:a16="http://schemas.microsoft.com/office/drawing/2014/main" id="{27104630-7BB1-FBD9-2CE3-B4FD1F7E35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873" r="18473" b="2"/>
          <a:stretch/>
        </p:blipFill>
        <p:spPr>
          <a:xfrm>
            <a:off x="7086601" y="10"/>
            <a:ext cx="51054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D455-C43C-A339-6CB9-A8BE5E67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I: 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82B8C-4E35-392D-6FAB-90675A6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D11D-9301-426B-25CB-33D4C5BCEA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I: Local Machine Implementation</a:t>
            </a:r>
          </a:p>
          <a:p>
            <a:pPr lvl="1"/>
            <a:r>
              <a:rPr lang="en-US" dirty="0"/>
              <a:t>To have a base target on the dataset.</a:t>
            </a:r>
          </a:p>
          <a:p>
            <a:pPr lvl="1"/>
            <a:r>
              <a:rPr lang="en-US" dirty="0"/>
              <a:t>Trained model on subsample of the dataset.</a:t>
            </a:r>
          </a:p>
          <a:p>
            <a:pPr lvl="1"/>
            <a:r>
              <a:rPr lang="en-US" dirty="0"/>
              <a:t>Took a 1:1 ratio.</a:t>
            </a:r>
          </a:p>
          <a:p>
            <a:pPr lvl="1"/>
            <a:r>
              <a:rPr lang="en-US" dirty="0"/>
              <a:t>Only predicted and evaluated on 2,000 samples to save time.</a:t>
            </a:r>
          </a:p>
          <a:p>
            <a:r>
              <a:rPr lang="en-US" dirty="0"/>
              <a:t>Logistic Using Apache Spark</a:t>
            </a:r>
          </a:p>
          <a:p>
            <a:pPr lvl="1"/>
            <a:r>
              <a:rPr lang="en-US" dirty="0"/>
              <a:t>Spark ML implementation.</a:t>
            </a:r>
          </a:p>
          <a:p>
            <a:pPr lvl="1"/>
            <a:r>
              <a:rPr lang="en-US" dirty="0"/>
              <a:t>Utilized a subset equal to local machine implementation to train the model.</a:t>
            </a:r>
          </a:p>
          <a:p>
            <a:pPr lvl="1"/>
            <a:r>
              <a:rPr lang="en-US" dirty="0"/>
              <a:t>Fit model to entire dataset. 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F008-A82E-0F3B-D713-D211199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D9C8-E93D-1224-04E5-6F40719D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D455-C43C-A339-6CB9-A8BE5E67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II: </a:t>
            </a:r>
            <a:r>
              <a:rPr lang="en-US" sz="2400" dirty="0" err="1"/>
              <a:t>Autoencorders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82B8C-4E35-392D-6FAB-90675A6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D11D-9301-426B-25CB-33D4C5BCEA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2650" y="3429000"/>
            <a:ext cx="8367713" cy="292480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Utilized a 3 Dense Layer Sequential model.</a:t>
            </a:r>
          </a:p>
          <a:p>
            <a:pPr lvl="1"/>
            <a:r>
              <a:rPr lang="en-US" dirty="0"/>
              <a:t>Trained only on a subsample of the dataset, 5,000 samples of only non-fraudulent data.</a:t>
            </a:r>
          </a:p>
          <a:p>
            <a:pPr lvl="1"/>
            <a:r>
              <a:rPr lang="en-US" dirty="0"/>
              <a:t>The Autoencoder was trained to be able to reconstruct non-fraud data.</a:t>
            </a:r>
          </a:p>
          <a:p>
            <a:pPr lvl="1"/>
            <a:r>
              <a:rPr lang="en-US" dirty="0"/>
              <a:t>Take weights from the encoder part then feed the decoder and see the error deviation of the learned representation.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F008-A82E-0F3B-D713-D211199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D9C8-E93D-1224-04E5-6F40719D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97F6C-7EAD-B34C-8D81-FA02D6D3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06" y="270480"/>
            <a:ext cx="2968058" cy="2551605"/>
          </a:xfrm>
          <a:prstGeom prst="rect">
            <a:avLst/>
          </a:prstGeom>
        </p:spPr>
      </p:pic>
      <p:pic>
        <p:nvPicPr>
          <p:cNvPr id="1026" name="Picture 2" descr="Autoencoders in Deep Learning: Tutorial &amp; Use Cases [2023]">
            <a:extLst>
              <a:ext uri="{FF2B5EF4-FFF2-40B4-BE49-F238E27FC236}">
                <a16:creationId xmlns:a16="http://schemas.microsoft.com/office/drawing/2014/main" id="{A4BD11C9-B584-DCD6-5318-88700A0B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51" y="143874"/>
            <a:ext cx="2502144" cy="26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8933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{1FDC1E47-6BD4-46D9-A3B7-C2ADF9BD2FEA}tf89117832_win32</Template>
  <TotalTime>138</TotalTime>
  <Words>786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Wingdings</vt:lpstr>
      <vt:lpstr>ColorBlockVTI</vt:lpstr>
      <vt:lpstr>Detection of Credit Card Fraud using ML techniques.</vt:lpstr>
      <vt:lpstr>Agenda</vt:lpstr>
      <vt:lpstr>Introduction</vt:lpstr>
      <vt:lpstr>Introduction</vt:lpstr>
      <vt:lpstr>Dataset and QA</vt:lpstr>
      <vt:lpstr>Data Exploration and Visualization</vt:lpstr>
      <vt:lpstr>Methodology</vt:lpstr>
      <vt:lpstr>Model I: Logistic Regression</vt:lpstr>
      <vt:lpstr>Model II: Autoencorders</vt:lpstr>
      <vt:lpstr>Model Evaluation</vt:lpstr>
      <vt:lpstr>Summary</vt:lpstr>
      <vt:lpstr>Appendix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Credit Card Fraud using ML techniques.</dc:title>
  <dc:creator>Alexandru-Gabriel ENACHE (102987)</dc:creator>
  <cp:lastModifiedBy>Alexandru-Gabriel ENACHE (102987)</cp:lastModifiedBy>
  <cp:revision>1</cp:revision>
  <dcterms:created xsi:type="dcterms:W3CDTF">2023-08-28T08:40:14Z</dcterms:created>
  <dcterms:modified xsi:type="dcterms:W3CDTF">2023-08-28T10:58:52Z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