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a8b0f0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a8b0f0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9acd494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9acd494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9acd494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9acd494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9acd494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9acd494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9acd494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9acd494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9acd494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9acd494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9acd494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9acd494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188c4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7188c4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Genre-Based Classification of Songs</a:t>
            </a:r>
            <a:endParaRPr b="1" sz="3000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Deep Learning Models</a:t>
            </a:r>
            <a:endParaRPr b="1" sz="3000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Martin Donaire</a:t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2925" y="1125275"/>
            <a:ext cx="5902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Music genres often overlap, making classification complex.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2925" y="1849325"/>
            <a:ext cx="54903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Classify music genres using deep learning models.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17775" y="2618225"/>
            <a:ext cx="5490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It Matters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Enhances music recommendation, playlist curation, and analysis.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Improves music streaming platforms, user experience, and music industry analytics.</a:t>
            </a:r>
            <a:endParaRPr/>
          </a:p>
        </p:txBody>
      </p:sp>
      <p:pic>
        <p:nvPicPr>
          <p:cNvPr id="64" name="Google Shape;64;p14" title="Screenshot 2025-05-09 at 18.09.44.png"/>
          <p:cNvPicPr preferRelativeResize="0"/>
          <p:nvPr/>
        </p:nvPicPr>
        <p:blipFill rotWithShape="1">
          <a:blip r:embed="rId3">
            <a:alphaModFix/>
          </a:blip>
          <a:srcRect b="-863" l="0" r="75036" t="5951"/>
          <a:stretch/>
        </p:blipFill>
        <p:spPr>
          <a:xfrm>
            <a:off x="6599050" y="1130975"/>
            <a:ext cx="1587075" cy="1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Screenshot 2025-05-09 at 18.09.44.png"/>
          <p:cNvPicPr preferRelativeResize="0"/>
          <p:nvPr/>
        </p:nvPicPr>
        <p:blipFill rotWithShape="1">
          <a:blip r:embed="rId3">
            <a:alphaModFix/>
          </a:blip>
          <a:srcRect b="0" l="24557" r="50248" t="6015"/>
          <a:stretch/>
        </p:blipFill>
        <p:spPr>
          <a:xfrm>
            <a:off x="6583800" y="2597950"/>
            <a:ext cx="1617602" cy="1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72925" y="1125275"/>
            <a:ext cx="79323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Dataset</a:t>
            </a:r>
            <a:r>
              <a:rPr lang="en">
                <a:solidFill>
                  <a:schemeClr val="dk1"/>
                </a:solidFill>
              </a:rPr>
              <a:t>: GTZAN from Kaggle, 10 genres (e.g., hip-hop, rock), 100 audio files (30s each) per genre. It was preprocessed as follows: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Segmentation</a:t>
            </a:r>
            <a:r>
              <a:rPr lang="en">
                <a:solidFill>
                  <a:schemeClr val="dk1"/>
                </a:solidFill>
              </a:rPr>
              <a:t>: Split each 30s track into ten 3s segments.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MFCC Extraction</a:t>
            </a:r>
            <a:r>
              <a:rPr lang="en">
                <a:solidFill>
                  <a:schemeClr val="dk1"/>
                </a:solidFill>
              </a:rPr>
              <a:t>: Transform segments into Mel Frequency Cepstral Coefficients (MFCCs) to capture timbral/spectral 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MFCC Settings</a:t>
            </a:r>
            <a:r>
              <a:rPr lang="en">
                <a:solidFill>
                  <a:schemeClr val="dk1"/>
                </a:solidFill>
              </a:rPr>
              <a:t>: 22,500 Hz sampling rate, 2048 FFT window, 512 hop length, 13 MFCCs per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Purpose of MFCCs</a:t>
            </a:r>
            <a:r>
              <a:rPr lang="en">
                <a:solidFill>
                  <a:schemeClr val="dk1"/>
                </a:solidFill>
              </a:rPr>
              <a:t>: Compresses audio into perceptually relevant, image-like features for deep learning.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Splitting</a:t>
            </a:r>
            <a:r>
              <a:rPr lang="en">
                <a:solidFill>
                  <a:schemeClr val="dk1"/>
                </a:solidFill>
              </a:rPr>
              <a:t>: 70% training (30% validation), 30% testing, </a:t>
            </a:r>
            <a:r>
              <a:rPr i="1" lang="en">
                <a:solidFill>
                  <a:schemeClr val="dk1"/>
                </a:solidFill>
              </a:rPr>
              <a:t>stratified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1: Dense Neural Network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17225" y="1201475"/>
            <a:ext cx="41943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Architecture</a:t>
            </a:r>
            <a:r>
              <a:rPr lang="en" sz="1600">
                <a:solidFill>
                  <a:schemeClr val="dk1"/>
                </a:solidFill>
              </a:rPr>
              <a:t>: Fully connected layers (512, 256, 64 neurons), flattens MFCC input (130x13) into 1D array.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Features</a:t>
            </a:r>
            <a:r>
              <a:rPr lang="en" sz="1600">
                <a:solidFill>
                  <a:schemeClr val="dk1"/>
                </a:solidFill>
              </a:rPr>
              <a:t>: ReLU activation, L2 regularization (0.0005 penalty), dropout (40%, 30%), softmax for 10 genres.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Purpose</a:t>
            </a:r>
            <a:r>
              <a:rPr lang="en" sz="1600">
                <a:solidFill>
                  <a:schemeClr val="dk1"/>
                </a:solidFill>
              </a:rPr>
              <a:t>: Simple and fast but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struggles with localized audio patterns.</a:t>
            </a:r>
            <a:endParaRPr sz="16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Training</a:t>
            </a:r>
            <a:r>
              <a:rPr lang="en" sz="1600">
                <a:solidFill>
                  <a:schemeClr val="dk1"/>
                </a:solidFill>
              </a:rPr>
              <a:t>: Adam optimizer (0.0001 learning rate), sparse categorical cross-entropy, 250 epochs, batch size 64.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6" title="Screenshot 2025-05-09 at 17.58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475" y="1599680"/>
            <a:ext cx="4443225" cy="24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2: Recurrent Neural Network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5725"/>
            <a:ext cx="42279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Two stacked LSTM layers for sequential MFCC input (130x13), 64-unit dense layer, softmax output.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Captures temporal dependencies, uses ReLU activation, softmax for 10 genres.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Ideal for sequential audio data,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limited by short 3s clips.</a:t>
            </a:r>
            <a:endParaRPr sz="1600">
              <a:solidFill>
                <a:schemeClr val="dk1"/>
              </a:solidFill>
              <a:highlight>
                <a:srgbClr val="D9EAD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Adam optimizer (0.0001 learning rate), sparse categorical cross-entropy, 250 epochs, batch size 64.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7" title="Screenshot 2025-05-09 at 18.02.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5900"/>
            <a:ext cx="4227775" cy="29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3: </a:t>
            </a: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Convolutional Neural Network (Base)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01425"/>
            <a:ext cx="83751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Three convolutional blocks (32, 64 filters), ReLU activation, max-pooling (stride 2x2), same padding.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Flattens output, 64-unit dense layer, softmax for 10 genres.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Captures spatial patterns in MFCCs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treating them as images.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Adam optimizer (0.0001 learning rate), sparse categorical cross-entropy, 250 epochs, batch size 64.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8" title="cnn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0" y="2707825"/>
            <a:ext cx="5730377" cy="22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4: </a:t>
            </a: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Convolutional Neural Network (Enhanced)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Google Shape;98;p19" title="cnn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865450"/>
            <a:ext cx="5619752" cy="220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01425"/>
            <a:ext cx="83178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Builds on Base CNN with three convolutional blocks (32, 64 filters), ReLU, max-pooling.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Enhancements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Batch normalization after each conv layer, dropout (0.2, 0.1, 0.5), 128-unit dense layer, early stopping (20 epochs).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Improves generalization and stability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excels at complex audio patterns.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Adam optimizer (0.0001 learning rate), sparse categorical cross-entropy, 250 epochs, batch size 64.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Performance</a:t>
            </a:r>
            <a:endParaRPr b="1">
              <a:solidFill>
                <a:srgbClr val="351C7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20525" y="1049075"/>
            <a:ext cx="54957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Results</a:t>
            </a: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lvetica Neue"/>
              <a:buChar char="○"/>
            </a:pP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DNN: 57.0% (weakest, poor at localized patterns).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lvetica Neue"/>
              <a:buChar char="○"/>
            </a:pP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RNN: 60.9% (better, limited by 3s clips, vanishing gradients).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lvetica Neue"/>
              <a:buChar char="○"/>
            </a:pP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CNN: 69.9% (effective for spatial patterns).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lvetica Neue"/>
              <a:buChar char="○"/>
            </a:pP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CNN: 77.2% (best, due to regularization, data augmentation).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Insight</a:t>
            </a: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Enhanced CNN excels by treating MFCCs as images, boosted by dropout and time-reversed spectrograms.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  <a:r>
              <a:rPr lang="en" sz="15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Strong for classical (293 TP), rock (267 TP); misclassifications in country (with blues), pop (multiple genres).</a:t>
            </a:r>
            <a:endParaRPr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12249" t="2152"/>
          <a:stretch/>
        </p:blipFill>
        <p:spPr>
          <a:xfrm>
            <a:off x="5692775" y="1248375"/>
            <a:ext cx="3139525" cy="331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and Future Direction</a:t>
            </a:r>
            <a:endParaRPr b="1">
              <a:solidFill>
                <a:srgbClr val="274E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72925" y="1125275"/>
            <a:ext cx="78423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Finding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CNN achieved 77.2% accuracy,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outperforming DNN (57.0%), RNN (60.9%), and Base CNN (69.9%).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Implication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Regularized CNNs are highly effective for genre classification using MFCCs.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Short 3s clips limit RNNs; genre overlap causes misclassifications.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deeper or hybrid models (e.g., CNN+RNN).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longer audio segments or advanced data augmentation.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Fine-tune hyperparameters for better generalization.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Takeaway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MFCCs with regularized CNNs offer a robust approach for music genre classification.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