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99" r:id="rId10"/>
    <p:sldId id="303" r:id="rId11"/>
    <p:sldId id="265" r:id="rId12"/>
    <p:sldId id="264" r:id="rId13"/>
    <p:sldId id="302" r:id="rId14"/>
    <p:sldId id="266" r:id="rId15"/>
    <p:sldId id="300" r:id="rId16"/>
    <p:sldId id="301" r:id="rId17"/>
    <p:sldId id="268" r:id="rId18"/>
    <p:sldId id="267" r:id="rId19"/>
    <p:sldId id="269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37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6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4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3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3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9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33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12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5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8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5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0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01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0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682-B396-4838-8F9A-BE570334CCBF}" type="datetimeFigureOut">
              <a:rPr lang="en-US" smtClean="0"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3694-2CBE-45A2-BDE4-3815EB40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5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1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0DF3-24BC-477A-A2D8-E731E0A4F1CD}" type="datetimeFigureOut">
              <a:rPr lang="en-IN" smtClean="0"/>
              <a:t>09-09-2013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EDFC-EC6D-46B3-99BB-BCFC6DC6B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MerryTrips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MerryTrips</a:t>
            </a:r>
            <a:r>
              <a:rPr lang="en-IN" dirty="0" smtClean="0"/>
              <a:t> is India’s first platform dedicated to Outstation Carpooling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8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5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5693" y="4128247"/>
            <a:ext cx="5378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Travel with Trust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583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400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0166" y="4867835"/>
            <a:ext cx="5163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accent6"/>
                </a:solidFill>
              </a:rPr>
              <a:t>Travel Green</a:t>
            </a:r>
            <a:endParaRPr lang="en-IN" sz="4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777" y="215152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Socialize during Travel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MerryTrips</a:t>
            </a:r>
            <a:r>
              <a:rPr lang="en-IN" dirty="0" smtClean="0"/>
              <a:t>’ Solution to Customers’ Problems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8835" y="632012"/>
            <a:ext cx="6723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Revenue Streams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034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9176" y="900953"/>
            <a:ext cx="669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Online Booking Charges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768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12"/>
            <a:ext cx="9144000" cy="6894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658906"/>
            <a:ext cx="6777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Cancellation Charges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535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8353" y="672352"/>
            <a:ext cx="6185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bg1"/>
                </a:solidFill>
              </a:rPr>
              <a:t>Problems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Revenue Streams.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Selling </a:t>
            </a:r>
            <a:r>
              <a:rPr lang="en-US" dirty="0"/>
              <a:t>of auto insurance</a:t>
            </a:r>
            <a:endParaRPr lang="en-IN" dirty="0"/>
          </a:p>
          <a:p>
            <a:pPr lvl="0"/>
            <a:r>
              <a:rPr lang="en-US" dirty="0"/>
              <a:t>Deals / Advertisements by En-route restaurants</a:t>
            </a:r>
            <a:endParaRPr lang="en-IN" dirty="0"/>
          </a:p>
          <a:p>
            <a:pPr lvl="0"/>
            <a:r>
              <a:rPr lang="en-US" dirty="0"/>
              <a:t>Weekend getaway trips and resort bookings.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0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271" y="699247"/>
            <a:ext cx="5836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Target Customer Segments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006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79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3576" y="820271"/>
            <a:ext cx="4383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Corporate Employees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709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988"/>
            <a:ext cx="9144000" cy="52040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-26894"/>
            <a:ext cx="5688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Freelance Taxi Driver and Taxi Agencies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076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0024" y="510988"/>
            <a:ext cx="50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College Students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Research.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research was conducted few months back at Infosys Bangalore. These are the conclusions – </a:t>
            </a:r>
          </a:p>
          <a:p>
            <a:pPr marL="514350" indent="-514350">
              <a:buAutoNum type="arabicParenR"/>
            </a:pPr>
            <a:r>
              <a:rPr lang="en-IN" dirty="0" smtClean="0"/>
              <a:t>49 people working there were ready to carpool over a span of 4 weeks.</a:t>
            </a:r>
          </a:p>
          <a:p>
            <a:pPr marL="514350" indent="-514350">
              <a:buAutoNum type="arabicParenR"/>
            </a:pPr>
            <a:r>
              <a:rPr lang="en-IN" dirty="0" smtClean="0"/>
              <a:t>82 people were ready to be part of a carpool over a span of 4 weeks.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7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Marketing Strategies and Distribution Channels.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Marketing – </a:t>
            </a:r>
          </a:p>
          <a:p>
            <a:pPr marL="514350" indent="-514350">
              <a:buAutoNum type="arabicParenR"/>
            </a:pPr>
            <a:r>
              <a:rPr lang="en-IN" dirty="0" smtClean="0"/>
              <a:t>Social Media Marketing – Facebook, Twitter etc.</a:t>
            </a:r>
          </a:p>
          <a:p>
            <a:pPr marL="514350" indent="-514350">
              <a:buAutoNum type="arabicParenR"/>
            </a:pPr>
            <a:r>
              <a:rPr lang="en-IN" dirty="0" smtClean="0"/>
              <a:t>Spreading </a:t>
            </a:r>
            <a:r>
              <a:rPr lang="en-IN" dirty="0" err="1" smtClean="0"/>
              <a:t>Merrytrips</a:t>
            </a:r>
            <a:r>
              <a:rPr lang="en-IN" dirty="0" smtClean="0"/>
              <a:t> across corporate </a:t>
            </a:r>
            <a:r>
              <a:rPr lang="en-IN" dirty="0" err="1" smtClean="0"/>
              <a:t>employess</a:t>
            </a:r>
            <a:r>
              <a:rPr lang="en-IN" dirty="0" smtClean="0"/>
              <a:t> via emails.</a:t>
            </a:r>
          </a:p>
          <a:p>
            <a:pPr marL="514350" indent="-514350">
              <a:buAutoNum type="arabicParenR"/>
            </a:pPr>
            <a:r>
              <a:rPr lang="en-IN" dirty="0" smtClean="0"/>
              <a:t>Also Advertisements on Bulletins ( Intranet ) of MNCs and other companies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6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5048"/>
            <a:ext cx="7886700" cy="4351338"/>
          </a:xfrm>
        </p:spPr>
        <p:txBody>
          <a:bodyPr/>
          <a:lstStyle/>
          <a:p>
            <a:r>
              <a:rPr lang="en-IN" dirty="0" smtClean="0"/>
              <a:t>Offline Marketing – </a:t>
            </a:r>
          </a:p>
          <a:p>
            <a:pPr marL="0" indent="0">
              <a:buNone/>
            </a:pPr>
            <a:r>
              <a:rPr lang="en-IN" dirty="0" smtClean="0"/>
              <a:t>1) Giving presentations in various companies, and collaborate with the companies.</a:t>
            </a:r>
          </a:p>
          <a:p>
            <a:pPr marL="0" indent="0">
              <a:buNone/>
            </a:pPr>
            <a:r>
              <a:rPr lang="en-IN" dirty="0" smtClean="0"/>
              <a:t>2) Marketing at various places like eateries, restaurants and hotels</a:t>
            </a:r>
          </a:p>
          <a:p>
            <a:pPr marL="0" indent="0">
              <a:buNone/>
            </a:pPr>
            <a:r>
              <a:rPr lang="en-IN" dirty="0" smtClean="0"/>
              <a:t>3) Marketing at railway stations, 2 months prior to the important festivals</a:t>
            </a:r>
          </a:p>
          <a:p>
            <a:pPr marL="0" indent="0">
              <a:buNone/>
            </a:pPr>
            <a:r>
              <a:rPr lang="en-IN" dirty="0"/>
              <a:t>4</a:t>
            </a:r>
            <a:r>
              <a:rPr lang="en-IN" dirty="0" smtClean="0"/>
              <a:t>) Distributing brochures, and fliers at bus stands, and outside colleges.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Prototype Screenshots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2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Home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285577" y="895350"/>
            <a:ext cx="1467023" cy="323850"/>
          </a:xfrm>
          <a:prstGeom prst="rect">
            <a:avLst/>
          </a:prstGeom>
          <a:solidFill>
            <a:srgbClr val="54823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Find a Ride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9757" y="3581400"/>
            <a:ext cx="4552949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7706" y="373082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</a:t>
            </a:r>
          </a:p>
          <a:p>
            <a:endParaRPr lang="en-US" sz="1400" dirty="0" smtClean="0"/>
          </a:p>
          <a:p>
            <a:r>
              <a:rPr lang="en-US" sz="1400" dirty="0" smtClean="0"/>
              <a:t>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</a:t>
            </a:r>
          </a:p>
          <a:p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pic>
        <p:nvPicPr>
          <p:cNvPr id="1026" name="Picture 2" descr="C:\Users\vidya_manoharan\Desktop\screenflow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6" y="3574069"/>
            <a:ext cx="1467023" cy="13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09757" y="46291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Vinod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043" name="Group 1042"/>
          <p:cNvGrpSpPr/>
          <p:nvPr/>
        </p:nvGrpSpPr>
        <p:grpSpPr>
          <a:xfrm>
            <a:off x="1934112" y="3693326"/>
            <a:ext cx="1252194" cy="802475"/>
            <a:chOff x="1948206" y="1940726"/>
            <a:chExt cx="1252194" cy="802475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48206" y="1940726"/>
              <a:ext cx="871194" cy="802475"/>
              <a:chOff x="1447800" y="4760126"/>
              <a:chExt cx="1066800" cy="1031075"/>
            </a:xfrm>
            <a:solidFill>
              <a:srgbClr val="92D050"/>
            </a:solidFill>
          </p:grpSpPr>
          <p:sp>
            <p:nvSpPr>
              <p:cNvPr id="1033" name="Oval 1032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47800" y="4760126"/>
                <a:ext cx="1066800" cy="1031075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36" name="Straight Connector 1035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7" name="TextBox 103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CONFIRMED </a:t>
              </a: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      TRIP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78132" y="1219200"/>
            <a:ext cx="3303268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1" y="1828800"/>
            <a:ext cx="1676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i="1" dirty="0" smtClean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From: Delhi, Mumbai </a:t>
            </a:r>
            <a:r>
              <a:rPr lang="en-US" sz="1000" i="1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etc</a:t>
            </a:r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	</a:t>
            </a:r>
            <a:endParaRPr lang="en-US" sz="1000" i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2362200"/>
            <a:ext cx="1676401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</a:rPr>
              <a:t>To: </a:t>
            </a:r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Jaipur, Indore </a:t>
            </a:r>
            <a:r>
              <a:rPr lang="en-US" sz="1000" i="1" dirty="0" err="1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etc</a:t>
            </a:r>
            <a:endParaRPr lang="en-US" sz="1000" i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362200" y="1828800"/>
            <a:ext cx="9906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9 – Nov - 2012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2362200" y="2362200"/>
            <a:ext cx="9906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Go</a:t>
            </a:r>
            <a:endParaRPr lang="en-US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07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 smtClean="0">
                <a:solidFill>
                  <a:schemeClr val="accent1">
                    <a:lumMod val="75000"/>
                  </a:schemeClr>
                </a:solidFill>
              </a:rPr>
              <a:t>Advanced Search</a:t>
            </a:r>
          </a:p>
          <a:p>
            <a:endParaRPr lang="en-US" sz="900" b="1" dirty="0"/>
          </a:p>
        </p:txBody>
      </p:sp>
      <p:sp>
        <p:nvSpPr>
          <p:cNvPr id="67" name="Rectangle 66"/>
          <p:cNvSpPr/>
          <p:nvPr/>
        </p:nvSpPr>
        <p:spPr>
          <a:xfrm>
            <a:off x="3672297" y="1219200"/>
            <a:ext cx="5074919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256" y="2743200"/>
            <a:ext cx="5029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Travel Safe | Make Friends | Just for outstation trips | Why bus? | Go Green | Surprise Gifts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733800" y="1219200"/>
            <a:ext cx="502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Marketing Space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17342" y="895350"/>
            <a:ext cx="5073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How it Works? | Safety | FAQs 				Login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533400" y="1371600"/>
            <a:ext cx="208896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I am a host looking for a guest	</a:t>
            </a:r>
            <a:endParaRPr lang="en-US" sz="1000" i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28875" y="1371600"/>
            <a:ext cx="238125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i="1" dirty="0">
              <a:solidFill>
                <a:schemeClr val="accent1">
                  <a:lumMod val="75000"/>
                </a:schemeClr>
              </a:solidFill>
              <a:latin typeface="Cambria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2514600" y="1496199"/>
            <a:ext cx="96747" cy="1040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4800" y="3200400"/>
            <a:ext cx="1467023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  Recently Posted Trips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04801" y="5029200"/>
            <a:ext cx="4552949" cy="1852643"/>
            <a:chOff x="309757" y="3581400"/>
            <a:chExt cx="4552949" cy="1852643"/>
          </a:xfrm>
        </p:grpSpPr>
        <p:sp>
          <p:nvSpPr>
            <p:cNvPr id="77" name="Rectangle 76"/>
            <p:cNvSpPr/>
            <p:nvPr/>
          </p:nvSpPr>
          <p:spPr>
            <a:xfrm>
              <a:off x="309757" y="3581400"/>
              <a:ext cx="4552949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57706" y="3730823"/>
              <a:ext cx="1905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Mysore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</a:t>
              </a:r>
            </a:p>
            <a:p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996341" y="5434043"/>
              <a:ext cx="746738" cy="0"/>
            </a:xfrm>
            <a:prstGeom prst="lin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940075" y="5141125"/>
            <a:ext cx="1252194" cy="802475"/>
            <a:chOff x="1948206" y="1940725"/>
            <a:chExt cx="1252194" cy="802475"/>
          </a:xfrm>
        </p:grpSpPr>
        <p:grpSp>
          <p:nvGrpSpPr>
            <p:cNvPr id="100" name="Group 99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02" name="Oval 101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6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/>
          <p:cNvSpPr/>
          <p:nvPr/>
        </p:nvSpPr>
        <p:spPr>
          <a:xfrm>
            <a:off x="304800" y="60769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086177" y="3200400"/>
            <a:ext cx="1944622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  New Members in Our Family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086177" y="3604062"/>
            <a:ext cx="3638550" cy="2803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202321" y="3909526"/>
            <a:ext cx="1522406" cy="75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434033" y="7391400"/>
            <a:ext cx="596766" cy="0"/>
          </a:xfrm>
          <a:prstGeom prst="lin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:\Users\vidya_manoharan\Desktop\screenflow0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640724"/>
            <a:ext cx="670062" cy="6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vidya_manoharan\Desktop\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70" y="4724400"/>
            <a:ext cx="63539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vidya_manoharan\Desktop\screenflow0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15000"/>
            <a:ext cx="670062" cy="6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67400" y="3657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Vinod J | Green Merry Tripper</a:t>
            </a:r>
          </a:p>
          <a:p>
            <a:r>
              <a:rPr lang="en-US" sz="1200" b="1" dirty="0" smtClean="0"/>
              <a:t>Likes </a:t>
            </a:r>
            <a:r>
              <a:rPr lang="en-US" sz="1200" b="1" dirty="0" err="1" smtClean="0"/>
              <a:t>Vada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pav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Bajji</a:t>
            </a:r>
            <a:r>
              <a:rPr lang="en-US" sz="1200" b="1" dirty="0" smtClean="0"/>
              <a:t> | Got Pizza Hut voucher as gift</a:t>
            </a:r>
            <a:endParaRPr lang="en-US" sz="12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867400" y="4724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Lakshmi V | Green Merry Tripper </a:t>
            </a:r>
          </a:p>
          <a:p>
            <a:r>
              <a:rPr lang="en-US" sz="1200" b="1" dirty="0" smtClean="0"/>
              <a:t>Likes Lays and Coke | Got </a:t>
            </a:r>
            <a:r>
              <a:rPr lang="en-US" sz="1200" b="1" dirty="0" err="1" smtClean="0"/>
              <a:t>Airtel</a:t>
            </a:r>
            <a:r>
              <a:rPr lang="en-US" sz="1200" b="1" dirty="0" smtClean="0"/>
              <a:t> voucher as gift  </a:t>
            </a:r>
            <a:endParaRPr lang="en-US" sz="1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5943600" y="5715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Lakhan</a:t>
            </a:r>
            <a:r>
              <a:rPr lang="en-US" sz="1200" b="1" dirty="0" smtClean="0"/>
              <a:t> S | Blue Merry Tripper </a:t>
            </a:r>
          </a:p>
          <a:p>
            <a:r>
              <a:rPr lang="en-US" sz="1200" b="1" dirty="0" smtClean="0"/>
              <a:t>Likes </a:t>
            </a:r>
            <a:r>
              <a:rPr lang="en-US" sz="1200" b="1" dirty="0" err="1" smtClean="0"/>
              <a:t>Paneer</a:t>
            </a:r>
            <a:r>
              <a:rPr lang="en-US" sz="1200" b="1" dirty="0" smtClean="0"/>
              <a:t> dishes and sweets | Got </a:t>
            </a:r>
            <a:r>
              <a:rPr lang="en-US" sz="1200" b="1" dirty="0" err="1" smtClean="0"/>
              <a:t>flipkart</a:t>
            </a:r>
            <a:r>
              <a:rPr lang="en-US" sz="1200" b="1" dirty="0" smtClean="0"/>
              <a:t> voucher as gift  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0070" y="4495800"/>
            <a:ext cx="3394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181600" y="5562600"/>
            <a:ext cx="3394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378"/>
            <a:ext cx="9144000" cy="59696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0506" y="242047"/>
            <a:ext cx="5204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accent1"/>
                </a:solidFill>
              </a:rPr>
              <a:t>Last Minute Travel Booking</a:t>
            </a:r>
            <a:endParaRPr lang="en-IN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 2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</a:t>
              </a:r>
              <a:r>
                <a:rPr lang="en-US" sz="1000" dirty="0" smtClean="0">
                  <a:solidFill>
                    <a:srgbClr val="A6A6A6"/>
                  </a:solidFill>
                </a:rPr>
                <a:t>only</a:t>
              </a:r>
              <a:r>
                <a:rPr lang="en-US" sz="1000" dirty="0" smtClean="0"/>
                <a:t>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/>
                <a:t>3</a:t>
              </a:r>
              <a:r>
                <a:rPr lang="en-US" sz="1400" b="1" dirty="0" smtClean="0"/>
                <a:t>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4" name="Right Arrow 143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Page3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/>
                <a:t>3</a:t>
              </a:r>
              <a:r>
                <a:rPr lang="en-US" sz="1400" b="1" dirty="0" smtClean="0"/>
                <a:t>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4267200" y="838200"/>
            <a:ext cx="1066800" cy="676275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Pickup Points:</a:t>
            </a:r>
          </a:p>
          <a:p>
            <a:r>
              <a:rPr lang="en-US" sz="1000" dirty="0" err="1" smtClean="0">
                <a:solidFill>
                  <a:srgbClr val="0070C0"/>
                </a:solidFill>
              </a:rPr>
              <a:t>Kormangla</a:t>
            </a:r>
            <a:endParaRPr lang="en-US" sz="1000" dirty="0" smtClean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Silk Board</a:t>
            </a:r>
          </a:p>
          <a:p>
            <a:r>
              <a:rPr lang="en-US" sz="1000" dirty="0" err="1" smtClean="0">
                <a:solidFill>
                  <a:srgbClr val="0070C0"/>
                </a:solidFill>
              </a:rPr>
              <a:t>ECity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93" name="5-Point Star 92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ight Arrow 96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Page4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/>
                <a:t>3</a:t>
              </a:r>
              <a:r>
                <a:rPr lang="en-US" sz="1400" b="1" dirty="0" smtClean="0"/>
                <a:t>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4800600" y="838200"/>
            <a:ext cx="1066800" cy="676275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Drop Points:</a:t>
            </a:r>
          </a:p>
          <a:p>
            <a:endParaRPr lang="en-US" sz="1000" dirty="0" smtClean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4 Road Junction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Bye-Pass  road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93" name="5-Point Star 92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ight Arrow 96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Page5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/>
                <a:t>3</a:t>
              </a:r>
              <a:r>
                <a:rPr lang="en-US" sz="1400" b="1" dirty="0" smtClean="0"/>
                <a:t>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053539" y="2362200"/>
            <a:ext cx="2505126" cy="1616714"/>
          </a:xfrm>
          <a:prstGeom prst="wedgeRectCallout">
            <a:avLst>
              <a:gd name="adj1" fmla="val -20833"/>
              <a:gd name="adj2" fmla="val -778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Confirmed Trip:</a:t>
            </a:r>
          </a:p>
          <a:p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The host pays us 1 seat’s equivalent fare as an indication of his commitment to the trip immaterial of number of seats getting filled.</a:t>
            </a:r>
          </a:p>
          <a:p>
            <a:endParaRPr lang="en-US" sz="1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This gives a high level of assurance to the guests that this trip will be on.</a:t>
            </a:r>
          </a:p>
          <a:p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See more about </a:t>
            </a:r>
            <a:r>
              <a:rPr lang="en-US" sz="1000" u="sng" dirty="0" smtClean="0">
                <a:solidFill>
                  <a:srgbClr val="0070C0"/>
                </a:solidFill>
              </a:rPr>
              <a:t>Confirmed Trip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 here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92" name="5-Point Star 9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ight Arrow 95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Page6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 smtClean="0"/>
                <a:t>2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114" name="5-Point Star 113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5-Point Star 114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053538" y="4800600"/>
            <a:ext cx="2747061" cy="1616714"/>
          </a:xfrm>
          <a:prstGeom prst="wedgeRectCallout">
            <a:avLst>
              <a:gd name="adj1" fmla="val -25526"/>
              <a:gd name="adj2" fmla="val -6334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Travel Only If Full Trip:</a:t>
            </a:r>
          </a:p>
          <a:p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The host pays us 1 seat’s equivalent fare as an indication of his commitment to the trip provided all seats gets filled.</a:t>
            </a:r>
          </a:p>
          <a:p>
            <a:endParaRPr lang="en-US" sz="1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Guests can block this trip using a Merry Trip ticket.</a:t>
            </a:r>
          </a:p>
          <a:p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See more about </a:t>
            </a:r>
            <a:r>
              <a:rPr lang="en-US" sz="1000" u="sng" dirty="0" smtClean="0">
                <a:solidFill>
                  <a:srgbClr val="0070C0"/>
                </a:solidFill>
              </a:rPr>
              <a:t>TIF Trip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 here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Page7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 smtClean="0"/>
                <a:t>2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114" name="5-Point Star 113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5-Point Star 114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ectangular Callout 90"/>
          <p:cNvSpPr/>
          <p:nvPr/>
        </p:nvSpPr>
        <p:spPr>
          <a:xfrm>
            <a:off x="4191000" y="1600200"/>
            <a:ext cx="2616060" cy="1525631"/>
          </a:xfrm>
          <a:prstGeom prst="wedge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4">
                    <a:lumMod val="75000"/>
                  </a:schemeClr>
                </a:solidFill>
              </a:rPr>
              <a:t>Green Guests:</a:t>
            </a:r>
          </a:p>
          <a:p>
            <a:endParaRPr lang="en-US" sz="10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Green guests are those users of </a:t>
            </a:r>
            <a:r>
              <a:rPr lang="en-US" sz="1000" dirty="0" err="1" smtClean="0">
                <a:solidFill>
                  <a:schemeClr val="accent4">
                    <a:lumMod val="75000"/>
                  </a:schemeClr>
                </a:solidFill>
              </a:rPr>
              <a:t>MerryTrips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 who belong to a corporate listed with us. </a:t>
            </a:r>
          </a:p>
          <a:p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This is to ensure the safety of the host and other guests.</a:t>
            </a:r>
          </a:p>
          <a:p>
            <a:endParaRPr lang="en-US" sz="1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See more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u="sng" dirty="0" smtClean="0">
                <a:solidFill>
                  <a:srgbClr val="0070C0"/>
                </a:solidFill>
              </a:rPr>
              <a:t>here</a:t>
            </a:r>
          </a:p>
        </p:txBody>
      </p:sp>
      <p:sp>
        <p:nvSpPr>
          <p:cNvPr id="92" name="Right Arrow 91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Page8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1" y="762000"/>
            <a:ext cx="8458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875" y="762000"/>
            <a:ext cx="699117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3851" y="762000"/>
            <a:ext cx="1467023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54467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143000" y="3343990"/>
            <a:ext cx="570540" cy="85010"/>
            <a:chOff x="904876" y="2819400"/>
            <a:chExt cx="847724" cy="152400"/>
          </a:xfrm>
        </p:grpSpPr>
        <p:sp>
          <p:nvSpPr>
            <p:cNvPr id="80" name="5-Point Star 79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6731" y="11356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354331" y="3810000"/>
            <a:ext cx="8408669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48000" y="39624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Bangalore   -   Madurai  | Nov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| 10 PM | </a:t>
            </a:r>
            <a:r>
              <a:rPr lang="en-US" sz="1400" dirty="0" err="1" smtClean="0"/>
              <a:t>Maruti</a:t>
            </a:r>
            <a:r>
              <a:rPr lang="en-US" sz="1400" dirty="0" smtClean="0"/>
              <a:t> Wagon R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73269" y="4343400"/>
            <a:ext cx="6019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Place :</a:t>
            </a:r>
          </a:p>
          <a:p>
            <a:endParaRPr lang="en-US" sz="1050" dirty="0"/>
          </a:p>
          <a:p>
            <a:r>
              <a:rPr lang="en-US" sz="1050" dirty="0" smtClean="0"/>
              <a:t>Fare   :      Start point |   400/-  |      400/-      |    500/-   |     450/-    |  600/-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4106669" y="4343400"/>
            <a:ext cx="419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rgbClr val="0070C0"/>
                </a:solidFill>
              </a:rPr>
              <a:t>Bangalore</a:t>
            </a:r>
            <a:r>
              <a:rPr lang="en-US" sz="1050" dirty="0" smtClean="0">
                <a:solidFill>
                  <a:srgbClr val="0070C0"/>
                </a:solidFill>
              </a:rPr>
              <a:t>  |  </a:t>
            </a:r>
            <a:r>
              <a:rPr lang="en-US" sz="1050" u="sng" dirty="0" smtClean="0">
                <a:solidFill>
                  <a:srgbClr val="0070C0"/>
                </a:solidFill>
              </a:rPr>
              <a:t>Salem </a:t>
            </a:r>
            <a:r>
              <a:rPr lang="en-US" sz="1050" dirty="0" smtClean="0"/>
              <a:t> |  </a:t>
            </a:r>
            <a:r>
              <a:rPr lang="en-US" sz="1050" u="sng" dirty="0" err="1" smtClean="0">
                <a:solidFill>
                  <a:srgbClr val="0070C0"/>
                </a:solidFill>
              </a:rPr>
              <a:t>Namakkal</a:t>
            </a:r>
            <a:r>
              <a:rPr lang="en-US" sz="1050" dirty="0" smtClean="0"/>
              <a:t>   |   </a:t>
            </a:r>
            <a:r>
              <a:rPr lang="en-US" sz="1050" u="sng" dirty="0" err="1" smtClean="0">
                <a:solidFill>
                  <a:srgbClr val="0070C0"/>
                </a:solidFill>
              </a:rPr>
              <a:t>Karur</a:t>
            </a:r>
            <a:r>
              <a:rPr lang="en-US" sz="1050" dirty="0" smtClean="0"/>
              <a:t>   |  </a:t>
            </a:r>
            <a:r>
              <a:rPr lang="en-US" sz="1050" u="sng" dirty="0" err="1" smtClean="0">
                <a:solidFill>
                  <a:srgbClr val="0070C0"/>
                </a:solidFill>
              </a:rPr>
              <a:t>Dindigul</a:t>
            </a:r>
            <a:r>
              <a:rPr lang="en-US" sz="1050" dirty="0" smtClean="0"/>
              <a:t>  | </a:t>
            </a:r>
            <a:r>
              <a:rPr lang="en-US" sz="1050" u="sng" dirty="0" smtClean="0">
                <a:solidFill>
                  <a:srgbClr val="0070C0"/>
                </a:solidFill>
              </a:rPr>
              <a:t>Madurai</a:t>
            </a:r>
            <a:endParaRPr lang="en-US" sz="1050" u="sng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48000" y="4343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Route</a:t>
            </a:r>
            <a:endParaRPr lang="en-US" sz="1200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935469" y="5486400"/>
            <a:ext cx="1205031" cy="838198"/>
            <a:chOff x="6934200" y="1905000"/>
            <a:chExt cx="1219200" cy="644833"/>
          </a:xfrm>
        </p:grpSpPr>
        <p:sp>
          <p:nvSpPr>
            <p:cNvPr id="122" name="Rectangle 121"/>
            <p:cNvSpPr/>
            <p:nvPr/>
          </p:nvSpPr>
          <p:spPr>
            <a:xfrm>
              <a:off x="7315200" y="231825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00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24800" y="2318254"/>
              <a:ext cx="228600" cy="230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010400" y="2319744"/>
              <a:ext cx="228600" cy="230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1905000"/>
              <a:ext cx="1028700" cy="355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Seat Availability    </a:t>
              </a:r>
              <a:r>
                <a:rPr lang="en-US" sz="1400" b="1" dirty="0" smtClean="0"/>
                <a:t>2 </a:t>
              </a:r>
              <a:r>
                <a:rPr lang="en-US" sz="1000" dirty="0" smtClean="0"/>
                <a:t>Seats Left</a:t>
              </a:r>
              <a:endParaRPr lang="en-US" sz="1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40075" y="3921925"/>
            <a:ext cx="1252194" cy="802475"/>
            <a:chOff x="1948206" y="1940725"/>
            <a:chExt cx="1252194" cy="802475"/>
          </a:xfrm>
        </p:grpSpPr>
        <p:grpSp>
          <p:nvGrpSpPr>
            <p:cNvPr id="116" name="Group 115"/>
            <p:cNvGrpSpPr/>
            <p:nvPr/>
          </p:nvGrpSpPr>
          <p:grpSpPr>
            <a:xfrm>
              <a:off x="1948206" y="1940725"/>
              <a:ext cx="871194" cy="802475"/>
              <a:chOff x="1447800" y="4760125"/>
              <a:chExt cx="1066800" cy="1031075"/>
            </a:xfrm>
            <a:solidFill>
              <a:srgbClr val="92D050"/>
            </a:solidFill>
          </p:grpSpPr>
          <p:sp>
            <p:nvSpPr>
              <p:cNvPr id="118" name="Oval 117"/>
              <p:cNvSpPr/>
              <p:nvPr/>
            </p:nvSpPr>
            <p:spPr>
              <a:xfrm>
                <a:off x="1524000" y="4833348"/>
                <a:ext cx="927463" cy="88165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447800" y="4760125"/>
                <a:ext cx="1066800" cy="1031075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524000" y="5053846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24000" y="5445474"/>
                <a:ext cx="91440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2044337" y="2176046"/>
              <a:ext cx="1156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TRAVEL IF </a:t>
              </a:r>
            </a:p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  Full TRIP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7265159" y="5029200"/>
            <a:ext cx="1417320" cy="1295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7459469" y="5791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Book Now</a:t>
            </a:r>
            <a:endParaRPr lang="en-US" sz="1200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3269" y="52578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Fare</a:t>
            </a:r>
            <a:r>
              <a:rPr lang="en-US" sz="1050" b="1" dirty="0" smtClean="0"/>
              <a:t> :  </a:t>
            </a:r>
            <a:r>
              <a:rPr lang="en-US" sz="1600" b="1" dirty="0" smtClean="0"/>
              <a:t>Rs.450/- </a:t>
            </a:r>
            <a:endParaRPr lang="en-US" sz="1050" b="1" dirty="0" smtClean="0"/>
          </a:p>
          <a:p>
            <a:r>
              <a:rPr lang="en-US" sz="1050" dirty="0" smtClean="0"/>
              <a:t>Per Person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09211" y="60783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u="sng" dirty="0" smtClean="0"/>
              <a:t> </a:t>
            </a:r>
            <a:r>
              <a:rPr lang="en-US" sz="1000" dirty="0" smtClean="0"/>
              <a:t>to book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609211" y="5773579"/>
            <a:ext cx="2021458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Allows only ladies to book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28600" y="5747936"/>
            <a:ext cx="166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Detailed Credibility Chart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4408" y="52578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Driving Skills :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64408" y="5486400"/>
            <a:ext cx="1632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Punctuality   :</a:t>
            </a:r>
            <a:endParaRPr lang="en-US" sz="11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1143000" y="5564834"/>
            <a:ext cx="262832" cy="85010"/>
            <a:chOff x="1362076" y="2819400"/>
            <a:chExt cx="390524" cy="152400"/>
          </a:xfrm>
        </p:grpSpPr>
        <p:sp>
          <p:nvSpPr>
            <p:cNvPr id="114" name="5-Point Star 113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5-Point Star 114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43000" y="2667000"/>
            <a:ext cx="570540" cy="85010"/>
            <a:chOff x="904876" y="2819400"/>
            <a:chExt cx="847724" cy="152400"/>
          </a:xfrm>
        </p:grpSpPr>
        <p:sp>
          <p:nvSpPr>
            <p:cNvPr id="133" name="5-Point Star 132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5-Point Star 133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5-Point Star 13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143000" y="5334000"/>
            <a:ext cx="570540" cy="85010"/>
            <a:chOff x="904876" y="2819400"/>
            <a:chExt cx="847724" cy="152400"/>
          </a:xfrm>
        </p:grpSpPr>
        <p:sp>
          <p:nvSpPr>
            <p:cNvPr id="138" name="5-Point Star 137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5-Point Star 14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52" name="Picture 3" descr="C:\Users\vidya_manoharan\Desktop\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9" y="3810000"/>
            <a:ext cx="148933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23851" y="4857750"/>
            <a:ext cx="895349" cy="32385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Lakshmi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 rot="5400000">
            <a:off x="1272363" y="3196713"/>
            <a:ext cx="3913767" cy="2228306"/>
          </a:xfrm>
          <a:prstGeom prst="wedgeRectCallout">
            <a:avLst>
              <a:gd name="adj1" fmla="val 40119"/>
              <a:gd name="adj2" fmla="val 6801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2385060"/>
            <a:ext cx="2057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Credibility Chart for Lakshmi:</a:t>
            </a:r>
          </a:p>
          <a:p>
            <a:endParaRPr lang="en-US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Employee of a listed corporate</a:t>
            </a: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Facebook profile linked</a:t>
            </a:r>
          </a:p>
          <a:p>
            <a:r>
              <a:rPr lang="en-US" sz="1000" dirty="0" err="1" smtClean="0">
                <a:solidFill>
                  <a:schemeClr val="accent4">
                    <a:lumMod val="50000"/>
                  </a:schemeClr>
                </a:solidFill>
              </a:rPr>
              <a:t>Linkedin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 Profile linked</a:t>
            </a:r>
          </a:p>
          <a:p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___________</a:t>
            </a:r>
          </a:p>
          <a:p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Ratings by 22 people</a:t>
            </a:r>
          </a:p>
          <a:p>
            <a:endParaRPr lang="en-US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Driving Skills: </a:t>
            </a:r>
          </a:p>
          <a:p>
            <a:endParaRPr lang="en-US" sz="10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Punctuality   :</a:t>
            </a:r>
          </a:p>
          <a:p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err="1" smtClean="0">
                <a:solidFill>
                  <a:schemeClr val="accent4">
                    <a:lumMod val="50000"/>
                  </a:schemeClr>
                </a:solidFill>
              </a:rPr>
              <a:t>Behaviour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      :</a:t>
            </a:r>
          </a:p>
          <a:p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___________</a:t>
            </a:r>
          </a:p>
          <a:p>
            <a:r>
              <a:rPr lang="en-US" sz="1000" b="1" dirty="0" smtClean="0">
                <a:solidFill>
                  <a:schemeClr val="accent4">
                    <a:lumMod val="50000"/>
                  </a:schemeClr>
                </a:solidFill>
              </a:rPr>
              <a:t>Reviews: </a:t>
            </a:r>
          </a:p>
          <a:p>
            <a:endParaRPr lang="en-US" sz="1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Lakshmi is a terrific driver. Very safe to go with her. –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Ajay Nair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Lakshmi was fun to drive with. She just kept talking. Happy to go with her again. - 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Santosh Akula</a:t>
            </a:r>
          </a:p>
          <a:p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More Reviews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163260" y="3657600"/>
            <a:ext cx="570540" cy="85010"/>
            <a:chOff x="904876" y="2819400"/>
            <a:chExt cx="847724" cy="152400"/>
          </a:xfrm>
        </p:grpSpPr>
        <p:sp>
          <p:nvSpPr>
            <p:cNvPr id="92" name="5-Point Star 91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5-Point Star 96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163260" y="3962400"/>
            <a:ext cx="262832" cy="85010"/>
            <a:chOff x="1362076" y="2819400"/>
            <a:chExt cx="390524" cy="152400"/>
          </a:xfrm>
        </p:grpSpPr>
        <p:sp>
          <p:nvSpPr>
            <p:cNvPr id="113" name="5-Point Star 112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5-Point Star 126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163260" y="4267200"/>
            <a:ext cx="570540" cy="85010"/>
            <a:chOff x="904876" y="2819400"/>
            <a:chExt cx="847724" cy="152400"/>
          </a:xfrm>
        </p:grpSpPr>
        <p:sp>
          <p:nvSpPr>
            <p:cNvPr id="129" name="5-Point Star 128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5-Point Star 130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5-Point Star 141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ight Arrow 143"/>
          <p:cNvSpPr/>
          <p:nvPr/>
        </p:nvSpPr>
        <p:spPr>
          <a:xfrm>
            <a:off x="381000" y="860509"/>
            <a:ext cx="157332" cy="1300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 / Modify Search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Page9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68014" y="895350"/>
            <a:ext cx="6918786" cy="3238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Your Last Search: 9</a:t>
            </a:r>
            <a:r>
              <a:rPr lang="en-US" sz="1200" baseline="30000" dirty="0" smtClean="0">
                <a:solidFill>
                  <a:schemeClr val="bg1"/>
                </a:solidFill>
              </a:rPr>
              <a:t>th</a:t>
            </a:r>
            <a:r>
              <a:rPr lang="en-US" sz="1200" dirty="0" smtClean="0">
                <a:solidFill>
                  <a:schemeClr val="bg1"/>
                </a:solidFill>
              </a:rPr>
              <a:t> November 2012  | Bangalore – </a:t>
            </a:r>
            <a:r>
              <a:rPr lang="en-US" sz="1200" dirty="0" err="1" smtClean="0">
                <a:solidFill>
                  <a:schemeClr val="bg1"/>
                </a:solidFill>
              </a:rPr>
              <a:t>Dindigul</a:t>
            </a:r>
            <a:r>
              <a:rPr lang="en-US" sz="1200" dirty="0" smtClean="0">
                <a:solidFill>
                  <a:schemeClr val="bg1"/>
                </a:solidFill>
              </a:rPr>
              <a:t>| 2 Seats 			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5577" y="895350"/>
            <a:ext cx="1467023" cy="3238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    Modify Search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7" name="Right Arrow 1046"/>
          <p:cNvSpPr/>
          <p:nvPr/>
        </p:nvSpPr>
        <p:spPr>
          <a:xfrm>
            <a:off x="376068" y="1012909"/>
            <a:ext cx="157332" cy="130091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/>
          <p:cNvGrpSpPr/>
          <p:nvPr/>
        </p:nvGrpSpPr>
        <p:grpSpPr>
          <a:xfrm>
            <a:off x="236731" y="3878869"/>
            <a:ext cx="9364469" cy="2598131"/>
            <a:chOff x="236731" y="1821469"/>
            <a:chExt cx="9364469" cy="2598131"/>
          </a:xfrm>
        </p:grpSpPr>
        <p:sp>
          <p:nvSpPr>
            <p:cNvPr id="2" name="Rectangle 1"/>
            <p:cNvSpPr/>
            <p:nvPr/>
          </p:nvSpPr>
          <p:spPr>
            <a:xfrm>
              <a:off x="323850" y="1828800"/>
              <a:ext cx="8408669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1800" y="1978223"/>
              <a:ext cx="487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Bangalore   -   Madurai  | Nov 9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| 10 PM | </a:t>
              </a:r>
              <a:r>
                <a:rPr lang="en-US" sz="1400" dirty="0" err="1" smtClean="0"/>
                <a:t>Maruti</a:t>
              </a:r>
              <a:r>
                <a:rPr lang="en-US" sz="1400" dirty="0" smtClean="0"/>
                <a:t> Wagon R</a:t>
              </a:r>
              <a:endParaRPr lang="en-US" dirty="0"/>
            </a:p>
          </p:txBody>
        </p:sp>
        <p:pic>
          <p:nvPicPr>
            <p:cNvPr id="1026" name="Picture 2" descr="C:\Users\vidya_manoharan\Desktop\screenflow0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1821469"/>
              <a:ext cx="1467023" cy="137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323851" y="2876550"/>
              <a:ext cx="895349" cy="3238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Vinod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1400" y="2286000"/>
              <a:ext cx="60198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Place :</a:t>
              </a:r>
            </a:p>
            <a:p>
              <a:endParaRPr lang="en-US" sz="1050" dirty="0"/>
            </a:p>
            <a:p>
              <a:r>
                <a:rPr lang="en-US" sz="1050" dirty="0" smtClean="0"/>
                <a:t>Fare   :      Start point |   400/-  |      400/-      |    500/-   |     450/-    |  600/-</a:t>
              </a:r>
              <a:endParaRPr lang="en-US" sz="1050" dirty="0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4114800" y="2286000"/>
              <a:ext cx="4191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u="sng" dirty="0" smtClean="0">
                  <a:solidFill>
                    <a:srgbClr val="0070C0"/>
                  </a:solidFill>
                </a:rPr>
                <a:t>Bangalore</a:t>
              </a:r>
              <a:r>
                <a:rPr lang="en-US" sz="1050" dirty="0" smtClean="0">
                  <a:solidFill>
                    <a:srgbClr val="0070C0"/>
                  </a:solidFill>
                </a:rPr>
                <a:t>  | 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Salem </a:t>
              </a:r>
              <a:r>
                <a:rPr lang="en-US" sz="1050" dirty="0" smtClean="0"/>
                <a:t>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Namakkal</a:t>
              </a:r>
              <a:r>
                <a:rPr lang="en-US" sz="1050" dirty="0" smtClean="0"/>
                <a:t>   | 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Karur</a:t>
              </a:r>
              <a:r>
                <a:rPr lang="en-US" sz="1050" dirty="0" smtClean="0"/>
                <a:t>   |  </a:t>
              </a:r>
              <a:r>
                <a:rPr lang="en-US" sz="1050" u="sng" dirty="0" err="1" smtClean="0">
                  <a:solidFill>
                    <a:srgbClr val="0070C0"/>
                  </a:solidFill>
                </a:rPr>
                <a:t>Dindigul</a:t>
              </a:r>
              <a:r>
                <a:rPr lang="en-US" sz="1050" dirty="0" smtClean="0"/>
                <a:t>  | </a:t>
              </a:r>
              <a:r>
                <a:rPr lang="en-US" sz="1050" u="sng" dirty="0" smtClean="0">
                  <a:solidFill>
                    <a:srgbClr val="0070C0"/>
                  </a:solidFill>
                </a:rPr>
                <a:t>Madurai</a:t>
              </a:r>
              <a:endParaRPr lang="en-US" sz="1050" u="sng" dirty="0">
                <a:solidFill>
                  <a:srgbClr val="0070C0"/>
                </a:solidFill>
              </a:endParaRPr>
            </a:p>
          </p:txBody>
        </p:sp>
        <p:sp>
          <p:nvSpPr>
            <p:cNvPr id="1025" name="TextBox 1024"/>
            <p:cNvSpPr txBox="1"/>
            <p:nvPr/>
          </p:nvSpPr>
          <p:spPr>
            <a:xfrm>
              <a:off x="2971800" y="2286000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Route</a:t>
              </a:r>
              <a:endParaRPr lang="en-US" sz="1200" b="1" dirty="0"/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5943600" y="3352802"/>
              <a:ext cx="1205031" cy="838198"/>
              <a:chOff x="6934200" y="1905000"/>
              <a:chExt cx="1219200" cy="644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3152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20000" y="231825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924800" y="2318254"/>
                <a:ext cx="228600" cy="23008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010400" y="2319744"/>
                <a:ext cx="228600" cy="23008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6934200" y="1905000"/>
                <a:ext cx="1028700" cy="355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Seat Availability    </a:t>
                </a:r>
                <a:r>
                  <a:rPr lang="en-US" sz="1400" b="1" dirty="0"/>
                  <a:t>3</a:t>
                </a:r>
                <a:r>
                  <a:rPr lang="en-US" sz="1400" b="1" dirty="0" smtClean="0"/>
                  <a:t> </a:t>
                </a:r>
                <a:r>
                  <a:rPr lang="en-US" sz="1000" dirty="0" smtClean="0"/>
                  <a:t>Seats Left</a:t>
                </a:r>
                <a:endParaRPr lang="en-US" sz="1000" dirty="0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948206" y="1940725"/>
              <a:ext cx="1252194" cy="802475"/>
              <a:chOff x="1948206" y="1940725"/>
              <a:chExt cx="1252194" cy="802475"/>
            </a:xfrm>
          </p:grpSpPr>
          <p:grpSp>
            <p:nvGrpSpPr>
              <p:cNvPr id="1038" name="Group 1037"/>
              <p:cNvGrpSpPr/>
              <p:nvPr/>
            </p:nvGrpSpPr>
            <p:grpSpPr>
              <a:xfrm>
                <a:off x="1948206" y="1940725"/>
                <a:ext cx="871194" cy="802475"/>
                <a:chOff x="1447800" y="4760125"/>
                <a:chExt cx="1066800" cy="1031075"/>
              </a:xfrm>
              <a:solidFill>
                <a:srgbClr val="92D050"/>
              </a:solidFill>
            </p:grpSpPr>
            <p:sp>
              <p:nvSpPr>
                <p:cNvPr id="1033" name="Oval 1032"/>
                <p:cNvSpPr/>
                <p:nvPr/>
              </p:nvSpPr>
              <p:spPr>
                <a:xfrm>
                  <a:off x="1524000" y="4833348"/>
                  <a:ext cx="927463" cy="881652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4760125"/>
                  <a:ext cx="1066800" cy="1031075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Straight Connector 1035"/>
                <p:cNvCxnSpPr/>
                <p:nvPr/>
              </p:nvCxnSpPr>
              <p:spPr>
                <a:xfrm>
                  <a:off x="1524000" y="5053846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24000" y="5445474"/>
                  <a:ext cx="91440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7" name="TextBox 1036"/>
              <p:cNvSpPr txBox="1"/>
              <p:nvPr/>
            </p:nvSpPr>
            <p:spPr>
              <a:xfrm>
                <a:off x="2044337" y="2176046"/>
                <a:ext cx="1156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CONFIRMED </a:t>
                </a:r>
              </a:p>
              <a:p>
                <a:r>
                  <a:rPr lang="en-US" sz="800" dirty="0" smtClean="0">
                    <a:solidFill>
                      <a:schemeClr val="bg1"/>
                    </a:solidFill>
                  </a:rPr>
                  <a:t>      TRIP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2" name="Rounded Rectangle 1041"/>
            <p:cNvSpPr/>
            <p:nvPr/>
          </p:nvSpPr>
          <p:spPr>
            <a:xfrm>
              <a:off x="7273290" y="3038475"/>
              <a:ext cx="1417320" cy="1295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ounded Rectangle 1027"/>
            <p:cNvSpPr/>
            <p:nvPr/>
          </p:nvSpPr>
          <p:spPr>
            <a:xfrm>
              <a:off x="7467600" y="3810000"/>
              <a:ext cx="1066800" cy="3647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+mj-lt"/>
                </a:rPr>
                <a:t>Book Now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91400" y="3302169"/>
              <a:ext cx="16002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Fare</a:t>
              </a:r>
              <a:r>
                <a:rPr lang="en-US" sz="1050" b="1" dirty="0" smtClean="0"/>
                <a:t> :  </a:t>
              </a:r>
              <a:r>
                <a:rPr lang="en-US" sz="1600" b="1" dirty="0" smtClean="0"/>
                <a:t>Rs.450/- </a:t>
              </a:r>
              <a:endParaRPr lang="en-US" sz="1050" b="1" dirty="0" smtClean="0"/>
            </a:p>
            <a:p>
              <a:r>
                <a:rPr lang="en-US" sz="1050" dirty="0" smtClean="0"/>
                <a:t>Per Person</a:t>
              </a:r>
              <a:endParaRPr lang="en-US" sz="1050" dirty="0"/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3617342" y="3962400"/>
              <a:ext cx="2021458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Allows only </a:t>
              </a:r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Green Guests</a:t>
              </a:r>
              <a:r>
                <a:rPr lang="en-US" sz="1000" u="sng" dirty="0" smtClean="0"/>
                <a:t> </a:t>
              </a:r>
              <a:r>
                <a:rPr lang="en-US" sz="1000" dirty="0" smtClean="0"/>
                <a:t>to book</a:t>
              </a:r>
              <a:endParaRPr lang="en-US" sz="1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36731" y="3766736"/>
              <a:ext cx="16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Detailed Credibility Chart</a:t>
              </a:r>
              <a:endParaRPr 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539" y="32766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Driving Skills :</a:t>
              </a:r>
              <a:endParaRPr 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2539" y="3505200"/>
              <a:ext cx="16324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Punctuality   :</a:t>
              </a:r>
              <a:endParaRPr lang="en-US" sz="1100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43000" y="3583634"/>
              <a:ext cx="570540" cy="85010"/>
              <a:chOff x="904876" y="2819400"/>
              <a:chExt cx="847724" cy="152400"/>
            </a:xfrm>
          </p:grpSpPr>
          <p:sp>
            <p:nvSpPr>
              <p:cNvPr id="87" name="5-Point Star 86"/>
              <p:cNvSpPr/>
              <p:nvPr/>
            </p:nvSpPr>
            <p:spPr>
              <a:xfrm>
                <a:off x="9048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5-Point Star 87"/>
              <p:cNvSpPr/>
              <p:nvPr/>
            </p:nvSpPr>
            <p:spPr>
              <a:xfrm>
                <a:off x="11334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5-Point Star 88"/>
              <p:cNvSpPr/>
              <p:nvPr/>
            </p:nvSpPr>
            <p:spPr>
              <a:xfrm>
                <a:off x="13620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5-Point Star 89"/>
              <p:cNvSpPr/>
              <p:nvPr/>
            </p:nvSpPr>
            <p:spPr>
              <a:xfrm>
                <a:off x="1590676" y="2819400"/>
                <a:ext cx="161924" cy="152400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134869" y="5410200"/>
            <a:ext cx="570540" cy="85010"/>
            <a:chOff x="904876" y="2819400"/>
            <a:chExt cx="847724" cy="152400"/>
          </a:xfrm>
        </p:grpSpPr>
        <p:sp>
          <p:nvSpPr>
            <p:cNvPr id="92" name="5-Point Star 91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5-Point Star 96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78131" y="1219200"/>
            <a:ext cx="8408669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Bangalore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21336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Dindigul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352800" y="16002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9 – Nov - 2012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86400" y="1600200"/>
            <a:ext cx="304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352800" y="21336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SEARCH</a:t>
            </a:r>
            <a:endParaRPr lang="en-US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Advanced Search</a:t>
            </a:r>
          </a:p>
          <a:p>
            <a:endParaRPr lang="en-US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571500" y="2971800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5800" y="2901061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Search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Hosts</a:t>
            </a:r>
            <a:endParaRPr lang="en-US" sz="1000" u="sng" dirty="0"/>
          </a:p>
        </p:txBody>
      </p:sp>
      <p:sp>
        <p:nvSpPr>
          <p:cNvPr id="54" name="Rectangle 53"/>
          <p:cNvSpPr/>
          <p:nvPr/>
        </p:nvSpPr>
        <p:spPr>
          <a:xfrm>
            <a:off x="571500" y="3194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47700" y="3124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Search only AC cars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590800" y="28956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Search Driving Skill Credibility Rating</a:t>
            </a:r>
            <a:endParaRPr lang="en-US" sz="1000" dirty="0"/>
          </a:p>
        </p:txBody>
      </p:sp>
      <p:grpSp>
        <p:nvGrpSpPr>
          <p:cNvPr id="57" name="Group 171"/>
          <p:cNvGrpSpPr>
            <a:grpSpLocks/>
          </p:cNvGrpSpPr>
          <p:nvPr/>
        </p:nvGrpSpPr>
        <p:grpSpPr bwMode="auto">
          <a:xfrm>
            <a:off x="4953000" y="2925718"/>
            <a:ext cx="647700" cy="157116"/>
            <a:chOff x="7924800" y="6553200"/>
            <a:chExt cx="1905000" cy="386798"/>
          </a:xfrm>
        </p:grpSpPr>
        <p:sp>
          <p:nvSpPr>
            <p:cNvPr id="58" name="Rectangle 57"/>
            <p:cNvSpPr/>
            <p:nvPr/>
          </p:nvSpPr>
          <p:spPr>
            <a:xfrm>
              <a:off x="7924800" y="6553200"/>
              <a:ext cx="76200" cy="386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53600" y="6553200"/>
              <a:ext cx="76200" cy="386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001000" y="6746599"/>
              <a:ext cx="1752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590800" y="3124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Search Punctuality Rating</a:t>
            </a:r>
            <a:endParaRPr lang="en-US" sz="1000" dirty="0"/>
          </a:p>
        </p:txBody>
      </p:sp>
      <p:grpSp>
        <p:nvGrpSpPr>
          <p:cNvPr id="62" name="Group 171"/>
          <p:cNvGrpSpPr>
            <a:grpSpLocks/>
          </p:cNvGrpSpPr>
          <p:nvPr/>
        </p:nvGrpSpPr>
        <p:grpSpPr bwMode="auto">
          <a:xfrm>
            <a:off x="4953000" y="3154318"/>
            <a:ext cx="647700" cy="157116"/>
            <a:chOff x="7924800" y="6553200"/>
            <a:chExt cx="1905000" cy="386798"/>
          </a:xfrm>
        </p:grpSpPr>
        <p:sp>
          <p:nvSpPr>
            <p:cNvPr id="63" name="Rectangle 62"/>
            <p:cNvSpPr/>
            <p:nvPr/>
          </p:nvSpPr>
          <p:spPr>
            <a:xfrm>
              <a:off x="7924800" y="6553200"/>
              <a:ext cx="76200" cy="386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753600" y="6553200"/>
              <a:ext cx="76200" cy="386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001000" y="6746599"/>
              <a:ext cx="1752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5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2"/>
                <a:gridCol w="3108847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 / Modify Search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Page10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Rectangle 126"/>
          <p:cNvSpPr/>
          <p:nvPr/>
        </p:nvSpPr>
        <p:spPr>
          <a:xfrm>
            <a:off x="228600" y="1219200"/>
            <a:ext cx="8180069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Email Address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22860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33400" y="329286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Login</a:t>
            </a:r>
            <a:endParaRPr lang="en-US" sz="12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OR</a:t>
            </a:r>
            <a:endParaRPr lang="en-US" sz="1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00500" y="1371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00500" y="2819400"/>
            <a:ext cx="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1500" y="2966339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5800" y="28956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Remember Password   | 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1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19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Login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95800" y="12924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Register as a Green Member. Its Free and Simple!</a:t>
            </a:r>
            <a:endParaRPr lang="en-US" sz="1400" b="1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4343400"/>
            <a:ext cx="7696200" cy="2209800"/>
            <a:chOff x="457200" y="4495800"/>
            <a:chExt cx="3505200" cy="990600"/>
          </a:xfrm>
        </p:grpSpPr>
        <p:sp>
          <p:nvSpPr>
            <p:cNvPr id="16" name="Rectangle 15"/>
            <p:cNvSpPr/>
            <p:nvPr/>
          </p:nvSpPr>
          <p:spPr>
            <a:xfrm>
              <a:off x="457200" y="4495800"/>
              <a:ext cx="3505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4202" y="4734910"/>
              <a:ext cx="1284837" cy="342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 with Facebook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95800" y="1676400"/>
            <a:ext cx="3810000" cy="2362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2590800"/>
            <a:ext cx="3276600" cy="838200"/>
            <a:chOff x="4572000" y="2286000"/>
            <a:chExt cx="3276600" cy="838200"/>
          </a:xfrm>
        </p:grpSpPr>
        <p:sp>
          <p:nvSpPr>
            <p:cNvPr id="79" name="Rectangle 78"/>
            <p:cNvSpPr/>
            <p:nvPr/>
          </p:nvSpPr>
          <p:spPr>
            <a:xfrm>
              <a:off x="4572000" y="2286000"/>
              <a:ext cx="1371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Company Email Address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324600" y="2286000"/>
              <a:ext cx="1371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Cognizant.com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620000" y="2286000"/>
              <a:ext cx="228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19800" y="2286000"/>
              <a:ext cx="1905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>
                      <a:lumMod val="75000"/>
                    </a:schemeClr>
                  </a:solidFill>
                </a:rPr>
                <a:t>@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Isosceles Triangle 82"/>
            <p:cNvSpPr/>
            <p:nvPr/>
          </p:nvSpPr>
          <p:spPr>
            <a:xfrm flipV="1">
              <a:off x="7675653" y="2410599"/>
              <a:ext cx="96747" cy="10400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2743200"/>
              <a:ext cx="1371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Mobile Number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72000" y="21336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572000" y="3505200"/>
            <a:ext cx="13716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Gender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15000" y="3505200"/>
            <a:ext cx="2286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Isosceles Triangle 98"/>
          <p:cNvSpPr/>
          <p:nvPr/>
        </p:nvSpPr>
        <p:spPr>
          <a:xfrm flipV="1">
            <a:off x="5770653" y="3705999"/>
            <a:ext cx="96747" cy="1040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6400800" y="35052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Register</a:t>
            </a:r>
            <a:endParaRPr lang="en-US" sz="1200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" y="4343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2954179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Your company not in the list?</a:t>
            </a:r>
            <a:endParaRPr 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495800"/>
            <a:ext cx="4419600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We take the safety and security of our members very seriously. For this purpose we have listed companies that follow stringent background verification of its employees. 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Therefore the best way to register with </a:t>
            </a:r>
            <a:r>
              <a:rPr lang="en-US" sz="1000" dirty="0" err="1" smtClean="0"/>
              <a:t>MerryTrips</a:t>
            </a:r>
            <a:r>
              <a:rPr lang="en-US" sz="1000" dirty="0" smtClean="0"/>
              <a:t> is to register as a Green Member with your company’s email address. This assures other members  of your credibility.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If your company is not in our list, you may choose to login with Facebook as a “Blue Member”.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Also you may request to add your company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here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14900" y="1752600"/>
            <a:ext cx="255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>
                <a:solidFill>
                  <a:schemeClr val="accent1">
                    <a:lumMod val="75000"/>
                  </a:schemeClr>
                </a:solidFill>
              </a:rPr>
              <a:t>Privileges of being a green member</a:t>
            </a:r>
            <a:endParaRPr lang="en-US" sz="10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72000" y="1778042"/>
            <a:ext cx="304800" cy="2793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86400" y="4492823"/>
            <a:ext cx="224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Become a Blue Member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5832006"/>
            <a:ext cx="257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We will not write anything on your wall without your permission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We do not share your details with others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2"/>
                <a:gridCol w="3108847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 / Modify Search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Page10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Rectangle 126"/>
          <p:cNvSpPr/>
          <p:nvPr/>
        </p:nvSpPr>
        <p:spPr>
          <a:xfrm>
            <a:off x="228600" y="1219200"/>
            <a:ext cx="8180069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Email Address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22860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33400" y="329286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Login</a:t>
            </a:r>
            <a:endParaRPr lang="en-US" sz="12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OR</a:t>
            </a:r>
            <a:endParaRPr lang="en-US" sz="1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00500" y="1371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00500" y="2819400"/>
            <a:ext cx="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1500" y="2966339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5800" y="28956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Remember Password   | 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1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19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Login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95800" y="12924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Thanks for registering with </a:t>
            </a:r>
            <a:r>
              <a:rPr lang="en-US" sz="1400" b="1" dirty="0" err="1" smtClean="0">
                <a:solidFill>
                  <a:schemeClr val="tx2"/>
                </a:solidFill>
              </a:rPr>
              <a:t>MerryTrips</a:t>
            </a:r>
            <a:endParaRPr lang="en-US" sz="1400" b="1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" y="4343400"/>
            <a:ext cx="7696200" cy="2209800"/>
            <a:chOff x="457200" y="4495800"/>
            <a:chExt cx="3505200" cy="990600"/>
          </a:xfrm>
        </p:grpSpPr>
        <p:sp>
          <p:nvSpPr>
            <p:cNvPr id="16" name="Rectangle 15"/>
            <p:cNvSpPr/>
            <p:nvPr/>
          </p:nvSpPr>
          <p:spPr>
            <a:xfrm>
              <a:off x="457200" y="4495800"/>
              <a:ext cx="3505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74202" y="4734910"/>
              <a:ext cx="1284837" cy="342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Login with Facebook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95800" y="1676400"/>
            <a:ext cx="3810000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" y="4343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200" y="1811179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Almost done!  We have sent an email with activation link to you. Please activate your account . 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495800"/>
            <a:ext cx="4419600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We take the safety and security of our members very seriously. For this purpose we have listed companies that follow stringent background verification of its employees. 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 smtClean="0"/>
              <a:t>Therefore the best way to register with </a:t>
            </a:r>
            <a:r>
              <a:rPr lang="en-US" sz="1000" dirty="0" err="1" smtClean="0"/>
              <a:t>MerryTrips</a:t>
            </a:r>
            <a:r>
              <a:rPr lang="en-US" sz="1000" dirty="0" smtClean="0"/>
              <a:t> is to register as a Green Member with your company’s email address. This assures other members  of your credibility.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If your company is not in our list, you may choose to login with Facebook as a “Blue Member”.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Also you may request to add your company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here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7" name="Oval 26"/>
          <p:cNvSpPr/>
          <p:nvPr/>
        </p:nvSpPr>
        <p:spPr>
          <a:xfrm>
            <a:off x="4648200" y="1854242"/>
            <a:ext cx="304800" cy="2793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86400" y="4492823"/>
            <a:ext cx="224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Become a Blue Member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5832006"/>
            <a:ext cx="257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We will not write anything on your wall without your permission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We do not share your details with others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" name="TextBox 1"/>
          <p:cNvSpPr txBox="1"/>
          <p:nvPr/>
        </p:nvSpPr>
        <p:spPr>
          <a:xfrm>
            <a:off x="1680882" y="860611"/>
            <a:ext cx="6669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accent1"/>
                </a:solidFill>
              </a:rPr>
              <a:t>Expensive Travel during Festivals.</a:t>
            </a:r>
            <a:endParaRPr lang="en-IN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2"/>
                <a:gridCol w="3108847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Search Results Page / Modify Search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Page10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7" name="Rectangle 126"/>
          <p:cNvSpPr/>
          <p:nvPr/>
        </p:nvSpPr>
        <p:spPr>
          <a:xfrm>
            <a:off x="228600" y="1219200"/>
            <a:ext cx="8180069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vinod_J@cognizant.com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400" y="22860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Enter Password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219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Activate Your Account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" y="2819400"/>
            <a:ext cx="2438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Confirm Password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" y="3369060"/>
            <a:ext cx="16002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Activate Account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0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Page11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7620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Post a Ride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Place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572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From: Bangalore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1524000"/>
            <a:ext cx="12954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To: Madurai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2550" y="15240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/ seat: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" y="1790700"/>
            <a:ext cx="13716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Pickup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6847" y="18478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57400" y="17907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Plus 126"/>
          <p:cNvSpPr/>
          <p:nvPr/>
        </p:nvSpPr>
        <p:spPr>
          <a:xfrm>
            <a:off x="2117047" y="18478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3622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54331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Route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57200" y="27813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City / Town Name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19300" y="2813939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33600" y="27432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Allow guests looking for rides to this town to book</a:t>
            </a:r>
            <a:endParaRPr lang="en-US" sz="1000" u="sng" dirty="0"/>
          </a:p>
        </p:txBody>
      </p:sp>
      <p:sp>
        <p:nvSpPr>
          <p:cNvPr id="146" name="TextBox 145"/>
          <p:cNvSpPr txBox="1"/>
          <p:nvPr/>
        </p:nvSpPr>
        <p:spPr>
          <a:xfrm>
            <a:off x="343413" y="36576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Date and Time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46282" y="39624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589282" y="3962400"/>
            <a:ext cx="228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970282" y="39624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54331" y="4401979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Trip Type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85800" y="5148739"/>
            <a:ext cx="9144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4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" y="5087779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Confirmed Trip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859280" y="5087779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Travel Only if Full Trip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6847" y="4953000"/>
            <a:ext cx="2835953" cy="76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06731" y="4706779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Paid Trip Postings</a:t>
            </a: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3604260" y="5148739"/>
            <a:ext cx="9144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4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695700" y="5087779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Free Trip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54753" y="5334000"/>
            <a:ext cx="1431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/>
              <a:t>Know More</a:t>
            </a:r>
            <a:endParaRPr lang="en-US" u="sng" dirty="0"/>
          </a:p>
        </p:txBody>
      </p:sp>
      <p:sp>
        <p:nvSpPr>
          <p:cNvPr id="162" name="TextBox 161"/>
          <p:cNvSpPr txBox="1"/>
          <p:nvPr/>
        </p:nvSpPr>
        <p:spPr>
          <a:xfrm>
            <a:off x="2073953" y="5316379"/>
            <a:ext cx="1431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/>
              <a:t>Know More</a:t>
            </a:r>
            <a:endParaRPr lang="en-US" u="sng" dirty="0"/>
          </a:p>
        </p:txBody>
      </p:sp>
      <p:sp>
        <p:nvSpPr>
          <p:cNvPr id="163" name="TextBox 162"/>
          <p:cNvSpPr txBox="1"/>
          <p:nvPr/>
        </p:nvSpPr>
        <p:spPr>
          <a:xfrm>
            <a:off x="3657600" y="5334000"/>
            <a:ext cx="1431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smtClean="0"/>
              <a:t>Know More</a:t>
            </a:r>
            <a:endParaRPr lang="en-US" u="sng" dirty="0"/>
          </a:p>
        </p:txBody>
      </p:sp>
      <p:sp>
        <p:nvSpPr>
          <p:cNvPr id="165" name="TextBox 164"/>
          <p:cNvSpPr txBox="1"/>
          <p:nvPr/>
        </p:nvSpPr>
        <p:spPr>
          <a:xfrm>
            <a:off x="354331" y="6002179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Number of Seats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1524000" y="60198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598682" y="35052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98682" y="43434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74882" y="58674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38800" y="121920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57200" y="3086100"/>
            <a:ext cx="1295400" cy="266700"/>
            <a:chOff x="2057400" y="3124200"/>
            <a:chExt cx="1295400" cy="266700"/>
          </a:xfrm>
        </p:grpSpPr>
        <p:sp>
          <p:nvSpPr>
            <p:cNvPr id="171" name="Rectangle 170"/>
            <p:cNvSpPr/>
            <p:nvPr/>
          </p:nvSpPr>
          <p:spPr>
            <a:xfrm>
              <a:off x="2057400" y="3124200"/>
              <a:ext cx="1295400" cy="26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|</a:t>
              </a:r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Add Town / City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Plus 171"/>
            <p:cNvSpPr/>
            <p:nvPr/>
          </p:nvSpPr>
          <p:spPr>
            <a:xfrm>
              <a:off x="2141731" y="3200400"/>
              <a:ext cx="144269" cy="152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791200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Car Information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59436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Brand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43600" y="2076450"/>
            <a:ext cx="1371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Color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943600" y="1781890"/>
            <a:ext cx="990600" cy="2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Number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104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438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077200" y="1781890"/>
            <a:ext cx="838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2682" y="2362200"/>
            <a:ext cx="2830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791200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1752600" y="5166360"/>
            <a:ext cx="9144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56746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943600" y="2813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9800" y="274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</a:t>
            </a:r>
            <a:endParaRPr lang="en-US" sz="1000" dirty="0"/>
          </a:p>
        </p:txBody>
      </p:sp>
      <p:sp>
        <p:nvSpPr>
          <p:cNvPr id="189" name="Rectangle 188"/>
          <p:cNvSpPr/>
          <p:nvPr/>
        </p:nvSpPr>
        <p:spPr>
          <a:xfrm>
            <a:off x="5943600" y="31011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9800" y="30303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 for  friends &amp;  families</a:t>
            </a:r>
            <a:endParaRPr lang="en-US" sz="1000" dirty="0"/>
          </a:p>
        </p:txBody>
      </p:sp>
      <p:sp>
        <p:nvSpPr>
          <p:cNvPr id="191" name="Rectangle 190"/>
          <p:cNvSpPr/>
          <p:nvPr/>
        </p:nvSpPr>
        <p:spPr>
          <a:xfrm>
            <a:off x="5943600" y="34059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9800" y="33351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guests to book only after I approve them</a:t>
            </a:r>
            <a:endParaRPr lang="en-US" sz="1000" dirty="0"/>
          </a:p>
        </p:txBody>
      </p:sp>
      <p:sp>
        <p:nvSpPr>
          <p:cNvPr id="193" name="Rectangle 192"/>
          <p:cNvSpPr/>
          <p:nvPr/>
        </p:nvSpPr>
        <p:spPr>
          <a:xfrm>
            <a:off x="5943600" y="3710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9800" y="3639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guests of a particular gender to book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1200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943600" y="4472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019800" y="4401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Smoking inside car is not allowed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5943600" y="47775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6019800" y="47067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Drinking during the trip is not allowed</a:t>
            </a:r>
            <a:endParaRPr lang="en-US" sz="1000" dirty="0"/>
          </a:p>
        </p:txBody>
      </p:sp>
      <p:sp>
        <p:nvSpPr>
          <p:cNvPr id="201" name="Rounded Rectangle 200"/>
          <p:cNvSpPr/>
          <p:nvPr/>
        </p:nvSpPr>
        <p:spPr>
          <a:xfrm>
            <a:off x="7924800" y="60198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POST RIDE</a:t>
            </a:r>
            <a:endParaRPr lang="en-US" sz="11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010400" y="60783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>
                    <a:lumMod val="75000"/>
                  </a:schemeClr>
                </a:solidFill>
              </a:rPr>
              <a:t>Preview Ride</a:t>
            </a:r>
            <a:endParaRPr lang="en-US" sz="1000" b="1" u="sng" dirty="0"/>
          </a:p>
        </p:txBody>
      </p:sp>
    </p:spTree>
    <p:extLst>
      <p:ext uri="{BB962C8B-B14F-4D97-AF65-F5344CB8AC3E}">
        <p14:creationId xmlns:p14="http://schemas.microsoft.com/office/powerpoint/2010/main" val="10036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Page12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7620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Post a Ride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Place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572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From: Bangalore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1524000"/>
            <a:ext cx="12954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To: Madurai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2550" y="15240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/ seat: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" y="2476500"/>
            <a:ext cx="13716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Pickup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68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57400" y="24765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Plus 126"/>
          <p:cNvSpPr/>
          <p:nvPr/>
        </p:nvSpPr>
        <p:spPr>
          <a:xfrm>
            <a:off x="21170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800" y="121920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91200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Car Information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59436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Brand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43600" y="2076450"/>
            <a:ext cx="1371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Color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943600" y="1781890"/>
            <a:ext cx="990600" cy="2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Number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104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438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077200" y="1781890"/>
            <a:ext cx="838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2682" y="2362200"/>
            <a:ext cx="2830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791200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3413" y="2895600"/>
            <a:ext cx="5447787" cy="3505200"/>
            <a:chOff x="343413" y="2362200"/>
            <a:chExt cx="5447787" cy="3505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3622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354331" y="2438400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Route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57200" y="27813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City / Town Name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19300" y="2813939"/>
              <a:ext cx="114300" cy="104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133600" y="2743200"/>
              <a:ext cx="304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Allow guests looking for rides to this town to book</a:t>
              </a:r>
              <a:endParaRPr lang="en-US" sz="1000" u="sng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43413" y="3657600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Date and Time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6282" y="39624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Date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89282" y="3962400"/>
              <a:ext cx="228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70282" y="39624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4331" y="44019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Trip Type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5800" y="51487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7240" y="50877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Confirmed Trip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59280" y="50877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Travel Only if Full Trip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847" y="4953000"/>
              <a:ext cx="2835953" cy="7620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6731" y="47067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Paid Trip Postings</a:t>
              </a: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604260" y="51487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695700" y="50877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 Trip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54753" y="53340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073953" y="5316379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57600" y="53340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98682" y="35052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98682" y="43434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74882" y="58674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457200" y="3086100"/>
              <a:ext cx="1295400" cy="266700"/>
              <a:chOff x="2057400" y="3124200"/>
              <a:chExt cx="1295400" cy="2667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57400" y="3124200"/>
                <a:ext cx="1295400" cy="266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</a:t>
                </a:r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|</a:t>
                </a:r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Town / City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Plus 171"/>
              <p:cNvSpPr/>
              <p:nvPr/>
            </p:nvSpPr>
            <p:spPr>
              <a:xfrm>
                <a:off x="2141731" y="3200400"/>
                <a:ext cx="144269" cy="1524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185"/>
            <p:cNvSpPr/>
            <p:nvPr/>
          </p:nvSpPr>
          <p:spPr>
            <a:xfrm>
              <a:off x="1752600" y="5166360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5943600" y="2813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9800" y="274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</a:t>
            </a:r>
            <a:endParaRPr lang="en-US" sz="1000" dirty="0"/>
          </a:p>
        </p:txBody>
      </p:sp>
      <p:sp>
        <p:nvSpPr>
          <p:cNvPr id="189" name="Rectangle 188"/>
          <p:cNvSpPr/>
          <p:nvPr/>
        </p:nvSpPr>
        <p:spPr>
          <a:xfrm>
            <a:off x="5943600" y="31011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9800" y="30303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 for  friends &amp;  families</a:t>
            </a:r>
            <a:endParaRPr lang="en-US" sz="1000" dirty="0"/>
          </a:p>
        </p:txBody>
      </p:sp>
      <p:sp>
        <p:nvSpPr>
          <p:cNvPr id="191" name="Rectangle 190"/>
          <p:cNvSpPr/>
          <p:nvPr/>
        </p:nvSpPr>
        <p:spPr>
          <a:xfrm>
            <a:off x="5943600" y="34059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9800" y="33351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guests to book only after I approve them</a:t>
            </a:r>
            <a:endParaRPr lang="en-US" sz="1000" dirty="0"/>
          </a:p>
        </p:txBody>
      </p:sp>
      <p:sp>
        <p:nvSpPr>
          <p:cNvPr id="193" name="Rectangle 192"/>
          <p:cNvSpPr/>
          <p:nvPr/>
        </p:nvSpPr>
        <p:spPr>
          <a:xfrm>
            <a:off x="5943600" y="3710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9800" y="3639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guests of a particular gender to book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1200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943600" y="4472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019800" y="4401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Smoking inside car is not allowed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5943600" y="47775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6019800" y="47067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Drinking during the trip is not allowed</a:t>
            </a:r>
            <a:endParaRPr lang="en-US" sz="1000" dirty="0"/>
          </a:p>
        </p:txBody>
      </p:sp>
      <p:sp>
        <p:nvSpPr>
          <p:cNvPr id="201" name="Rounded Rectangle 200"/>
          <p:cNvSpPr/>
          <p:nvPr/>
        </p:nvSpPr>
        <p:spPr>
          <a:xfrm>
            <a:off x="7924800" y="60198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POST RIDE</a:t>
            </a:r>
            <a:endParaRPr lang="en-US" sz="11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010400" y="60783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>
                    <a:lumMod val="75000"/>
                  </a:schemeClr>
                </a:solidFill>
              </a:rPr>
              <a:t>Preview Ride</a:t>
            </a:r>
            <a:endParaRPr lang="en-US" sz="1000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4572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Kormangala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200" y="2095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Silk Board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574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Arapalayam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0082" y="3581400"/>
            <a:ext cx="4963918" cy="996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Page13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691261"/>
            <a:ext cx="8763000" cy="77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Post a Ride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Place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572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From: Bangalore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1524000"/>
            <a:ext cx="12954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To: Madurai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2550" y="15240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/ seat: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" y="2476500"/>
            <a:ext cx="13716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Pickup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68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57400" y="24765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Plus 126"/>
          <p:cNvSpPr/>
          <p:nvPr/>
        </p:nvSpPr>
        <p:spPr>
          <a:xfrm>
            <a:off x="21170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800" y="1219200"/>
            <a:ext cx="0" cy="708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91200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Car Information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59436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Brand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43600" y="2076450"/>
            <a:ext cx="1371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Color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943600" y="1781890"/>
            <a:ext cx="990600" cy="2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Number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104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438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077200" y="1781890"/>
            <a:ext cx="838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2682" y="2362200"/>
            <a:ext cx="2830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791200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8956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54331" y="2971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Route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57200" y="3314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Salem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19300" y="3347339"/>
            <a:ext cx="114300" cy="1047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33600" y="32766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Allow guests looking for rides to this town to book</a:t>
            </a:r>
            <a:endParaRPr lang="en-US" sz="10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43413" y="5219700"/>
            <a:ext cx="5447787" cy="2781300"/>
            <a:chOff x="343413" y="3619500"/>
            <a:chExt cx="5447787" cy="2781300"/>
          </a:xfrm>
        </p:grpSpPr>
        <p:sp>
          <p:nvSpPr>
            <p:cNvPr id="146" name="TextBox 145"/>
            <p:cNvSpPr txBox="1"/>
            <p:nvPr/>
          </p:nvSpPr>
          <p:spPr>
            <a:xfrm>
              <a:off x="343413" y="4191000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Date and Time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6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Date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89282" y="4495800"/>
              <a:ext cx="228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70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4331" y="49353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Trip Type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580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724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Confirmed Trip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5928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Travel Only if Full Trip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847" y="5486400"/>
              <a:ext cx="2835953" cy="7620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6731" y="52401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Paid Trip Postings</a:t>
              </a: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60426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69570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 Trip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54753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073953" y="5849779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57600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98682" y="40386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98682" y="4876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74882" y="6400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457200" y="3619500"/>
              <a:ext cx="1295400" cy="266700"/>
              <a:chOff x="2057400" y="3124200"/>
              <a:chExt cx="1295400" cy="2667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57400" y="3124200"/>
                <a:ext cx="1295400" cy="266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</a:t>
                </a:r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|</a:t>
                </a:r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Town / City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Plus 171"/>
              <p:cNvSpPr/>
              <p:nvPr/>
            </p:nvSpPr>
            <p:spPr>
              <a:xfrm>
                <a:off x="2141731" y="3200400"/>
                <a:ext cx="144269" cy="1524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185"/>
            <p:cNvSpPr/>
            <p:nvPr/>
          </p:nvSpPr>
          <p:spPr>
            <a:xfrm>
              <a:off x="1752600" y="5699760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5943600" y="2813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9800" y="274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</a:t>
            </a:r>
            <a:endParaRPr lang="en-US" sz="1000" dirty="0"/>
          </a:p>
        </p:txBody>
      </p:sp>
      <p:sp>
        <p:nvSpPr>
          <p:cNvPr id="189" name="Rectangle 188"/>
          <p:cNvSpPr/>
          <p:nvPr/>
        </p:nvSpPr>
        <p:spPr>
          <a:xfrm>
            <a:off x="5943600" y="31011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9800" y="30303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 for  friends &amp;  families</a:t>
            </a:r>
            <a:endParaRPr lang="en-US" sz="1000" dirty="0"/>
          </a:p>
        </p:txBody>
      </p:sp>
      <p:sp>
        <p:nvSpPr>
          <p:cNvPr id="191" name="Rectangle 190"/>
          <p:cNvSpPr/>
          <p:nvPr/>
        </p:nvSpPr>
        <p:spPr>
          <a:xfrm>
            <a:off x="5943600" y="34059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9800" y="33351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guests to book only after I approve them</a:t>
            </a:r>
            <a:endParaRPr lang="en-US" sz="1000" dirty="0"/>
          </a:p>
        </p:txBody>
      </p:sp>
      <p:sp>
        <p:nvSpPr>
          <p:cNvPr id="193" name="Rectangle 192"/>
          <p:cNvSpPr/>
          <p:nvPr/>
        </p:nvSpPr>
        <p:spPr>
          <a:xfrm>
            <a:off x="5943600" y="3710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9800" y="3639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guests of a particular gender to book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1200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943600" y="4472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019800" y="4401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Smoking inside car is not allowed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5943600" y="47775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6019800" y="47067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Drinking during the trip is not allowed</a:t>
            </a:r>
            <a:endParaRPr lang="en-US" sz="1000" dirty="0"/>
          </a:p>
        </p:txBody>
      </p:sp>
      <p:sp>
        <p:nvSpPr>
          <p:cNvPr id="201" name="Rounded Rectangle 200"/>
          <p:cNvSpPr/>
          <p:nvPr/>
        </p:nvSpPr>
        <p:spPr>
          <a:xfrm>
            <a:off x="7924800" y="80010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POST RIDE</a:t>
            </a:r>
            <a:endParaRPr lang="en-US" sz="11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010400" y="80595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>
                    <a:lumMod val="75000"/>
                  </a:schemeClr>
                </a:solidFill>
              </a:rPr>
              <a:t>Preview Ride</a:t>
            </a:r>
            <a:endParaRPr lang="en-US" sz="1000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4572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Kormangala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200" y="2095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Silk Board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574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Arapalayam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810000"/>
            <a:ext cx="51054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4830" y="3962400"/>
            <a:ext cx="4724400" cy="952500"/>
            <a:chOff x="457200" y="3962400"/>
            <a:chExt cx="4724400" cy="952500"/>
          </a:xfrm>
        </p:grpSpPr>
        <p:sp>
          <p:nvSpPr>
            <p:cNvPr id="73" name="Rectangle 72"/>
            <p:cNvSpPr/>
            <p:nvPr/>
          </p:nvSpPr>
          <p:spPr>
            <a:xfrm>
              <a:off x="457200" y="40005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</a:rPr>
                <a:t>Namakkal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9300" y="4033139"/>
              <a:ext cx="114300" cy="10474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33600" y="3962400"/>
              <a:ext cx="3048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</a:rPr>
                <a:t>Allow guests looking for rides to this town to book</a:t>
              </a:r>
              <a:endParaRPr lang="en-US" sz="1000" u="sng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74550" y="4343400"/>
              <a:ext cx="112565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Fare / seat: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7200" y="4648200"/>
              <a:ext cx="1295400" cy="26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|</a:t>
              </a:r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Add Drop Point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Plus 77"/>
            <p:cNvSpPr/>
            <p:nvPr/>
          </p:nvSpPr>
          <p:spPr>
            <a:xfrm>
              <a:off x="516847" y="4724400"/>
              <a:ext cx="144269" cy="152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0082" y="3581400"/>
            <a:ext cx="4963918" cy="996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Page14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691261"/>
            <a:ext cx="8763000" cy="77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Post a Ride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Place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572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From: Bangalore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1524000"/>
            <a:ext cx="12954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To: Madurai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2550" y="15240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/ seat: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" y="2476500"/>
            <a:ext cx="13716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Pickup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68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57400" y="24765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Plus 126"/>
          <p:cNvSpPr/>
          <p:nvPr/>
        </p:nvSpPr>
        <p:spPr>
          <a:xfrm>
            <a:off x="21170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800" y="1219200"/>
            <a:ext cx="0" cy="499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91200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Car Information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59436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Brand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43600" y="2076450"/>
            <a:ext cx="1371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Color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943600" y="1781890"/>
            <a:ext cx="990600" cy="2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Number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104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438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077200" y="1781890"/>
            <a:ext cx="838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2682" y="2362200"/>
            <a:ext cx="2830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791200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8956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54331" y="2971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Route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57200" y="3314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Salem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19300" y="3347339"/>
            <a:ext cx="114300" cy="1047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33600" y="32766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Allow guests looking for rides to this town to book</a:t>
            </a:r>
            <a:endParaRPr lang="en-US" sz="10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43413" y="5562600"/>
            <a:ext cx="5447787" cy="2781300"/>
            <a:chOff x="343413" y="3619500"/>
            <a:chExt cx="5447787" cy="2781300"/>
          </a:xfrm>
        </p:grpSpPr>
        <p:sp>
          <p:nvSpPr>
            <p:cNvPr id="146" name="TextBox 145"/>
            <p:cNvSpPr txBox="1"/>
            <p:nvPr/>
          </p:nvSpPr>
          <p:spPr>
            <a:xfrm>
              <a:off x="343413" y="4191000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Date and Time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6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Date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89282" y="4495800"/>
              <a:ext cx="228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70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4331" y="49353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Trip Type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580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724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Confirmed Trip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5928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Travel Only if Full Trip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847" y="5486400"/>
              <a:ext cx="2835953" cy="7620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6731" y="52401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Paid Trip Postings</a:t>
              </a: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60426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69570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 Trip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54753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073953" y="5849779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57600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98682" y="40386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98682" y="4876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74882" y="6400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457200" y="3619500"/>
              <a:ext cx="1295400" cy="266700"/>
              <a:chOff x="2057400" y="3124200"/>
              <a:chExt cx="1295400" cy="2667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57400" y="3124200"/>
                <a:ext cx="1295400" cy="266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</a:t>
                </a:r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|</a:t>
                </a:r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Town / City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Plus 171"/>
              <p:cNvSpPr/>
              <p:nvPr/>
            </p:nvSpPr>
            <p:spPr>
              <a:xfrm>
                <a:off x="2141731" y="3200400"/>
                <a:ext cx="144269" cy="1524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185"/>
            <p:cNvSpPr/>
            <p:nvPr/>
          </p:nvSpPr>
          <p:spPr>
            <a:xfrm>
              <a:off x="1752600" y="5699760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5943600" y="2813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9800" y="274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</a:t>
            </a:r>
            <a:endParaRPr lang="en-US" sz="1000" dirty="0"/>
          </a:p>
        </p:txBody>
      </p:sp>
      <p:sp>
        <p:nvSpPr>
          <p:cNvPr id="189" name="Rectangle 188"/>
          <p:cNvSpPr/>
          <p:nvPr/>
        </p:nvSpPr>
        <p:spPr>
          <a:xfrm>
            <a:off x="5943600" y="31011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9800" y="30303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 for  friends &amp;  families</a:t>
            </a:r>
            <a:endParaRPr lang="en-US" sz="1000" dirty="0"/>
          </a:p>
        </p:txBody>
      </p:sp>
      <p:sp>
        <p:nvSpPr>
          <p:cNvPr id="191" name="Rectangle 190"/>
          <p:cNvSpPr/>
          <p:nvPr/>
        </p:nvSpPr>
        <p:spPr>
          <a:xfrm>
            <a:off x="5943600" y="34059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9800" y="33351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guests to book only after I approve them</a:t>
            </a:r>
            <a:endParaRPr lang="en-US" sz="1000" dirty="0"/>
          </a:p>
        </p:txBody>
      </p:sp>
      <p:sp>
        <p:nvSpPr>
          <p:cNvPr id="193" name="Rectangle 192"/>
          <p:cNvSpPr/>
          <p:nvPr/>
        </p:nvSpPr>
        <p:spPr>
          <a:xfrm>
            <a:off x="5943600" y="3710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9800" y="3639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guests of a particular gender to book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1200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943600" y="4472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019800" y="4401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Smoking inside car is not allowed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5943600" y="47775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6019800" y="47067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Drinking during the trip is not allowed</a:t>
            </a:r>
            <a:endParaRPr lang="en-US" sz="1000" dirty="0"/>
          </a:p>
        </p:txBody>
      </p:sp>
      <p:sp>
        <p:nvSpPr>
          <p:cNvPr id="201" name="Rounded Rectangle 200"/>
          <p:cNvSpPr/>
          <p:nvPr/>
        </p:nvSpPr>
        <p:spPr>
          <a:xfrm>
            <a:off x="7924800" y="80010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POST RIDE</a:t>
            </a:r>
            <a:endParaRPr lang="en-US" sz="11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010400" y="80595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>
                    <a:lumMod val="75000"/>
                  </a:schemeClr>
                </a:solidFill>
              </a:rPr>
              <a:t>Preview Ride</a:t>
            </a:r>
            <a:endParaRPr lang="en-US" sz="1000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4572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Kormangala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200" y="2095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Silk Board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574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Arapalayam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810000"/>
            <a:ext cx="51054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4830" y="4000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Namakkal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06930" y="4033139"/>
            <a:ext cx="114300" cy="10474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21230" y="39624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Allow guests looking for rides to this town to book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180" y="43434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400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4830" y="49530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Plus 77"/>
          <p:cNvSpPr/>
          <p:nvPr/>
        </p:nvSpPr>
        <p:spPr>
          <a:xfrm>
            <a:off x="604477" y="502920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4830" y="4682266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Mudalimedu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junction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0082" y="3581400"/>
            <a:ext cx="4963918" cy="996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Page15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691260"/>
            <a:ext cx="8763000" cy="8681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Post a Ride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Place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572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From: Bangalore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57400" y="1524000"/>
            <a:ext cx="12954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To: Madurai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22550" y="15240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/ seat: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57200" y="2476500"/>
            <a:ext cx="13716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Pickup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lus 6"/>
          <p:cNvSpPr/>
          <p:nvPr/>
        </p:nvSpPr>
        <p:spPr>
          <a:xfrm>
            <a:off x="5168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57400" y="24765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Plus 126"/>
          <p:cNvSpPr/>
          <p:nvPr/>
        </p:nvSpPr>
        <p:spPr>
          <a:xfrm>
            <a:off x="2117047" y="253365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800" y="1219200"/>
            <a:ext cx="0" cy="792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791200" y="12192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Car Information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5943600" y="15240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Brand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43600" y="2076450"/>
            <a:ext cx="1371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Color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943600" y="1781890"/>
            <a:ext cx="990600" cy="2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Car Number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0104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543800" y="1781890"/>
            <a:ext cx="457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077200" y="1781890"/>
            <a:ext cx="838200" cy="19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>
            <a:off x="5932682" y="2362200"/>
            <a:ext cx="2830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791200" y="24384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28956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54331" y="2971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* </a:t>
            </a:r>
            <a:r>
              <a:rPr lang="en-US" sz="1000" dirty="0" smtClean="0"/>
              <a:t>Route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57200" y="32766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Salem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019300" y="3347339"/>
            <a:ext cx="114300" cy="1047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33600" y="32766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Allow guests looking for rides to this town to book</a:t>
            </a:r>
            <a:endParaRPr lang="en-US" sz="10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5867400"/>
            <a:ext cx="5447787" cy="2781300"/>
            <a:chOff x="343413" y="3619500"/>
            <a:chExt cx="5447787" cy="2781300"/>
          </a:xfrm>
        </p:grpSpPr>
        <p:sp>
          <p:nvSpPr>
            <p:cNvPr id="146" name="TextBox 145"/>
            <p:cNvSpPr txBox="1"/>
            <p:nvPr/>
          </p:nvSpPr>
          <p:spPr>
            <a:xfrm>
              <a:off x="343413" y="4191000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Date and Time</a:t>
              </a: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6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Date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589282" y="4495800"/>
              <a:ext cx="228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70282" y="44958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Time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4331" y="49353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C00000"/>
                  </a:solidFill>
                </a:rPr>
                <a:t>* </a:t>
              </a:r>
              <a:r>
                <a:rPr lang="en-US" sz="1000" dirty="0" smtClean="0"/>
                <a:t>Trip Type</a:t>
              </a: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68580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724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Confirmed Trip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5928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Travel Only if Full Trip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6847" y="5486400"/>
              <a:ext cx="2835953" cy="7620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06731" y="5240179"/>
              <a:ext cx="1474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Paid Trip Postings</a:t>
              </a: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604260" y="5682139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695700" y="5621179"/>
              <a:ext cx="2095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 Trip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54753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073953" y="5849779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57600" y="5867400"/>
              <a:ext cx="1431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 smtClean="0"/>
                <a:t>Know More</a:t>
              </a:r>
              <a:endParaRPr lang="en-US" u="sng" dirty="0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598682" y="40386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98682" y="4876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74882" y="6400800"/>
              <a:ext cx="47353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457200" y="3619500"/>
              <a:ext cx="1295400" cy="266700"/>
              <a:chOff x="2057400" y="3124200"/>
              <a:chExt cx="1295400" cy="2667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57400" y="3124200"/>
                <a:ext cx="1295400" cy="266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</a:t>
                </a:r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|</a:t>
                </a:r>
                <a:r>
                  <a:rPr lang="en-US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Add Town / City</a:t>
                </a:r>
                <a:endParaRPr 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Plus 171"/>
              <p:cNvSpPr/>
              <p:nvPr/>
            </p:nvSpPr>
            <p:spPr>
              <a:xfrm>
                <a:off x="2141731" y="3200400"/>
                <a:ext cx="144269" cy="152400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Oval 185"/>
            <p:cNvSpPr/>
            <p:nvPr/>
          </p:nvSpPr>
          <p:spPr>
            <a:xfrm>
              <a:off x="1752600" y="5699760"/>
              <a:ext cx="91440" cy="91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56746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5943600" y="2813937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9800" y="2743200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</a:t>
            </a:r>
            <a:endParaRPr lang="en-US" sz="1000" dirty="0"/>
          </a:p>
        </p:txBody>
      </p:sp>
      <p:sp>
        <p:nvSpPr>
          <p:cNvPr id="189" name="Rectangle 188"/>
          <p:cNvSpPr/>
          <p:nvPr/>
        </p:nvSpPr>
        <p:spPr>
          <a:xfrm>
            <a:off x="5943600" y="31011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9800" y="30303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</a:t>
            </a:r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Green Guests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to book for  friends &amp;  families</a:t>
            </a:r>
            <a:endParaRPr lang="en-US" sz="1000" dirty="0"/>
          </a:p>
        </p:txBody>
      </p:sp>
      <p:sp>
        <p:nvSpPr>
          <p:cNvPr id="191" name="Rectangle 190"/>
          <p:cNvSpPr/>
          <p:nvPr/>
        </p:nvSpPr>
        <p:spPr>
          <a:xfrm>
            <a:off x="5943600" y="34059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9800" y="33351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guests to book only after I approve them</a:t>
            </a:r>
            <a:endParaRPr lang="en-US" sz="1000" dirty="0"/>
          </a:p>
        </p:txBody>
      </p:sp>
      <p:sp>
        <p:nvSpPr>
          <p:cNvPr id="193" name="Rectangle 192"/>
          <p:cNvSpPr/>
          <p:nvPr/>
        </p:nvSpPr>
        <p:spPr>
          <a:xfrm>
            <a:off x="5943600" y="3710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9800" y="36399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Allow only guests of a particular gender to book</a:t>
            </a:r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1200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Preferences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943600" y="44727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019800" y="4401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Smoking inside car is not allowed</a:t>
            </a:r>
            <a:endParaRPr lang="en-US" sz="1000" dirty="0"/>
          </a:p>
        </p:txBody>
      </p:sp>
      <p:sp>
        <p:nvSpPr>
          <p:cNvPr id="198" name="Rectangle 197"/>
          <p:cNvSpPr/>
          <p:nvPr/>
        </p:nvSpPr>
        <p:spPr>
          <a:xfrm>
            <a:off x="5943600" y="4777516"/>
            <a:ext cx="114300" cy="10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6019800" y="47067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Drinking during the trip is not allowed</a:t>
            </a:r>
            <a:endParaRPr lang="en-US" sz="1000" dirty="0"/>
          </a:p>
        </p:txBody>
      </p:sp>
      <p:sp>
        <p:nvSpPr>
          <p:cNvPr id="201" name="Rounded Rectangle 200"/>
          <p:cNvSpPr/>
          <p:nvPr/>
        </p:nvSpPr>
        <p:spPr>
          <a:xfrm>
            <a:off x="7924800" y="8915400"/>
            <a:ext cx="1066800" cy="3647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+mj-lt"/>
              </a:rPr>
              <a:t>POST RIDE</a:t>
            </a:r>
            <a:endParaRPr lang="en-US" sz="1100" dirty="0">
              <a:latin typeface="+mj-lt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010400" y="8973979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chemeClr val="accent1">
                    <a:lumMod val="75000"/>
                  </a:schemeClr>
                </a:solidFill>
              </a:rPr>
              <a:t>Preview Ride</a:t>
            </a:r>
            <a:endParaRPr lang="en-US" sz="1000" b="1" u="sng" dirty="0"/>
          </a:p>
        </p:txBody>
      </p:sp>
      <p:sp>
        <p:nvSpPr>
          <p:cNvPr id="68" name="Rectangle 67"/>
          <p:cNvSpPr/>
          <p:nvPr/>
        </p:nvSpPr>
        <p:spPr>
          <a:xfrm>
            <a:off x="4572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Kormangala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200" y="2095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Silk Board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57400" y="17907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Arapalayam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4038600"/>
            <a:ext cx="51054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4830" y="41529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Karur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06930" y="4185539"/>
            <a:ext cx="114300" cy="10474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21230" y="411480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Allow guests looking for rides to this town to book</a:t>
            </a:r>
            <a:endParaRPr lang="en-US" sz="1000" u="sng" dirty="0">
              <a:solidFill>
                <a:schemeClr val="tx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180" y="4495800"/>
            <a:ext cx="112565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500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4830" y="5105400"/>
            <a:ext cx="1295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Add Drop Point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Plus 77"/>
          <p:cNvSpPr/>
          <p:nvPr/>
        </p:nvSpPr>
        <p:spPr>
          <a:xfrm>
            <a:off x="604477" y="5181600"/>
            <a:ext cx="144269" cy="152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4830" y="4834666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Trichy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Bye Pass 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7200" y="3619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Namakkal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1200" y="3619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Fare :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400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429000" y="3619500"/>
            <a:ext cx="1371600" cy="19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 smtClean="0">
                <a:solidFill>
                  <a:schemeClr val="accent1">
                    <a:lumMod val="75000"/>
                  </a:schemeClr>
                </a:solidFill>
              </a:rPr>
              <a:t>Drop Points</a:t>
            </a:r>
            <a:endParaRPr 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70082" y="3581400"/>
            <a:ext cx="4963918" cy="9960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798" y="152400"/>
          <a:ext cx="86786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68"/>
                <a:gridCol w="3225181"/>
                <a:gridCol w="1931174"/>
                <a:gridCol w="1352647"/>
              </a:tblGrid>
              <a:tr h="195943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MerryTrips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Module</a:t>
                      </a:r>
                      <a:r>
                        <a:rPr lang="en-US" sz="7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: 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Post a Ride Page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Version : </a:t>
                      </a:r>
                      <a:r>
                        <a:rPr lang="en-US" sz="7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Draft 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567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Page15</a:t>
                      </a:r>
                      <a:br>
                        <a:rPr lang="en-US" sz="7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</a:br>
                      <a:endParaRPr lang="en-US" sz="105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96819" marR="96819" anchor="ctr" anchorCtr="1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6819" marR="96819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8278" y="691260"/>
            <a:ext cx="8763000" cy="6014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762000"/>
            <a:ext cx="8763000" cy="323850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My Profile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331" y="1219200"/>
            <a:ext cx="4674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 smtClean="0">
                <a:solidFill>
                  <a:srgbClr val="C00000"/>
                </a:solidFill>
              </a:rPr>
              <a:t>My Details </a:t>
            </a:r>
            <a:r>
              <a:rPr lang="en-US" sz="1000" dirty="0" smtClean="0">
                <a:solidFill>
                  <a:srgbClr val="C00000"/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|  Car Details   |  Trip Details  |  Carbon footprint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39624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4331" y="4114800"/>
            <a:ext cx="147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Ratings and Reviews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134231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Profile is 60% complete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172200" y="1907976"/>
            <a:ext cx="1257300" cy="111324"/>
          </a:xfrm>
          <a:prstGeom prst="roundRect">
            <a:avLst/>
          </a:prstGeom>
          <a:solidFill>
            <a:srgbClr val="2CF43F"/>
          </a:solidFill>
          <a:ln>
            <a:solidFill>
              <a:srgbClr val="2CF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7543800" y="1893568"/>
            <a:ext cx="628650" cy="1257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1847850"/>
            <a:ext cx="45719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72200" y="2133600"/>
            <a:ext cx="1257300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Company Email Address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Secondary Email </a:t>
            </a:r>
            <a:r>
              <a:rPr lang="en-US" sz="1000" dirty="0" err="1" smtClean="0">
                <a:solidFill>
                  <a:schemeClr val="accent3">
                    <a:lumMod val="75000"/>
                  </a:schemeClr>
                </a:solidFill>
              </a:rPr>
              <a:t>Addres</a:t>
            </a:r>
            <a:endParaRPr lang="en-US" sz="1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</a:rPr>
              <a:t>Mobile Number</a:t>
            </a:r>
            <a:endParaRPr 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81900" y="2133600"/>
            <a:ext cx="1257300" cy="861774"/>
          </a:xfrm>
          <a:prstGeom prst="rect">
            <a:avLst/>
          </a:prstGeom>
          <a:solidFill>
            <a:srgbClr val="FFB46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>
                <a:solidFill>
                  <a:srgbClr val="C00000"/>
                </a:solidFill>
              </a:rPr>
              <a:t>Linkedin</a:t>
            </a:r>
            <a:r>
              <a:rPr lang="en-US" sz="1000" dirty="0" smtClean="0">
                <a:solidFill>
                  <a:srgbClr val="C00000"/>
                </a:solidFill>
              </a:rPr>
              <a:t> Profile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rgbClr val="C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Facebook Profile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000" dirty="0">
              <a:solidFill>
                <a:srgbClr val="C00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>
                <a:solidFill>
                  <a:srgbClr val="C00000"/>
                </a:solidFill>
              </a:rPr>
              <a:t>Mobile Number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" y="4495801"/>
            <a:ext cx="48768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C:\Users\vidya_manoharan\Desktop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4" y="4572000"/>
            <a:ext cx="91014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24000" y="4572000"/>
            <a:ext cx="419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Harini Says: Vinod is a good driver. Good time with him</a:t>
            </a:r>
            <a:endParaRPr lang="en-US" sz="1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1676400" y="5096590"/>
            <a:ext cx="570540" cy="85010"/>
            <a:chOff x="904876" y="2819400"/>
            <a:chExt cx="847724" cy="152400"/>
          </a:xfrm>
        </p:grpSpPr>
        <p:sp>
          <p:nvSpPr>
            <p:cNvPr id="117" name="5-Point Star 116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5-Point Star 117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5-Point Star 118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5-Point Star 119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67000" y="5096590"/>
            <a:ext cx="262832" cy="85010"/>
            <a:chOff x="1362076" y="2819400"/>
            <a:chExt cx="390524" cy="152400"/>
          </a:xfrm>
        </p:grpSpPr>
        <p:sp>
          <p:nvSpPr>
            <p:cNvPr id="122" name="5-Point Star 121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5-Point Star 122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544260" y="5105400"/>
            <a:ext cx="570540" cy="85010"/>
            <a:chOff x="904876" y="2819400"/>
            <a:chExt cx="847724" cy="152400"/>
          </a:xfrm>
        </p:grpSpPr>
        <p:sp>
          <p:nvSpPr>
            <p:cNvPr id="125" name="5-Point Star 124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5-Point Star 125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5-Point Star 129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5-Point Star 130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524000" y="4800600"/>
            <a:ext cx="419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Safe driving       |	 Punctuality      |    </a:t>
            </a:r>
            <a:r>
              <a:rPr lang="en-US" sz="1000" dirty="0" err="1" smtClean="0"/>
              <a:t>Behaviour</a:t>
            </a:r>
            <a:endParaRPr lang="en-US" sz="1000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33400" y="5562600"/>
            <a:ext cx="47353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3" descr="C:\Users\vidya_manoharan\Desktop\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15000"/>
            <a:ext cx="91014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536166" y="5715000"/>
            <a:ext cx="419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Jaspreet</a:t>
            </a:r>
            <a:r>
              <a:rPr lang="en-US" sz="1000" dirty="0" smtClean="0"/>
              <a:t> Says: Vinod is was fun to and is a very safe driver. </a:t>
            </a:r>
            <a:endParaRPr lang="en-US" sz="10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1688566" y="6239590"/>
            <a:ext cx="570540" cy="85010"/>
            <a:chOff x="904876" y="2819400"/>
            <a:chExt cx="847724" cy="152400"/>
          </a:xfrm>
        </p:grpSpPr>
        <p:sp>
          <p:nvSpPr>
            <p:cNvPr id="137" name="5-Point Star 136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5-Point Star 137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5-Point Star 138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679166" y="6239590"/>
            <a:ext cx="262832" cy="85010"/>
            <a:chOff x="1362076" y="2819400"/>
            <a:chExt cx="390524" cy="152400"/>
          </a:xfrm>
        </p:grpSpPr>
        <p:sp>
          <p:nvSpPr>
            <p:cNvPr id="143" name="5-Point Star 142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5-Point Star 144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556426" y="6248400"/>
            <a:ext cx="570540" cy="85010"/>
            <a:chOff x="904876" y="2819400"/>
            <a:chExt cx="847724" cy="152400"/>
          </a:xfrm>
        </p:grpSpPr>
        <p:sp>
          <p:nvSpPr>
            <p:cNvPr id="151" name="5-Point Star 150"/>
            <p:cNvSpPr/>
            <p:nvPr/>
          </p:nvSpPr>
          <p:spPr>
            <a:xfrm>
              <a:off x="9048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151"/>
            <p:cNvSpPr/>
            <p:nvPr/>
          </p:nvSpPr>
          <p:spPr>
            <a:xfrm>
              <a:off x="11334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154"/>
            <p:cNvSpPr/>
            <p:nvPr/>
          </p:nvSpPr>
          <p:spPr>
            <a:xfrm>
              <a:off x="13620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590676" y="2819400"/>
              <a:ext cx="161924" cy="1524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536166" y="5943600"/>
            <a:ext cx="419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Safe driving       |	 Punctuality      |    </a:t>
            </a:r>
            <a:r>
              <a:rPr lang="en-US" sz="1000" dirty="0" err="1" smtClean="0"/>
              <a:t>Behaviour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304800" y="1581150"/>
            <a:ext cx="5029200" cy="326826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  Upgrade  for Free!  Become  a Green  Merry Tripper!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905000"/>
            <a:ext cx="4724400" cy="1978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66800" y="2667000"/>
            <a:ext cx="2971800" cy="1028700"/>
            <a:chOff x="457200" y="2705100"/>
            <a:chExt cx="2971800" cy="1028700"/>
          </a:xfrm>
        </p:grpSpPr>
        <p:sp>
          <p:nvSpPr>
            <p:cNvPr id="84" name="Rectangle 83"/>
            <p:cNvSpPr/>
            <p:nvPr/>
          </p:nvSpPr>
          <p:spPr>
            <a:xfrm>
              <a:off x="457200" y="2705100"/>
              <a:ext cx="13716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My </a:t>
              </a:r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</a:rPr>
                <a:t>Linkedin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 profile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28800" y="27051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 smtClean="0">
                  <a:solidFill>
                    <a:schemeClr val="accent1">
                      <a:lumMod val="75000"/>
                    </a:schemeClr>
                  </a:solidFill>
                </a:rPr>
                <a:t>Linkedin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 URL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200" y="3162300"/>
              <a:ext cx="13716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My Mobile Number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28800" y="3162300"/>
              <a:ext cx="13716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9845020987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0" y="3543300"/>
              <a:ext cx="1371600" cy="190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My company Email 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28800" y="3543300"/>
              <a:ext cx="16002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Vinod_j@cognizant.com</a:t>
              </a:r>
              <a:endParaRPr 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8" y="995082"/>
            <a:ext cx="9158928" cy="5862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2964" y="174812"/>
            <a:ext cx="675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Problem in Customers’ Mind.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42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336176"/>
            <a:ext cx="7368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Value Propositions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595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3306" y="564776"/>
            <a:ext cx="609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Travel Safe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2247" y="5903259"/>
            <a:ext cx="583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Travel Convenient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0129" y="5217459"/>
            <a:ext cx="498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1"/>
                </a:solidFill>
              </a:rPr>
              <a:t>Travel Economical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</TotalTime>
  <Words>3409</Words>
  <Application>Microsoft Office PowerPoint</Application>
  <PresentationFormat>On-screen Show (4:3)</PresentationFormat>
  <Paragraphs>773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Office Theme</vt:lpstr>
      <vt:lpstr>MerryTrips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MerryTrips’ Solution to Customers’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Revenue Streams.  </vt:lpstr>
      <vt:lpstr>PowerPoint Presentation</vt:lpstr>
      <vt:lpstr>PowerPoint Presentation</vt:lpstr>
      <vt:lpstr>PowerPoint Presentation</vt:lpstr>
      <vt:lpstr>PowerPoint Presentation</vt:lpstr>
      <vt:lpstr>Market Research.</vt:lpstr>
      <vt:lpstr>Marketing Strategies and Distribution Channels.</vt:lpstr>
      <vt:lpstr>PowerPoint Presentation</vt:lpstr>
      <vt:lpstr>Prototype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FatakRide</dc:title>
  <dc:creator>Nirav Devpura</dc:creator>
  <cp:lastModifiedBy>Anurag Agarwal</cp:lastModifiedBy>
  <cp:revision>35</cp:revision>
  <dcterms:created xsi:type="dcterms:W3CDTF">2013-07-10T08:46:47Z</dcterms:created>
  <dcterms:modified xsi:type="dcterms:W3CDTF">2013-09-08T22:51:21Z</dcterms:modified>
</cp:coreProperties>
</file>