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BED"/>
    <a:srgbClr val="AEB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7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7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8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8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04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8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4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5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5D84-AB2D-4D56-9785-4B10DA7BD940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E56C-D450-4193-87B0-9BC7093C6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16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73685"/>
              </p:ext>
            </p:extLst>
          </p:nvPr>
        </p:nvGraphicFramePr>
        <p:xfrm>
          <a:off x="2032000" y="719666"/>
          <a:ext cx="5058756" cy="54864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34631439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28015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Р, г/см</a:t>
                      </a:r>
                      <a:r>
                        <a:rPr lang="ru-RU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3 </a:t>
                      </a:r>
                      <a:endParaRPr lang="ru-RU" b="0" cap="none" spc="0" baseline="3000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1,16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33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Т, кварта/с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45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788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PV</a:t>
                      </a:r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,</a:t>
                      </a:r>
                      <a:r>
                        <a:rPr lang="ru-RU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 мПа*с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22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13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YP</a:t>
                      </a:r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,</a:t>
                      </a:r>
                      <a:r>
                        <a:rPr lang="ru-RU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 фунт/100фут</a:t>
                      </a:r>
                      <a:r>
                        <a:rPr lang="ru-RU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2</a:t>
                      </a:r>
                      <a:endParaRPr lang="ru-RU" b="0" cap="none" spc="0" baseline="3000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11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5261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СНС</a:t>
                      </a:r>
                      <a:r>
                        <a:rPr lang="ru-RU" b="0" cap="none" spc="0" baseline="-25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1/10</a:t>
                      </a:r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, фунт/100фут</a:t>
                      </a:r>
                      <a:r>
                        <a:rPr lang="ru-RU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2</a:t>
                      </a:r>
                      <a:endParaRPr lang="ru-RU" b="0" cap="none" spc="0" baseline="3000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5/10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91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Ф,</a:t>
                      </a:r>
                      <a:r>
                        <a:rPr lang="ru-RU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 см</a:t>
                      </a:r>
                      <a:r>
                        <a:rPr lang="ru-RU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3</a:t>
                      </a:r>
                      <a:r>
                        <a:rPr lang="ru-RU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/30 мин при 7 </a:t>
                      </a:r>
                      <a:r>
                        <a:rPr lang="ru-RU" b="0" cap="none" spc="0" baseline="0" dirty="0" err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атм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3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447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Толщина фильтрационной корки, мм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1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550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КТК, рад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0,05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140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F HPHT</a:t>
                      </a:r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 (р=500</a:t>
                      </a:r>
                      <a:r>
                        <a:rPr lang="en-US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psi</a:t>
                      </a:r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)</a:t>
                      </a:r>
                      <a:r>
                        <a:rPr lang="ru-RU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 см</a:t>
                      </a:r>
                      <a:r>
                        <a:rPr lang="ru-RU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3</a:t>
                      </a:r>
                      <a:r>
                        <a:rPr lang="ru-RU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/30мин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2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545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рН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10,5</a:t>
                      </a:r>
                      <a:endParaRPr lang="ru-RU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</a:endParaRPr>
                    </a:p>
                  </a:txBody>
                  <a:tcPr marL="137160" marR="137160" marT="137160" marB="137160" anchor="b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707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8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DEEBF7"/>
              </a:clrFrom>
              <a:clrTo>
                <a:srgbClr val="DEEB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3" y="290862"/>
            <a:ext cx="4120069" cy="12220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BDD7EE"/>
              </a:clrFrom>
              <a:clrTo>
                <a:srgbClr val="BDD7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2" y="2285917"/>
            <a:ext cx="4400325" cy="13051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BDD7EE"/>
              </a:clrFrom>
              <a:clrTo>
                <a:srgbClr val="BDD7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21816"/>
            <a:ext cx="6378114" cy="27287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DEEBF7"/>
              </a:clrFrom>
              <a:clrTo>
                <a:srgbClr val="DEEB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86" y="3501479"/>
            <a:ext cx="6376969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0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BDD7EE"/>
              </a:clrFrom>
              <a:clrTo>
                <a:srgbClr val="BDD7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2" y="255915"/>
            <a:ext cx="4839091" cy="2239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D2DEEF"/>
              </a:clrFrom>
              <a:clrTo>
                <a:srgbClr val="D2D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12" y="998909"/>
            <a:ext cx="4834547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53927"/>
              </p:ext>
            </p:extLst>
          </p:nvPr>
        </p:nvGraphicFramePr>
        <p:xfrm>
          <a:off x="2032000" y="678873"/>
          <a:ext cx="8117839" cy="129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39">
                  <a:extLst>
                    <a:ext uri="{9D8B030D-6E8A-4147-A177-3AD203B41FA5}">
                      <a16:colId xmlns:a16="http://schemas.microsoft.com/office/drawing/2014/main" val="7406501"/>
                    </a:ext>
                  </a:extLst>
                </a:gridCol>
                <a:gridCol w="1012884">
                  <a:extLst>
                    <a:ext uri="{9D8B030D-6E8A-4147-A177-3AD203B41FA5}">
                      <a16:colId xmlns:a16="http://schemas.microsoft.com/office/drawing/2014/main" val="577874855"/>
                    </a:ext>
                  </a:extLst>
                </a:gridCol>
                <a:gridCol w="1079304">
                  <a:extLst>
                    <a:ext uri="{9D8B030D-6E8A-4147-A177-3AD203B41FA5}">
                      <a16:colId xmlns:a16="http://schemas.microsoft.com/office/drawing/2014/main" val="1398350989"/>
                    </a:ext>
                  </a:extLst>
                </a:gridCol>
                <a:gridCol w="904954">
                  <a:extLst>
                    <a:ext uri="{9D8B030D-6E8A-4147-A177-3AD203B41FA5}">
                      <a16:colId xmlns:a16="http://schemas.microsoft.com/office/drawing/2014/main" val="3374538872"/>
                    </a:ext>
                  </a:extLst>
                </a:gridCol>
                <a:gridCol w="1085421">
                  <a:extLst>
                    <a:ext uri="{9D8B030D-6E8A-4147-A177-3AD203B41FA5}">
                      <a16:colId xmlns:a16="http://schemas.microsoft.com/office/drawing/2014/main" val="289539363"/>
                    </a:ext>
                  </a:extLst>
                </a:gridCol>
                <a:gridCol w="1194949">
                  <a:extLst>
                    <a:ext uri="{9D8B030D-6E8A-4147-A177-3AD203B41FA5}">
                      <a16:colId xmlns:a16="http://schemas.microsoft.com/office/drawing/2014/main" val="1928387017"/>
                    </a:ext>
                  </a:extLst>
                </a:gridCol>
                <a:gridCol w="1073774">
                  <a:extLst>
                    <a:ext uri="{9D8B030D-6E8A-4147-A177-3AD203B41FA5}">
                      <a16:colId xmlns:a16="http://schemas.microsoft.com/office/drawing/2014/main" val="1701524076"/>
                    </a:ext>
                  </a:extLst>
                </a:gridCol>
                <a:gridCol w="956614">
                  <a:extLst>
                    <a:ext uri="{9D8B030D-6E8A-4147-A177-3AD203B41FA5}">
                      <a16:colId xmlns:a16="http://schemas.microsoft.com/office/drawing/2014/main" val="1914103359"/>
                    </a:ext>
                  </a:extLst>
                </a:gridCol>
              </a:tblGrid>
              <a:tr h="991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Условная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кварта/с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Фильтрация,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/30 мин</a:t>
                      </a:r>
                      <a:endParaRPr lang="ru-RU" sz="1200" b="0" cap="none" spc="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трения корки, тангенс угла</a:t>
                      </a:r>
                      <a:endParaRPr lang="ru-RU" sz="12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фильтрата</a:t>
                      </a:r>
                      <a:r>
                        <a:rPr lang="ru-RU" sz="1200" b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г/см</a:t>
                      </a:r>
                      <a:r>
                        <a:rPr lang="ru-RU" sz="1200" b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Пластическая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мПа*с</a:t>
                      </a:r>
                      <a:endParaRPr lang="ru-RU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фунт/100фут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Статическое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фунт/100фут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рН раствора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81420"/>
                  </a:ext>
                </a:extLst>
              </a:tr>
              <a:tr h="2640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&lt;75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&lt;0,1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≥1,19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&lt;40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&lt;50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6-12/12-22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1385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81643" y="1975658"/>
            <a:ext cx="4954386" cy="125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S-Drill Salt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5B9BD5"/>
              </a:clrFrom>
              <a:clrTo>
                <a:srgbClr val="5B9B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0" y="3349969"/>
            <a:ext cx="8144962" cy="13717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D2DEEF"/>
              </a:clrFrom>
              <a:clrTo>
                <a:srgbClr val="D2D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840778"/>
            <a:ext cx="8151058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04773"/>
              </p:ext>
            </p:extLst>
          </p:nvPr>
        </p:nvGraphicFramePr>
        <p:xfrm>
          <a:off x="2040313" y="598517"/>
          <a:ext cx="816201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37">
                  <a:extLst>
                    <a:ext uri="{9D8B030D-6E8A-4147-A177-3AD203B41FA5}">
                      <a16:colId xmlns:a16="http://schemas.microsoft.com/office/drawing/2014/main" val="241101423"/>
                    </a:ext>
                  </a:extLst>
                </a:gridCol>
                <a:gridCol w="945481">
                  <a:extLst>
                    <a:ext uri="{9D8B030D-6E8A-4147-A177-3AD203B41FA5}">
                      <a16:colId xmlns:a16="http://schemas.microsoft.com/office/drawing/2014/main" val="4197632623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4105856039"/>
                    </a:ext>
                  </a:extLst>
                </a:gridCol>
                <a:gridCol w="903646">
                  <a:extLst>
                    <a:ext uri="{9D8B030D-6E8A-4147-A177-3AD203B41FA5}">
                      <a16:colId xmlns:a16="http://schemas.microsoft.com/office/drawing/2014/main" val="1650596811"/>
                    </a:ext>
                  </a:extLst>
                </a:gridCol>
                <a:gridCol w="1088601">
                  <a:extLst>
                    <a:ext uri="{9D8B030D-6E8A-4147-A177-3AD203B41FA5}">
                      <a16:colId xmlns:a16="http://schemas.microsoft.com/office/drawing/2014/main" val="443608089"/>
                    </a:ext>
                  </a:extLst>
                </a:gridCol>
                <a:gridCol w="1137044">
                  <a:extLst>
                    <a:ext uri="{9D8B030D-6E8A-4147-A177-3AD203B41FA5}">
                      <a16:colId xmlns:a16="http://schemas.microsoft.com/office/drawing/2014/main" val="3017371118"/>
                    </a:ext>
                  </a:extLst>
                </a:gridCol>
                <a:gridCol w="1115089">
                  <a:extLst>
                    <a:ext uri="{9D8B030D-6E8A-4147-A177-3AD203B41FA5}">
                      <a16:colId xmlns:a16="http://schemas.microsoft.com/office/drawing/2014/main" val="875327567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066679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Фильтрация,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/30 мин</a:t>
                      </a:r>
                      <a:r>
                        <a:rPr lang="en-US" sz="1200" b="1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0" cap="none" spc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7 </a:t>
                      </a:r>
                      <a:r>
                        <a:rPr lang="ru-RU" sz="1200" b="0" cap="none" spc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атм</a:t>
                      </a:r>
                      <a:endParaRPr lang="ru-RU" sz="1200" b="0" cap="none" spc="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Толщина корки, мм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трения корки, тангенс угла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бурового раствора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г/см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Пластическая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мПа*с, при 50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фунт/100фут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50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b="0" cap="none" spc="0" baseline="3000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Статическое</a:t>
                      </a:r>
                      <a:r>
                        <a:rPr lang="ru-RU" sz="12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фунт/100фут</a:t>
                      </a:r>
                      <a:r>
                        <a:rPr lang="ru-RU" sz="12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 b="0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при 50</a:t>
                      </a:r>
                      <a:r>
                        <a:rPr lang="ru-RU" sz="1200" b="0" cap="none" spc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b="0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b="0" cap="none" spc="0" baseline="3000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рН раствора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36805"/>
                  </a:ext>
                </a:extLst>
              </a:tr>
              <a:tr h="238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1,5-2,3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&lt;65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&lt;45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6-15/8-30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73748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45748" y="1989204"/>
            <a:ext cx="4605251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S-Drill HW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5B9BD5"/>
              </a:clrFrom>
              <a:clrTo>
                <a:srgbClr val="5B9B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8" y="2900524"/>
            <a:ext cx="8187638" cy="13839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D2DEEF"/>
              </a:clrFrom>
              <a:clrTo>
                <a:srgbClr val="D2D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8" y="4284436"/>
            <a:ext cx="8187638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44436" y="1396538"/>
            <a:ext cx="2576945" cy="4039986"/>
          </a:xfrm>
          <a:custGeom>
            <a:avLst/>
            <a:gdLst>
              <a:gd name="connsiteX0" fmla="*/ 0 w 2576945"/>
              <a:gd name="connsiteY0" fmla="*/ 429499 h 4039986"/>
              <a:gd name="connsiteX1" fmla="*/ 429499 w 2576945"/>
              <a:gd name="connsiteY1" fmla="*/ 0 h 4039986"/>
              <a:gd name="connsiteX2" fmla="*/ 2147446 w 2576945"/>
              <a:gd name="connsiteY2" fmla="*/ 0 h 4039986"/>
              <a:gd name="connsiteX3" fmla="*/ 2576945 w 2576945"/>
              <a:gd name="connsiteY3" fmla="*/ 429499 h 4039986"/>
              <a:gd name="connsiteX4" fmla="*/ 2576945 w 2576945"/>
              <a:gd name="connsiteY4" fmla="*/ 3610487 h 4039986"/>
              <a:gd name="connsiteX5" fmla="*/ 2147446 w 2576945"/>
              <a:gd name="connsiteY5" fmla="*/ 4039986 h 4039986"/>
              <a:gd name="connsiteX6" fmla="*/ 429499 w 2576945"/>
              <a:gd name="connsiteY6" fmla="*/ 4039986 h 4039986"/>
              <a:gd name="connsiteX7" fmla="*/ 0 w 2576945"/>
              <a:gd name="connsiteY7" fmla="*/ 3610487 h 4039986"/>
              <a:gd name="connsiteX8" fmla="*/ 0 w 2576945"/>
              <a:gd name="connsiteY8" fmla="*/ 429499 h 4039986"/>
              <a:gd name="connsiteX0" fmla="*/ 0 w 2576945"/>
              <a:gd name="connsiteY0" fmla="*/ 429499 h 4039986"/>
              <a:gd name="connsiteX1" fmla="*/ 429499 w 2576945"/>
              <a:gd name="connsiteY1" fmla="*/ 0 h 4039986"/>
              <a:gd name="connsiteX2" fmla="*/ 2147446 w 2576945"/>
              <a:gd name="connsiteY2" fmla="*/ 0 h 4039986"/>
              <a:gd name="connsiteX3" fmla="*/ 2576945 w 2576945"/>
              <a:gd name="connsiteY3" fmla="*/ 429499 h 4039986"/>
              <a:gd name="connsiteX4" fmla="*/ 2576945 w 2576945"/>
              <a:gd name="connsiteY4" fmla="*/ 3610487 h 4039986"/>
              <a:gd name="connsiteX5" fmla="*/ 2147446 w 2576945"/>
              <a:gd name="connsiteY5" fmla="*/ 4039986 h 4039986"/>
              <a:gd name="connsiteX6" fmla="*/ 429499 w 2576945"/>
              <a:gd name="connsiteY6" fmla="*/ 4039986 h 4039986"/>
              <a:gd name="connsiteX7" fmla="*/ 0 w 2576945"/>
              <a:gd name="connsiteY7" fmla="*/ 3610487 h 4039986"/>
              <a:gd name="connsiteX8" fmla="*/ 0 w 2576945"/>
              <a:gd name="connsiteY8" fmla="*/ 429499 h 40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6945" h="4039986">
                <a:moveTo>
                  <a:pt x="0" y="429499"/>
                </a:moveTo>
                <a:cubicBezTo>
                  <a:pt x="0" y="192293"/>
                  <a:pt x="192293" y="0"/>
                  <a:pt x="429499" y="0"/>
                </a:cubicBezTo>
                <a:lnTo>
                  <a:pt x="2147446" y="0"/>
                </a:lnTo>
                <a:cubicBezTo>
                  <a:pt x="2384652" y="0"/>
                  <a:pt x="2576945" y="192293"/>
                  <a:pt x="2576945" y="429499"/>
                </a:cubicBezTo>
                <a:lnTo>
                  <a:pt x="2576945" y="3610487"/>
                </a:lnTo>
                <a:cubicBezTo>
                  <a:pt x="2576945" y="3847693"/>
                  <a:pt x="2384652" y="4039986"/>
                  <a:pt x="2147446" y="4039986"/>
                </a:cubicBezTo>
                <a:lnTo>
                  <a:pt x="429499" y="4039986"/>
                </a:lnTo>
                <a:cubicBezTo>
                  <a:pt x="192293" y="4039986"/>
                  <a:pt x="0" y="3847693"/>
                  <a:pt x="0" y="3610487"/>
                </a:cubicBezTo>
                <a:lnTo>
                  <a:pt x="0" y="4294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85498" y="1591888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г/см</a:t>
            </a:r>
            <a:r>
              <a:rPr lang="ru-RU" sz="1400" b="0" cap="none" spc="0" baseline="3000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ru-RU" sz="1400" b="0" cap="none" spc="0" baseline="30000" dirty="0">
              <a:ln w="0"/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16731" y="1396538"/>
            <a:ext cx="1945178" cy="40399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85501" y="1920242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Т, </a:t>
            </a:r>
            <a:r>
              <a:rPr lang="ru-RU" sz="14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кварта/с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85500" y="2236111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ru-RU" sz="14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b="0" cap="none" spc="0" baseline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мПа*с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85500" y="2560308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ru-RU" sz="1400" b="0" cap="none" spc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b="0" cap="none" spc="0" baseline="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фунт/100фут</a:t>
            </a:r>
            <a:r>
              <a:rPr lang="ru-RU" sz="1400" b="0" cap="none" spc="0" baseline="3000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b="0" cap="none" spc="0" baseline="30000" dirty="0">
              <a:ln w="0"/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85500" y="2884519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СНС</a:t>
            </a:r>
            <a:r>
              <a:rPr lang="ru-RU" sz="1400" b="0" cap="none" spc="0" baseline="-2500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фунт/100фут</a:t>
            </a:r>
            <a:r>
              <a:rPr lang="ru-RU" sz="1400" b="0" cap="none" spc="0" baseline="3000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b="0" cap="none" spc="0" baseline="3000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85499" y="3200388"/>
            <a:ext cx="1970117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Ф,</a:t>
            </a:r>
            <a:r>
              <a:rPr lang="ru-RU" sz="1400" b="0" cap="none" spc="0" baseline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см</a:t>
            </a:r>
            <a:r>
              <a:rPr lang="ru-RU" sz="1400" b="0" cap="none" spc="0" baseline="3000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b="0" cap="none" spc="0" baseline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/30 мин при 7атм</a:t>
            </a:r>
            <a:endParaRPr lang="ru-RU" sz="1400" b="0" cap="none" spc="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85500" y="3582786"/>
            <a:ext cx="1970116" cy="58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Толщина фильтрационной корки, мм</a:t>
            </a:r>
            <a:endParaRPr lang="ru-RU" sz="1400" b="0" cap="none" spc="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85498" y="4222852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КТК, рад</a:t>
            </a:r>
            <a:endParaRPr lang="ru-RU" sz="1400" b="0" cap="none" spc="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485498" y="4547048"/>
            <a:ext cx="1970117" cy="38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HPHT</a:t>
            </a:r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(р=500</a:t>
            </a:r>
            <a:r>
              <a:rPr lang="en-US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psi</a:t>
            </a:r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b="0" cap="none" spc="0" baseline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см</a:t>
            </a:r>
            <a:r>
              <a:rPr lang="ru-RU" sz="1400" b="0" cap="none" spc="0" baseline="3000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b="0" cap="none" spc="0" baseline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/30мин</a:t>
            </a:r>
            <a:endParaRPr lang="ru-RU" sz="1400" b="0" cap="none" spc="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485498" y="4987622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рН</a:t>
            </a:r>
            <a:endParaRPr lang="ru-RU" sz="1400" b="0" cap="none" spc="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86895" y="1591888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1,16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286895" y="1920242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86895" y="2223654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86895" y="2560327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86895" y="2884519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86895" y="3200387"/>
            <a:ext cx="1404850" cy="324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286895" y="3582757"/>
            <a:ext cx="1404850" cy="581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86895" y="4222852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286895" y="4538722"/>
            <a:ext cx="1404850" cy="38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286895" y="4987622"/>
            <a:ext cx="1404850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485501" y="1591888"/>
            <a:ext cx="1970117" cy="25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b="0" cap="none" spc="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г/см</a:t>
            </a:r>
            <a:r>
              <a:rPr lang="ru-RU" sz="1400" b="0" cap="none" spc="0" baseline="30000" dirty="0" smtClean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ru-RU" sz="1400" b="0" cap="none" spc="0" baseline="30000" dirty="0">
              <a:ln w="0"/>
              <a:solidFill>
                <a:sysClr val="windowText" lastClr="0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95517"/>
              </p:ext>
            </p:extLst>
          </p:nvPr>
        </p:nvGraphicFramePr>
        <p:xfrm>
          <a:off x="3724102" y="358409"/>
          <a:ext cx="4447309" cy="330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534">
                  <a:extLst>
                    <a:ext uri="{9D8B030D-6E8A-4147-A177-3AD203B41FA5}">
                      <a16:colId xmlns:a16="http://schemas.microsoft.com/office/drawing/2014/main" val="1207176328"/>
                    </a:ext>
                  </a:extLst>
                </a:gridCol>
                <a:gridCol w="1418775">
                  <a:extLst>
                    <a:ext uri="{9D8B030D-6E8A-4147-A177-3AD203B41FA5}">
                      <a16:colId xmlns:a16="http://schemas.microsoft.com/office/drawing/2014/main" val="3774420717"/>
                    </a:ext>
                  </a:extLst>
                </a:gridCol>
              </a:tblGrid>
              <a:tr h="42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Условная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кварта/с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50-75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9796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Фильтрация,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/30 мин</a:t>
                      </a:r>
                      <a:endParaRPr lang="ru-RU" sz="1400" b="0" cap="none" spc="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323971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бурового раствора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г/см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1,15-1,5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558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фильтрата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73483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рН раствора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9,82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89815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Пластическая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cap="none" spc="0" baseline="0" dirty="0" err="1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сПз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6502862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фунт/100кв.фут</a:t>
                      </a:r>
                      <a:endParaRPr lang="ru-RU" sz="1400" b="0" cap="none" spc="0" baseline="3000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22558"/>
                  </a:ext>
                </a:extLst>
              </a:tr>
              <a:tr h="522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Статическое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фунт/100фут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10/15,9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41724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9079"/>
              </p:ext>
            </p:extLst>
          </p:nvPr>
        </p:nvGraphicFramePr>
        <p:xfrm>
          <a:off x="3724102" y="3667279"/>
          <a:ext cx="4438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833">
                  <a:extLst>
                    <a:ext uri="{9D8B030D-6E8A-4147-A177-3AD203B41FA5}">
                      <a16:colId xmlns:a16="http://schemas.microsoft.com/office/drawing/2014/main" val="1695350633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351793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26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3111"/>
              </p:ext>
            </p:extLst>
          </p:nvPr>
        </p:nvGraphicFramePr>
        <p:xfrm>
          <a:off x="2032000" y="520931"/>
          <a:ext cx="451011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273">
                  <a:extLst>
                    <a:ext uri="{9D8B030D-6E8A-4147-A177-3AD203B41FA5}">
                      <a16:colId xmlns:a16="http://schemas.microsoft.com/office/drawing/2014/main" val="426010845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899454842"/>
                    </a:ext>
                  </a:extLst>
                </a:gridCol>
              </a:tblGrid>
              <a:tr h="200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Условная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кварта/с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50-75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59420"/>
                  </a:ext>
                </a:extLst>
              </a:tr>
              <a:tr h="24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Фильтрация,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/30 мин</a:t>
                      </a:r>
                      <a:endParaRPr lang="ru-RU" sz="1400" b="0" cap="none" spc="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38102"/>
                  </a:ext>
                </a:extLst>
              </a:tr>
              <a:tr h="230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трения корки, тангенс угла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8305"/>
                  </a:ext>
                </a:extLst>
              </a:tr>
              <a:tr h="225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бурового раствора, г/см</a:t>
                      </a:r>
                      <a:r>
                        <a:rPr lang="ru-RU" sz="140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1,15-1,5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77549"/>
                  </a:ext>
                </a:extLst>
              </a:tr>
              <a:tr h="211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фильтрата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20937"/>
                  </a:ext>
                </a:extLst>
              </a:tr>
              <a:tr h="189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Пластическая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мПа*с</a:t>
                      </a:r>
                      <a:endParaRPr lang="ru-RU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78066"/>
                  </a:ext>
                </a:extLst>
              </a:tr>
              <a:tr h="449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фунт/100фут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96765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Статическое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фунт/100фут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6-12/12-22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14800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рН раствора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8315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94560" y="4513811"/>
            <a:ext cx="4214553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S-Drill Salt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08929"/>
              </p:ext>
            </p:extLst>
          </p:nvPr>
        </p:nvGraphicFramePr>
        <p:xfrm>
          <a:off x="4305992" y="686416"/>
          <a:ext cx="4347557" cy="287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030">
                  <a:extLst>
                    <a:ext uri="{9D8B030D-6E8A-4147-A177-3AD203B41FA5}">
                      <a16:colId xmlns:a16="http://schemas.microsoft.com/office/drawing/2014/main" val="2543556742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4092741121"/>
                    </a:ext>
                  </a:extLst>
                </a:gridCol>
              </a:tblGrid>
              <a:tr h="311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Фильтрация,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/30 мин</a:t>
                      </a:r>
                      <a:r>
                        <a:rPr lang="en-US" sz="1400" b="1" cap="none" spc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cap="none" spc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7 </a:t>
                      </a:r>
                      <a:r>
                        <a:rPr lang="ru-RU" sz="1400" b="0" cap="none" spc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атм</a:t>
                      </a:r>
                      <a:endParaRPr lang="ru-RU" sz="1400" b="0" cap="none" spc="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46429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Толщина фильтрационной корки, 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729376"/>
                  </a:ext>
                </a:extLst>
              </a:tr>
              <a:tr h="284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трения корки, тангенс угла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31002"/>
                  </a:ext>
                </a:extLst>
              </a:tr>
              <a:tr h="238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бурового раствора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г/см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2,0-2,3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719968"/>
                  </a:ext>
                </a:extLst>
              </a:tr>
              <a:tr h="298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Пластическая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вязкость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мПа*с, при 50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17647"/>
                  </a:ext>
                </a:extLst>
              </a:tr>
              <a:tr h="417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фунт/100фут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50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cap="none" spc="0" baseline="3000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018846"/>
                  </a:ext>
                </a:extLst>
              </a:tr>
              <a:tr h="46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Статическое</a:t>
                      </a:r>
                      <a:r>
                        <a:rPr lang="ru-RU" sz="1400" b="0" cap="none" spc="0" baseline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напряжение сдвига</a:t>
                      </a: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фунт/100фут</a:t>
                      </a:r>
                      <a:r>
                        <a:rPr lang="ru-RU" sz="1400" b="0" cap="none" spc="0" baseline="3000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b="0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при 50</a:t>
                      </a:r>
                      <a:r>
                        <a:rPr lang="ru-RU" sz="1400" b="0" cap="none" spc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0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cap="none" spc="0" baseline="30000" dirty="0" smtClean="0">
                        <a:ln w="0"/>
                        <a:solidFill>
                          <a:sysClr val="windowText" lastClr="000000"/>
                        </a:solidFill>
                        <a:effectLst>
                          <a:innerShdw blurRad="63500" dist="50800" dir="135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6-15/8-30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5454"/>
                  </a:ext>
                </a:extLst>
              </a:tr>
              <a:tr h="254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cap="none" spc="0" dirty="0" smtClean="0">
                          <a:ln w="0"/>
                          <a:solidFill>
                            <a:sysClr val="windowText" lastClr="000000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рН раствора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34895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635135" y="4663440"/>
            <a:ext cx="569421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S-Drill HW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4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95327"/>
              </p:ext>
            </p:extLst>
          </p:nvPr>
        </p:nvGraphicFramePr>
        <p:xfrm>
          <a:off x="2605577" y="1811405"/>
          <a:ext cx="6446983" cy="153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753">
                  <a:extLst>
                    <a:ext uri="{9D8B030D-6E8A-4147-A177-3AD203B41FA5}">
                      <a16:colId xmlns:a16="http://schemas.microsoft.com/office/drawing/2014/main" val="2991870070"/>
                    </a:ext>
                  </a:extLst>
                </a:gridCol>
                <a:gridCol w="3807230">
                  <a:extLst>
                    <a:ext uri="{9D8B030D-6E8A-4147-A177-3AD203B41FA5}">
                      <a16:colId xmlns:a16="http://schemas.microsoft.com/office/drawing/2014/main" val="1545344191"/>
                    </a:ext>
                  </a:extLst>
                </a:gridCol>
              </a:tblGrid>
              <a:tr h="311112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вид, цвет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однородный порошок темно-коричневого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цвета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45610"/>
                  </a:ext>
                </a:extLst>
              </a:tr>
              <a:tr h="282633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сите 125 мкм, %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 10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9843"/>
                  </a:ext>
                </a:extLst>
              </a:tr>
              <a:tr h="235527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Влажность, % не более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3074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г/см</a:t>
                      </a:r>
                      <a:r>
                        <a:rPr lang="ru-RU" sz="1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1,2-1,35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842315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Водородный показатель (рН)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6,5-8,5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5828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127960" y="3810198"/>
            <a:ext cx="5685906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Реагент </a:t>
            </a:r>
            <a:r>
              <a:rPr lang="en-US" dirty="0" smtClean="0"/>
              <a:t>S-Drill Block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83988"/>
              </p:ext>
            </p:extLst>
          </p:nvPr>
        </p:nvGraphicFramePr>
        <p:xfrm>
          <a:off x="2605576" y="1506605"/>
          <a:ext cx="6446984" cy="304800"/>
        </p:xfrm>
        <a:graphic>
          <a:graphicData uri="http://schemas.openxmlformats.org/drawingml/2006/table">
            <a:tbl>
              <a:tblPr/>
              <a:tblGrid>
                <a:gridCol w="2637632">
                  <a:extLst>
                    <a:ext uri="{9D8B030D-6E8A-4147-A177-3AD203B41FA5}">
                      <a16:colId xmlns:a16="http://schemas.microsoft.com/office/drawing/2014/main" val="2802480123"/>
                    </a:ext>
                  </a:extLst>
                </a:gridCol>
                <a:gridCol w="3809352">
                  <a:extLst>
                    <a:ext uri="{9D8B030D-6E8A-4147-A177-3AD203B41FA5}">
                      <a16:colId xmlns:a16="http://schemas.microsoft.com/office/drawing/2014/main" val="3089131124"/>
                    </a:ext>
                  </a:extLst>
                </a:gridCol>
              </a:tblGrid>
              <a:tr h="27723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Drill</a:t>
                      </a:r>
                      <a:r>
                        <a:rPr lang="en-US" sz="1400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79136"/>
              </p:ext>
            </p:extLst>
          </p:nvPr>
        </p:nvGraphicFramePr>
        <p:xfrm>
          <a:off x="2032000" y="719666"/>
          <a:ext cx="8128000" cy="340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985">
                  <a:extLst>
                    <a:ext uri="{9D8B030D-6E8A-4147-A177-3AD203B41FA5}">
                      <a16:colId xmlns:a16="http://schemas.microsoft.com/office/drawing/2014/main" val="3077921103"/>
                    </a:ext>
                  </a:extLst>
                </a:gridCol>
                <a:gridCol w="2056015">
                  <a:extLst>
                    <a:ext uri="{9D8B030D-6E8A-4147-A177-3AD203B41FA5}">
                      <a16:colId xmlns:a16="http://schemas.microsoft.com/office/drawing/2014/main" val="959867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8618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7026272"/>
                    </a:ext>
                  </a:extLst>
                </a:gridCol>
              </a:tblGrid>
              <a:tr h="384156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показателя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 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Drill</a:t>
                      </a:r>
                      <a:r>
                        <a:rPr lang="en-US" sz="1400" b="0" baseline="30000" dirty="0" err="1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</a:t>
                      </a:r>
                      <a:r>
                        <a:rPr lang="en-US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896284"/>
                  </a:ext>
                </a:extLst>
              </a:tr>
              <a:tr h="21790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С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02613"/>
                  </a:ext>
                </a:extLst>
              </a:tr>
              <a:tr h="470054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вид, цвет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Темная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жидкость. Допускается осадок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Темная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жидкость. Допускается осадок</a:t>
                      </a:r>
                      <a:endParaRPr lang="ru-RU" sz="1400" b="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Порошок темно-коричневого цвета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19717"/>
                  </a:ext>
                </a:extLst>
              </a:tr>
              <a:tr h="467283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воды, %, не более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58070"/>
                  </a:ext>
                </a:extLst>
              </a:tr>
              <a:tr h="422949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сухого вещества, %, не менее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активности водородных ионов (рН) водного раствора реагента с массовой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долей 1,0 %, в пределах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7-9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7-9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7-9</a:t>
                      </a:r>
                      <a:endParaRPr lang="ru-RU" sz="14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6079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26327" y="4896196"/>
            <a:ext cx="47964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Реагент </a:t>
            </a:r>
            <a:r>
              <a:rPr lang="en-US" dirty="0" smtClean="0"/>
              <a:t>S-Drill 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28786"/>
              </p:ext>
            </p:extLst>
          </p:nvPr>
        </p:nvGraphicFramePr>
        <p:xfrm>
          <a:off x="2024626" y="589498"/>
          <a:ext cx="5784645" cy="260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819">
                  <a:extLst>
                    <a:ext uri="{9D8B030D-6E8A-4147-A177-3AD203B41FA5}">
                      <a16:colId xmlns:a16="http://schemas.microsoft.com/office/drawing/2014/main" val="3302301692"/>
                    </a:ext>
                  </a:extLst>
                </a:gridCol>
                <a:gridCol w="2735826">
                  <a:extLst>
                    <a:ext uri="{9D8B030D-6E8A-4147-A177-3AD203B41FA5}">
                      <a16:colId xmlns:a16="http://schemas.microsoft.com/office/drawing/2014/main" val="2455995531"/>
                    </a:ext>
                  </a:extLst>
                </a:gridCol>
              </a:tblGrid>
              <a:tr h="320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показателя</a:t>
                      </a:r>
                      <a:endParaRPr lang="ru-RU" sz="1400" b="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 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Drill</a:t>
                      </a:r>
                      <a:r>
                        <a:rPr lang="en-US" sz="1400" b="0" baseline="30000" dirty="0" err="1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</a:t>
                      </a:r>
                      <a:r>
                        <a:rPr lang="en-US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</a:t>
                      </a:r>
                      <a:endParaRPr lang="ru-RU" sz="1400" b="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01551"/>
                  </a:ext>
                </a:extLst>
              </a:tr>
              <a:tr h="439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вид, цвет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Порошок, от светло-желтого до светло-коричневого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цвета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707850"/>
                  </a:ext>
                </a:extLst>
              </a:tr>
              <a:tr h="308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воды, %, не более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44393"/>
                  </a:ext>
                </a:extLst>
              </a:tr>
              <a:tr h="468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сухого вещества, %, не менее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53476"/>
                  </a:ext>
                </a:extLst>
              </a:tr>
              <a:tr h="593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 активности водородных ионов (рН) водного раствора реагента с массовой</a:t>
                      </a:r>
                      <a:r>
                        <a:rPr lang="ru-RU" sz="1400" b="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долей 1,0 %, в пределах</a:t>
                      </a:r>
                      <a:endParaRPr lang="ru-RU" sz="1400" b="0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284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794819" y="3982065"/>
            <a:ext cx="5117691" cy="85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Реагент </a:t>
            </a:r>
            <a:r>
              <a:rPr lang="en-US" dirty="0" smtClean="0"/>
              <a:t>S-Drill 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18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DEEBF7"/>
              </a:clrFrom>
              <a:clrTo>
                <a:srgbClr val="DEEB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32" y="166403"/>
            <a:ext cx="4371211" cy="29507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D2DEEF"/>
              </a:clrFrom>
              <a:clrTo>
                <a:srgbClr val="D2D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22" y="246483"/>
            <a:ext cx="4377307" cy="29568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D2DEEF"/>
              </a:clrFrom>
              <a:clrTo>
                <a:srgbClr val="D2D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97" y="3203299"/>
            <a:ext cx="4535817" cy="3249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DEEBF7"/>
              </a:clrFrom>
              <a:clrTo>
                <a:srgbClr val="DEEB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24" y="3397270"/>
            <a:ext cx="4535817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16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531</Words>
  <Application>Microsoft Office PowerPoint</Application>
  <PresentationFormat>Широкоэкранный</PresentationFormat>
  <Paragraphs>173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abuser</dc:creator>
  <cp:lastModifiedBy>abuser</cp:lastModifiedBy>
  <cp:revision>48</cp:revision>
  <dcterms:created xsi:type="dcterms:W3CDTF">2022-01-26T06:52:00Z</dcterms:created>
  <dcterms:modified xsi:type="dcterms:W3CDTF">2022-01-28T12:40:52Z</dcterms:modified>
</cp:coreProperties>
</file>