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8" r:id="rId3"/>
    <p:sldId id="265" r:id="rId4"/>
    <p:sldId id="257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4E34826-4B63-475C-8DA6-907C33F728AD}" type="datetimeFigureOut">
              <a:rPr lang="en-ID" smtClean="0"/>
              <a:t>06/10/2022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A8AAA16-DA5B-4EBB-9972-161B8B3B2AD7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371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34826-4B63-475C-8DA6-907C33F728AD}" type="datetimeFigureOut">
              <a:rPr lang="en-ID" smtClean="0"/>
              <a:t>06/10/2022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AAA16-DA5B-4EBB-9972-161B8B3B2AD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18595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34826-4B63-475C-8DA6-907C33F728AD}" type="datetimeFigureOut">
              <a:rPr lang="en-ID" smtClean="0"/>
              <a:t>06/10/2022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AAA16-DA5B-4EBB-9972-161B8B3B2AD7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870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34826-4B63-475C-8DA6-907C33F728AD}" type="datetimeFigureOut">
              <a:rPr lang="en-ID" smtClean="0"/>
              <a:t>06/10/2022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AAA16-DA5B-4EBB-9972-161B8B3B2AD7}" type="slidenum">
              <a:rPr lang="en-ID" smtClean="0"/>
              <a:t>‹#›</a:t>
            </a:fld>
            <a:endParaRPr lang="en-ID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39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34826-4B63-475C-8DA6-907C33F728AD}" type="datetimeFigureOut">
              <a:rPr lang="en-ID" smtClean="0"/>
              <a:t>06/10/2022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AAA16-DA5B-4EBB-9972-161B8B3B2AD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14531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34826-4B63-475C-8DA6-907C33F728AD}" type="datetimeFigureOut">
              <a:rPr lang="en-ID" smtClean="0"/>
              <a:t>06/10/2022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AAA16-DA5B-4EBB-9972-161B8B3B2AD7}" type="slidenum">
              <a:rPr lang="en-ID" smtClean="0"/>
              <a:t>‹#›</a:t>
            </a:fld>
            <a:endParaRPr lang="en-ID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852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34826-4B63-475C-8DA6-907C33F728AD}" type="datetimeFigureOut">
              <a:rPr lang="en-ID" smtClean="0"/>
              <a:t>06/10/2022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AAA16-DA5B-4EBB-9972-161B8B3B2AD7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670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34826-4B63-475C-8DA6-907C33F728AD}" type="datetimeFigureOut">
              <a:rPr lang="en-ID" smtClean="0"/>
              <a:t>06/10/2022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AAA16-DA5B-4EBB-9972-161B8B3B2AD7}" type="slidenum">
              <a:rPr lang="en-ID" smtClean="0"/>
              <a:t>‹#›</a:t>
            </a:fld>
            <a:endParaRPr lang="en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0699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34826-4B63-475C-8DA6-907C33F728AD}" type="datetimeFigureOut">
              <a:rPr lang="en-ID" smtClean="0"/>
              <a:t>06/10/2022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AAA16-DA5B-4EBB-9972-161B8B3B2AD7}" type="slidenum">
              <a:rPr lang="en-ID" smtClean="0"/>
              <a:t>‹#›</a:t>
            </a:fld>
            <a:endParaRPr lang="en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34826-4B63-475C-8DA6-907C33F728AD}" type="datetimeFigureOut">
              <a:rPr lang="en-ID" smtClean="0"/>
              <a:t>06/10/2022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AAA16-DA5B-4EBB-9972-161B8B3B2AD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69067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34826-4B63-475C-8DA6-907C33F728AD}" type="datetimeFigureOut">
              <a:rPr lang="en-ID" smtClean="0"/>
              <a:t>06/10/2022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AAA16-DA5B-4EBB-9972-161B8B3B2AD7}" type="slidenum">
              <a:rPr lang="en-ID" smtClean="0"/>
              <a:t>‹#›</a:t>
            </a:fld>
            <a:endParaRPr lang="en-ID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010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34826-4B63-475C-8DA6-907C33F728AD}" type="datetimeFigureOut">
              <a:rPr lang="en-ID" smtClean="0"/>
              <a:t>06/10/2022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AAA16-DA5B-4EBB-9972-161B8B3B2AD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94470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34826-4B63-475C-8DA6-907C33F728AD}" type="datetimeFigureOut">
              <a:rPr lang="en-ID" smtClean="0"/>
              <a:t>06/10/2022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AAA16-DA5B-4EBB-9972-161B8B3B2AD7}" type="slidenum">
              <a:rPr lang="en-ID" smtClean="0"/>
              <a:t>‹#›</a:t>
            </a:fld>
            <a:endParaRPr lang="en-ID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628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34826-4B63-475C-8DA6-907C33F728AD}" type="datetimeFigureOut">
              <a:rPr lang="en-ID" smtClean="0"/>
              <a:t>06/10/2022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AAA16-DA5B-4EBB-9972-161B8B3B2AD7}" type="slidenum">
              <a:rPr lang="en-ID" smtClean="0"/>
              <a:t>‹#›</a:t>
            </a:fld>
            <a:endParaRPr lang="en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696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34826-4B63-475C-8DA6-907C33F728AD}" type="datetimeFigureOut">
              <a:rPr lang="en-ID" smtClean="0"/>
              <a:t>06/10/2022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AAA16-DA5B-4EBB-9972-161B8B3B2AD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3952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34826-4B63-475C-8DA6-907C33F728AD}" type="datetimeFigureOut">
              <a:rPr lang="en-ID" smtClean="0"/>
              <a:t>06/10/2022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AAA16-DA5B-4EBB-9972-161B8B3B2AD7}" type="slidenum">
              <a:rPr lang="en-ID" smtClean="0"/>
              <a:t>‹#›</a:t>
            </a:fld>
            <a:endParaRPr lang="en-ID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735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34826-4B63-475C-8DA6-907C33F728AD}" type="datetimeFigureOut">
              <a:rPr lang="en-ID" smtClean="0"/>
              <a:t>06/10/2022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AAA16-DA5B-4EBB-9972-161B8B3B2AD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57941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4E34826-4B63-475C-8DA6-907C33F728AD}" type="datetimeFigureOut">
              <a:rPr lang="en-ID" smtClean="0"/>
              <a:t>06/10/2022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A8AAA16-DA5B-4EBB-9972-161B8B3B2AD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75964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field of yellow flowers&#10;&#10;Description automatically generated">
            <a:extLst>
              <a:ext uri="{FF2B5EF4-FFF2-40B4-BE49-F238E27FC236}">
                <a16:creationId xmlns:a16="http://schemas.microsoft.com/office/drawing/2014/main" id="{24BE31F8-0851-4EB1-81CA-170AA5375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1549" y="546162"/>
            <a:ext cx="1869593" cy="1412774"/>
          </a:xfrm>
          <a:prstGeom prst="rect">
            <a:avLst/>
          </a:prstGeom>
          <a:noFill/>
        </p:spPr>
      </p:pic>
      <p:pic>
        <p:nvPicPr>
          <p:cNvPr id="2050" name="Picture 2" descr="A group of white flowers&#10;&#10;Description automatically generated with medium confidence">
            <a:extLst>
              <a:ext uri="{FF2B5EF4-FFF2-40B4-BE49-F238E27FC236}">
                <a16:creationId xmlns:a16="http://schemas.microsoft.com/office/drawing/2014/main" id="{90AC48E6-E9A0-41F5-BEA2-A62520546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551" y="4499215"/>
            <a:ext cx="1722162" cy="1560921"/>
          </a:xfrm>
          <a:prstGeom prst="rect">
            <a:avLst/>
          </a:prstGeom>
          <a:noFill/>
        </p:spPr>
      </p:pic>
      <p:pic>
        <p:nvPicPr>
          <p:cNvPr id="3074" name="Picture 2" descr="A picture containing nature, sunset&#10;&#10;Description automatically generated">
            <a:extLst>
              <a:ext uri="{FF2B5EF4-FFF2-40B4-BE49-F238E27FC236}">
                <a16:creationId xmlns:a16="http://schemas.microsoft.com/office/drawing/2014/main" id="{88C23EC8-62FD-4026-A57D-7592D14B0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6546" y="4136195"/>
            <a:ext cx="1869593" cy="1699084"/>
          </a:xfrm>
          <a:prstGeom prst="rect">
            <a:avLst/>
          </a:prstGeom>
          <a:noFill/>
        </p:spPr>
      </p:pic>
      <p:pic>
        <p:nvPicPr>
          <p:cNvPr id="2" name="Picture 2" descr="A picture containing grass, outdoor&#10;&#10;Description automatically generated">
            <a:extLst>
              <a:ext uri="{FF2B5EF4-FFF2-40B4-BE49-F238E27FC236}">
                <a16:creationId xmlns:a16="http://schemas.microsoft.com/office/drawing/2014/main" id="{9842E109-7F05-4301-BA5A-33F7EA4FE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396" y="4478834"/>
            <a:ext cx="2014330" cy="1560921"/>
          </a:xfrm>
          <a:prstGeom prst="rect">
            <a:avLst/>
          </a:prstGeom>
          <a:noFill/>
        </p:spPr>
      </p:pic>
      <p:pic>
        <p:nvPicPr>
          <p:cNvPr id="3" name="Picture 2" descr="A body of water surrounded by trees&#10;&#10;Description automatically generated with medium confidence">
            <a:extLst>
              <a:ext uri="{FF2B5EF4-FFF2-40B4-BE49-F238E27FC236}">
                <a16:creationId xmlns:a16="http://schemas.microsoft.com/office/drawing/2014/main" id="{315D7D21-B365-4371-A9E4-E1D11B44A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767" y="832739"/>
            <a:ext cx="2152959" cy="1486848"/>
          </a:xfrm>
          <a:prstGeom prst="rect">
            <a:avLst/>
          </a:prstGeom>
          <a:noFill/>
        </p:spPr>
      </p:pic>
      <p:pic>
        <p:nvPicPr>
          <p:cNvPr id="4" name="Picture 2" descr="A picture containing water, nature, ocean, shore&#10;&#10;Description automatically generated">
            <a:extLst>
              <a:ext uri="{FF2B5EF4-FFF2-40B4-BE49-F238E27FC236}">
                <a16:creationId xmlns:a16="http://schemas.microsoft.com/office/drawing/2014/main" id="{CC2324A4-AF0C-43A5-9AE3-2B1A500F2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681" y="845004"/>
            <a:ext cx="2056263" cy="1486848"/>
          </a:xfrm>
          <a:prstGeom prst="rect">
            <a:avLst/>
          </a:prstGeom>
          <a:noFill/>
        </p:spPr>
      </p:pic>
      <p:pic>
        <p:nvPicPr>
          <p:cNvPr id="4098" name="Picture 2" descr="A waterfall in a forest&#10;&#10;Description automatically generated with low confidence">
            <a:extLst>
              <a:ext uri="{FF2B5EF4-FFF2-40B4-BE49-F238E27FC236}">
                <a16:creationId xmlns:a16="http://schemas.microsoft.com/office/drawing/2014/main" id="{50B60C54-7EEC-486B-AD5B-9C83C2B4C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6546" y="2622841"/>
            <a:ext cx="1869593" cy="1400390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71F9006-4FB1-441A-8DD5-C2940C618DCE}"/>
              </a:ext>
            </a:extLst>
          </p:cNvPr>
          <p:cNvSpPr/>
          <p:nvPr/>
        </p:nvSpPr>
        <p:spPr>
          <a:xfrm>
            <a:off x="1961632" y="2717747"/>
            <a:ext cx="7023652" cy="13751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3200" dirty="0">
                <a:latin typeface="Aharoni" panose="02010803020104030203" pitchFamily="2" charset="-79"/>
                <a:cs typeface="Aharoni" panose="02010803020104030203" pitchFamily="2" charset="-79"/>
              </a:rPr>
              <a:t>Bahasa </a:t>
            </a:r>
            <a:r>
              <a:rPr lang="en-ID" sz="2800" dirty="0" err="1"/>
              <a:t>merupakan</a:t>
            </a:r>
            <a:r>
              <a:rPr lang="en-ID" sz="2800" dirty="0"/>
              <a:t> media yang </a:t>
            </a:r>
            <a:r>
              <a:rPr lang="en-ID" sz="2800" dirty="0" err="1"/>
              <a:t>digunakan</a:t>
            </a:r>
            <a:r>
              <a:rPr lang="en-ID" sz="2800" dirty="0"/>
              <a:t> </a:t>
            </a:r>
            <a:r>
              <a:rPr lang="en-ID" sz="2800" dirty="0" err="1"/>
              <a:t>berkomunikasi</a:t>
            </a:r>
            <a:r>
              <a:rPr lang="en-ID" sz="2800" dirty="0"/>
              <a:t> </a:t>
            </a:r>
            <a:r>
              <a:rPr lang="en-ID" sz="2800" dirty="0" err="1"/>
              <a:t>baik</a:t>
            </a:r>
            <a:r>
              <a:rPr lang="en-ID" sz="2800" dirty="0"/>
              <a:t> </a:t>
            </a:r>
            <a:r>
              <a:rPr lang="en-ID" sz="2800" dirty="0" err="1"/>
              <a:t>secara</a:t>
            </a:r>
            <a:r>
              <a:rPr lang="en-ID" sz="2800" dirty="0"/>
              <a:t> </a:t>
            </a:r>
            <a:r>
              <a:rPr lang="en-ID" sz="2800" dirty="0" err="1"/>
              <a:t>tulis</a:t>
            </a:r>
            <a:r>
              <a:rPr lang="en-ID" sz="2800" dirty="0"/>
              <a:t> </a:t>
            </a:r>
            <a:r>
              <a:rPr lang="en-ID" sz="2800" dirty="0" err="1"/>
              <a:t>maupun</a:t>
            </a:r>
            <a:r>
              <a:rPr lang="en-ID" sz="2800" dirty="0"/>
              <a:t> </a:t>
            </a:r>
            <a:r>
              <a:rPr lang="en-ID" sz="2800" dirty="0" err="1"/>
              <a:t>lisan</a:t>
            </a:r>
            <a:r>
              <a:rPr lang="en-ID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44858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06DCA49-5024-438A-B979-4FFA0341C498}"/>
              </a:ext>
            </a:extLst>
          </p:cNvPr>
          <p:cNvSpPr/>
          <p:nvPr/>
        </p:nvSpPr>
        <p:spPr>
          <a:xfrm>
            <a:off x="278296" y="4108174"/>
            <a:ext cx="4863547" cy="247815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KONSEPSI EJAAN</a:t>
            </a:r>
            <a:endParaRPr lang="en-ID" sz="4000" dirty="0"/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BD56AE07-CF03-4DAC-A04F-313DE72BDB09}"/>
              </a:ext>
            </a:extLst>
          </p:cNvPr>
          <p:cNvSpPr/>
          <p:nvPr/>
        </p:nvSpPr>
        <p:spPr>
          <a:xfrm>
            <a:off x="4214191" y="1099930"/>
            <a:ext cx="1126435" cy="3008244"/>
          </a:xfrm>
          <a:prstGeom prst="ben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F81ECDC-161B-42C8-B679-E5575C9ECD85}"/>
              </a:ext>
            </a:extLst>
          </p:cNvPr>
          <p:cNvSpPr/>
          <p:nvPr/>
        </p:nvSpPr>
        <p:spPr>
          <a:xfrm>
            <a:off x="5340626" y="165652"/>
            <a:ext cx="6632713" cy="247815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 </a:t>
            </a:r>
            <a:r>
              <a:rPr lang="en-US" sz="3600" dirty="0"/>
              <a:t>EJAAN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Kiadah-kaidah</a:t>
            </a:r>
            <a:r>
              <a:rPr lang="en-US" sz="2400" dirty="0"/>
              <a:t> </a:t>
            </a:r>
            <a:r>
              <a:rPr lang="en-US" sz="2400" dirty="0" err="1"/>
              <a:t>cara</a:t>
            </a:r>
            <a:r>
              <a:rPr lang="en-US" sz="2400" dirty="0"/>
              <a:t> </a:t>
            </a:r>
            <a:r>
              <a:rPr lang="en-US" sz="2400" dirty="0" err="1"/>
              <a:t>menggambarkan</a:t>
            </a:r>
            <a:r>
              <a:rPr lang="en-US" sz="2400" dirty="0"/>
              <a:t> </a:t>
            </a:r>
            <a:r>
              <a:rPr lang="en-US" sz="2400" dirty="0" err="1"/>
              <a:t>bunyi-bunyi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bentuk</a:t>
            </a:r>
            <a:r>
              <a:rPr lang="en-US" sz="2400" dirty="0"/>
              <a:t> </a:t>
            </a:r>
            <a:r>
              <a:rPr lang="en-US" sz="2400" dirty="0" err="1"/>
              <a:t>huruf</a:t>
            </a:r>
            <a:r>
              <a:rPr lang="en-US" sz="2400" dirty="0"/>
              <a:t> </a:t>
            </a:r>
            <a:r>
              <a:rPr lang="en-US" sz="2400" dirty="0" err="1"/>
              <a:t>serta</a:t>
            </a:r>
            <a:r>
              <a:rPr lang="en-US" sz="2400" dirty="0"/>
              <a:t> </a:t>
            </a:r>
            <a:r>
              <a:rPr lang="en-US" sz="2400" dirty="0" err="1"/>
              <a:t>penggunaan</a:t>
            </a:r>
            <a:r>
              <a:rPr lang="en-US" sz="2400" dirty="0"/>
              <a:t> </a:t>
            </a:r>
            <a:r>
              <a:rPr lang="en-US" sz="2400" dirty="0" err="1"/>
              <a:t>tanda</a:t>
            </a:r>
            <a:r>
              <a:rPr lang="en-US" sz="2400" dirty="0"/>
              <a:t> </a:t>
            </a:r>
            <a:r>
              <a:rPr lang="en-US" sz="2400" dirty="0" err="1"/>
              <a:t>baca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tataran</a:t>
            </a:r>
            <a:r>
              <a:rPr lang="en-US" sz="2400" dirty="0"/>
              <a:t> </a:t>
            </a:r>
            <a:r>
              <a:rPr lang="en-US" sz="2400" dirty="0" err="1"/>
              <a:t>wacana</a:t>
            </a:r>
            <a:r>
              <a:rPr lang="en-US" sz="2400" dirty="0"/>
              <a:t> </a:t>
            </a:r>
            <a:r>
              <a:rPr lang="en-US" sz="2000" dirty="0"/>
              <a:t>(KBBI 2005:205)</a:t>
            </a:r>
            <a:endParaRPr lang="en-ID" sz="2000" dirty="0"/>
          </a:p>
        </p:txBody>
      </p:sp>
      <p:pic>
        <p:nvPicPr>
          <p:cNvPr id="2" name="Picture 2" descr="A tropical beach with palm trees and a large explosion in the distance&#10;&#10;Description automatically generated with low confidence">
            <a:extLst>
              <a:ext uri="{FF2B5EF4-FFF2-40B4-BE49-F238E27FC236}">
                <a16:creationId xmlns:a16="http://schemas.microsoft.com/office/drawing/2014/main" id="{1259F159-FB95-4431-B8B5-DAECDAA60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699" y="3036280"/>
            <a:ext cx="3896972" cy="2807928"/>
          </a:xfrm>
          <a:prstGeom prst="rect">
            <a:avLst/>
          </a:prstGeom>
          <a:noFill/>
        </p:spPr>
      </p:pic>
      <p:pic>
        <p:nvPicPr>
          <p:cNvPr id="3" name="Picture 2" descr="A picture containing water, resort, reef, deck&#10;&#10;Description automatically generated">
            <a:extLst>
              <a:ext uri="{FF2B5EF4-FFF2-40B4-BE49-F238E27FC236}">
                <a16:creationId xmlns:a16="http://schemas.microsoft.com/office/drawing/2014/main" id="{38695461-5815-434A-9F61-979F69B86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102" y="1099930"/>
            <a:ext cx="2861911" cy="21998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9065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887F8CA-833B-414E-91F1-3C10ABAFD605}"/>
              </a:ext>
            </a:extLst>
          </p:cNvPr>
          <p:cNvSpPr/>
          <p:nvPr/>
        </p:nvSpPr>
        <p:spPr>
          <a:xfrm>
            <a:off x="2040835" y="689113"/>
            <a:ext cx="7620000" cy="176916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400" dirty="0" err="1"/>
              <a:t>Ejaan</a:t>
            </a:r>
            <a:r>
              <a:rPr lang="en-ID" sz="2400" dirty="0"/>
              <a:t> </a:t>
            </a:r>
            <a:r>
              <a:rPr lang="en-ID" sz="2400" dirty="0" err="1"/>
              <a:t>telah</a:t>
            </a:r>
            <a:r>
              <a:rPr lang="en-ID" sz="2400" dirty="0"/>
              <a:t> </a:t>
            </a:r>
            <a:r>
              <a:rPr lang="en-ID" sz="2400" dirty="0" err="1"/>
              <a:t>mengalami</a:t>
            </a:r>
            <a:r>
              <a:rPr lang="en-ID" sz="2400" dirty="0"/>
              <a:t> </a:t>
            </a:r>
            <a:r>
              <a:rPr lang="en-ID" sz="2400" dirty="0" err="1"/>
              <a:t>revolusi</a:t>
            </a:r>
            <a:r>
              <a:rPr lang="en-ID" sz="2400" dirty="0"/>
              <a:t> </a:t>
            </a:r>
            <a:r>
              <a:rPr lang="en-ID" sz="2400" dirty="0" err="1"/>
              <a:t>sejak</a:t>
            </a:r>
            <a:r>
              <a:rPr lang="en-ID" sz="2400" dirty="0"/>
              <a:t> </a:t>
            </a:r>
            <a:r>
              <a:rPr lang="en-ID" sz="2400" dirty="0" err="1"/>
              <a:t>tahun</a:t>
            </a:r>
            <a:r>
              <a:rPr lang="en-ID" sz="2400" dirty="0"/>
              <a:t> 1901 </a:t>
            </a:r>
            <a:r>
              <a:rPr lang="en-ID" sz="2400" dirty="0" err="1"/>
              <a:t>hingga</a:t>
            </a:r>
            <a:r>
              <a:rPr lang="en-ID" sz="2400" dirty="0"/>
              <a:t> </a:t>
            </a:r>
            <a:r>
              <a:rPr lang="en-ID" sz="2400" dirty="0" err="1"/>
              <a:t>tahun</a:t>
            </a:r>
            <a:r>
              <a:rPr lang="en-ID" sz="2400" dirty="0"/>
              <a:t> </a:t>
            </a:r>
            <a:r>
              <a:rPr lang="en-ID" sz="2400" dirty="0" err="1"/>
              <a:t>sekarang</a:t>
            </a:r>
            <a:r>
              <a:rPr lang="en-ID" sz="2400" dirty="0"/>
              <a:t>, </a:t>
            </a:r>
            <a:r>
              <a:rPr lang="en-ID" sz="2400" dirty="0" err="1"/>
              <a:t>perubahan</a:t>
            </a:r>
            <a:r>
              <a:rPr lang="en-ID" sz="2400" dirty="0"/>
              <a:t> </a:t>
            </a:r>
            <a:r>
              <a:rPr lang="en-ID" sz="2400" dirty="0" err="1"/>
              <a:t>ejaan</a:t>
            </a:r>
            <a:r>
              <a:rPr lang="en-ID" sz="2400" dirty="0"/>
              <a:t> </a:t>
            </a:r>
            <a:r>
              <a:rPr lang="en-ID" sz="2400" dirty="0" err="1"/>
              <a:t>terjadi</a:t>
            </a:r>
            <a:r>
              <a:rPr lang="en-ID" sz="2400" dirty="0"/>
              <a:t> </a:t>
            </a:r>
            <a:r>
              <a:rPr lang="en-ID" sz="2400" dirty="0" err="1"/>
              <a:t>karena</a:t>
            </a:r>
            <a:r>
              <a:rPr lang="en-ID" sz="2400" dirty="0"/>
              <a:t> </a:t>
            </a:r>
            <a:r>
              <a:rPr lang="en-ID" sz="2400" dirty="0" err="1"/>
              <a:t>perkembangan</a:t>
            </a:r>
            <a:r>
              <a:rPr lang="en-ID" sz="2400" dirty="0"/>
              <a:t> </a:t>
            </a:r>
            <a:r>
              <a:rPr lang="en-ID" sz="2400" dirty="0" err="1"/>
              <a:t>teknologi</a:t>
            </a:r>
            <a:r>
              <a:rPr lang="en-ID" sz="2400" dirty="0"/>
              <a:t> dan </a:t>
            </a:r>
            <a:r>
              <a:rPr lang="en-ID" sz="2400" dirty="0" err="1"/>
              <a:t>ilmu</a:t>
            </a:r>
            <a:r>
              <a:rPr lang="en-ID" sz="2400" dirty="0"/>
              <a:t> </a:t>
            </a:r>
            <a:r>
              <a:rPr lang="en-ID" sz="2400" dirty="0" err="1"/>
              <a:t>pengetahuan</a:t>
            </a:r>
            <a:r>
              <a:rPr lang="en-ID" sz="2400" dirty="0"/>
              <a:t> yang </a:t>
            </a:r>
            <a:r>
              <a:rPr lang="en-ID" sz="2400" dirty="0" err="1"/>
              <a:t>semakin</a:t>
            </a:r>
            <a:r>
              <a:rPr lang="en-ID" sz="2400" dirty="0"/>
              <a:t> </a:t>
            </a:r>
            <a:r>
              <a:rPr lang="en-ID" sz="2400" dirty="0" err="1"/>
              <a:t>melaju</a:t>
            </a:r>
            <a:r>
              <a:rPr lang="en-ID" sz="2400" dirty="0"/>
              <a:t>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A56981A-DB80-47D3-B669-F711AE0B0450}"/>
              </a:ext>
            </a:extLst>
          </p:cNvPr>
          <p:cNvSpPr/>
          <p:nvPr/>
        </p:nvSpPr>
        <p:spPr>
          <a:xfrm>
            <a:off x="1192696" y="2471531"/>
            <a:ext cx="2835965" cy="1769163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/>
              <a:t>Dalam sejarahnya, ejaan bahasa Indonesia telah mengalami tujuh kali perubahan, yaitu </a:t>
            </a:r>
            <a:endParaRPr lang="en-ID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B198A06-668D-494A-AF98-A35DE2177C95}"/>
              </a:ext>
            </a:extLst>
          </p:cNvPr>
          <p:cNvSpPr/>
          <p:nvPr/>
        </p:nvSpPr>
        <p:spPr>
          <a:xfrm>
            <a:off x="4240695" y="2832652"/>
            <a:ext cx="3114261" cy="1192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Ejaan van Ophuijsen (1901−1947)</a:t>
            </a:r>
            <a:endParaRPr lang="en-ID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985E4CE-BB8D-4D1A-BCF6-2164E41CB25D}"/>
              </a:ext>
            </a:extLst>
          </p:cNvPr>
          <p:cNvSpPr/>
          <p:nvPr/>
        </p:nvSpPr>
        <p:spPr>
          <a:xfrm>
            <a:off x="7798904" y="2832652"/>
            <a:ext cx="2961861" cy="119269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/>
              <a:t>Ejaan</a:t>
            </a:r>
            <a:r>
              <a:rPr lang="en-ID" dirty="0"/>
              <a:t> </a:t>
            </a:r>
            <a:r>
              <a:rPr lang="en-ID" dirty="0" err="1"/>
              <a:t>Repoeblik</a:t>
            </a:r>
            <a:r>
              <a:rPr lang="en-ID" dirty="0"/>
              <a:t>/ </a:t>
            </a:r>
            <a:r>
              <a:rPr lang="en-ID" dirty="0" err="1"/>
              <a:t>Ejaan</a:t>
            </a:r>
            <a:r>
              <a:rPr lang="en-ID" dirty="0"/>
              <a:t> </a:t>
            </a:r>
            <a:r>
              <a:rPr lang="en-ID" dirty="0" err="1"/>
              <a:t>Soewandi</a:t>
            </a:r>
            <a:r>
              <a:rPr lang="en-ID" dirty="0"/>
              <a:t> (1947−1956),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2246897-CA3F-4C98-93A0-6299A965B4EB}"/>
              </a:ext>
            </a:extLst>
          </p:cNvPr>
          <p:cNvSpPr/>
          <p:nvPr/>
        </p:nvSpPr>
        <p:spPr>
          <a:xfrm>
            <a:off x="1129747" y="4399723"/>
            <a:ext cx="2961861" cy="75537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/>
              <a:t>Ejaan</a:t>
            </a:r>
            <a:r>
              <a:rPr lang="en-ID" dirty="0"/>
              <a:t> </a:t>
            </a:r>
            <a:r>
              <a:rPr lang="en-ID" dirty="0" err="1"/>
              <a:t>Pembaharuan</a:t>
            </a:r>
            <a:r>
              <a:rPr lang="en-ID" dirty="0"/>
              <a:t> (1956−1961),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E080DDB-995A-41F5-AFE0-E726DFEAFFC0}"/>
              </a:ext>
            </a:extLst>
          </p:cNvPr>
          <p:cNvSpPr/>
          <p:nvPr/>
        </p:nvSpPr>
        <p:spPr>
          <a:xfrm>
            <a:off x="4495799" y="4200938"/>
            <a:ext cx="2961861" cy="96740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/>
              <a:t>Ejaan</a:t>
            </a:r>
            <a:r>
              <a:rPr lang="en-ID" dirty="0"/>
              <a:t> </a:t>
            </a:r>
            <a:r>
              <a:rPr lang="en-ID" dirty="0" err="1"/>
              <a:t>Melindo</a:t>
            </a:r>
            <a:r>
              <a:rPr lang="en-ID" dirty="0"/>
              <a:t> (1961−1967),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8B68D1D-4410-493D-8F54-478678C98972}"/>
              </a:ext>
            </a:extLst>
          </p:cNvPr>
          <p:cNvSpPr/>
          <p:nvPr/>
        </p:nvSpPr>
        <p:spPr>
          <a:xfrm>
            <a:off x="8037443" y="4181061"/>
            <a:ext cx="2961861" cy="1192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Ejaan Baru/Lembaga Bahasa dan Kesusastraan (1967−1972)</a:t>
            </a:r>
            <a:endParaRPr lang="en-ID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8E02606-E9B4-4BA4-BD96-5D7478123A8E}"/>
              </a:ext>
            </a:extLst>
          </p:cNvPr>
          <p:cNvSpPr/>
          <p:nvPr/>
        </p:nvSpPr>
        <p:spPr>
          <a:xfrm>
            <a:off x="4591878" y="5343937"/>
            <a:ext cx="3442251" cy="142129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Menteri Pendidikan dan </a:t>
            </a:r>
            <a:r>
              <a:rPr lang="en-ID" dirty="0" err="1"/>
              <a:t>Kebudayaan</a:t>
            </a:r>
            <a:r>
              <a:rPr lang="en-ID" dirty="0"/>
              <a:t> </a:t>
            </a:r>
            <a:r>
              <a:rPr lang="en-ID" dirty="0" err="1"/>
              <a:t>menetapkan</a:t>
            </a:r>
            <a:r>
              <a:rPr lang="en-ID" dirty="0"/>
              <a:t> </a:t>
            </a:r>
            <a:r>
              <a:rPr lang="en-ID" dirty="0" err="1"/>
              <a:t>peraturan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penyempurnaan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</a:t>
            </a:r>
            <a:r>
              <a:rPr lang="en-ID" dirty="0" err="1"/>
              <a:t>indonesia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Pedoman</a:t>
            </a:r>
            <a:r>
              <a:rPr lang="en-ID" dirty="0"/>
              <a:t> </a:t>
            </a:r>
            <a:r>
              <a:rPr lang="en-ID" dirty="0" err="1"/>
              <a:t>Umum</a:t>
            </a:r>
            <a:r>
              <a:rPr lang="en-ID" dirty="0"/>
              <a:t> </a:t>
            </a:r>
            <a:r>
              <a:rPr lang="en-ID" dirty="0" err="1"/>
              <a:t>Ejaan</a:t>
            </a:r>
            <a:r>
              <a:rPr lang="en-ID" dirty="0"/>
              <a:t> Bahasa Indonesia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41F2574-B1A3-4282-A794-ABBC8FD2E26E}"/>
              </a:ext>
            </a:extLst>
          </p:cNvPr>
          <p:cNvSpPr/>
          <p:nvPr/>
        </p:nvSpPr>
        <p:spPr>
          <a:xfrm>
            <a:off x="1192696" y="5585792"/>
            <a:ext cx="2961861" cy="1192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/>
              <a:t>Ejaan</a:t>
            </a:r>
            <a:r>
              <a:rPr lang="en-ID" dirty="0"/>
              <a:t> Bahasa Indonesia yang </a:t>
            </a:r>
            <a:r>
              <a:rPr lang="en-ID" dirty="0" err="1"/>
              <a:t>Disempurnakan</a:t>
            </a:r>
            <a:r>
              <a:rPr lang="en-ID" dirty="0"/>
              <a:t> (1972−2015),</a:t>
            </a:r>
          </a:p>
        </p:txBody>
      </p:sp>
    </p:spTree>
    <p:extLst>
      <p:ext uri="{BB962C8B-B14F-4D97-AF65-F5344CB8AC3E}">
        <p14:creationId xmlns:p14="http://schemas.microsoft.com/office/powerpoint/2010/main" val="25974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10" grpId="0" animBg="1"/>
      <p:bldP spid="12" grpId="0" animBg="1"/>
      <p:bldP spid="14" grpId="0" animBg="1"/>
      <p:bldP spid="16" grpId="0" animBg="1"/>
      <p:bldP spid="18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B26FA8-FDA6-402A-A487-0E0E9E8CAEB6}"/>
              </a:ext>
            </a:extLst>
          </p:cNvPr>
          <p:cNvSpPr/>
          <p:nvPr/>
        </p:nvSpPr>
        <p:spPr>
          <a:xfrm>
            <a:off x="4412975" y="593035"/>
            <a:ext cx="6361042" cy="15505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latin typeface="Baskerville Old Face" panose="02020602080505020303" pitchFamily="18" charset="0"/>
              </a:rPr>
              <a:t>Bahasan</a:t>
            </a:r>
            <a:r>
              <a:rPr lang="en-US" sz="3600" dirty="0">
                <a:latin typeface="Baskerville Old Face" panose="02020602080505020303" pitchFamily="18" charset="0"/>
              </a:rPr>
              <a:t> </a:t>
            </a:r>
            <a:r>
              <a:rPr lang="en-US" sz="3600" dirty="0" err="1">
                <a:latin typeface="Baskerville Old Face" panose="02020602080505020303" pitchFamily="18" charset="0"/>
              </a:rPr>
              <a:t>dalam</a:t>
            </a:r>
            <a:r>
              <a:rPr lang="en-US" sz="3600" dirty="0">
                <a:latin typeface="Baskerville Old Face" panose="02020602080505020303" pitchFamily="18" charset="0"/>
              </a:rPr>
              <a:t> </a:t>
            </a:r>
            <a:r>
              <a:rPr lang="en-US" sz="3600" dirty="0" err="1">
                <a:latin typeface="Baskerville Old Face" panose="02020602080505020303" pitchFamily="18" charset="0"/>
              </a:rPr>
              <a:t>ejaan</a:t>
            </a:r>
            <a:endParaRPr lang="en-ID" sz="3600" dirty="0">
              <a:latin typeface="Baskerville Old Face" panose="02020602080505020303" pitchFamily="18" charset="0"/>
            </a:endParaRPr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AD2CEA42-E635-42B1-A517-D37634AA1337}"/>
              </a:ext>
            </a:extLst>
          </p:cNvPr>
          <p:cNvSpPr/>
          <p:nvPr/>
        </p:nvSpPr>
        <p:spPr>
          <a:xfrm>
            <a:off x="848141" y="2143539"/>
            <a:ext cx="2239617" cy="732183"/>
          </a:xfrm>
          <a:prstGeom prst="flowChartTermina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Pemakaian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vocal dan </a:t>
            </a:r>
            <a:r>
              <a:rPr lang="en-US" dirty="0" err="1"/>
              <a:t>konsonan</a:t>
            </a:r>
            <a:endParaRPr lang="en-ID" dirty="0"/>
          </a:p>
        </p:txBody>
      </p:sp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953A9BCF-DE9D-48DE-A429-72E75BECBDEB}"/>
              </a:ext>
            </a:extLst>
          </p:cNvPr>
          <p:cNvSpPr/>
          <p:nvPr/>
        </p:nvSpPr>
        <p:spPr>
          <a:xfrm>
            <a:off x="2140227" y="3283225"/>
            <a:ext cx="2239617" cy="732183"/>
          </a:xfrm>
          <a:prstGeom prst="flowChartTermina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kapital</a:t>
            </a:r>
            <a:r>
              <a:rPr lang="en-US" dirty="0"/>
              <a:t> dan </a:t>
            </a:r>
            <a:r>
              <a:rPr lang="en-US" dirty="0" err="1"/>
              <a:t>kursif</a:t>
            </a:r>
            <a:endParaRPr lang="en-ID" dirty="0"/>
          </a:p>
        </p:txBody>
      </p: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C62C3752-3906-4B51-82C5-3A31746B910A}"/>
              </a:ext>
            </a:extLst>
          </p:cNvPr>
          <p:cNvSpPr/>
          <p:nvPr/>
        </p:nvSpPr>
        <p:spPr>
          <a:xfrm>
            <a:off x="4823793" y="3768588"/>
            <a:ext cx="2239617" cy="732183"/>
          </a:xfrm>
          <a:prstGeom prst="flowChartTermina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err="1"/>
              <a:t>Penulisan</a:t>
            </a:r>
            <a:r>
              <a:rPr lang="en-US" dirty="0"/>
              <a:t> </a:t>
            </a:r>
            <a:r>
              <a:rPr lang="en-US" dirty="0" err="1"/>
              <a:t>kosakata</a:t>
            </a:r>
            <a:r>
              <a:rPr lang="en-US" dirty="0"/>
              <a:t> dan </a:t>
            </a:r>
            <a:r>
              <a:rPr lang="en-US" dirty="0" err="1"/>
              <a:t>bentukan</a:t>
            </a:r>
            <a:r>
              <a:rPr lang="en-US" dirty="0"/>
              <a:t> kata</a:t>
            </a:r>
            <a:endParaRPr lang="en-ID" dirty="0"/>
          </a:p>
        </p:txBody>
      </p:sp>
      <p:sp>
        <p:nvSpPr>
          <p:cNvPr id="11" name="Flowchart: Terminator 10">
            <a:extLst>
              <a:ext uri="{FF2B5EF4-FFF2-40B4-BE49-F238E27FC236}">
                <a16:creationId xmlns:a16="http://schemas.microsoft.com/office/drawing/2014/main" id="{6F964F3D-A530-4D1F-9C7E-C480AEB86C2F}"/>
              </a:ext>
            </a:extLst>
          </p:cNvPr>
          <p:cNvSpPr/>
          <p:nvPr/>
        </p:nvSpPr>
        <p:spPr>
          <a:xfrm>
            <a:off x="7407967" y="4384814"/>
            <a:ext cx="2623929" cy="732183"/>
          </a:xfrm>
          <a:prstGeom prst="flowChartTermina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</a:t>
            </a:r>
            <a:r>
              <a:rPr lang="en-US" dirty="0" err="1"/>
              <a:t>Penulisan</a:t>
            </a:r>
            <a:r>
              <a:rPr lang="en-US" dirty="0"/>
              <a:t> </a:t>
            </a:r>
            <a:r>
              <a:rPr lang="en-US" dirty="0" err="1"/>
              <a:t>unsur</a:t>
            </a:r>
            <a:r>
              <a:rPr lang="en-US" dirty="0"/>
              <a:t> </a:t>
            </a:r>
            <a:r>
              <a:rPr lang="en-US" dirty="0" err="1"/>
              <a:t>serapan</a:t>
            </a:r>
            <a:r>
              <a:rPr lang="en-US" dirty="0"/>
              <a:t> </a:t>
            </a:r>
            <a:r>
              <a:rPr lang="en-US" dirty="0" err="1"/>
              <a:t>afiksasi</a:t>
            </a:r>
            <a:r>
              <a:rPr lang="en-US" dirty="0"/>
              <a:t> dan </a:t>
            </a:r>
            <a:r>
              <a:rPr lang="en-US" dirty="0" err="1"/>
              <a:t>kosakata</a:t>
            </a:r>
            <a:r>
              <a:rPr lang="en-US" dirty="0"/>
              <a:t> </a:t>
            </a:r>
            <a:r>
              <a:rPr lang="en-US" dirty="0" err="1"/>
              <a:t>asing</a:t>
            </a:r>
            <a:endParaRPr lang="en-ID" dirty="0"/>
          </a:p>
        </p:txBody>
      </p:sp>
      <p:sp>
        <p:nvSpPr>
          <p:cNvPr id="13" name="Flowchart: Terminator 12">
            <a:extLst>
              <a:ext uri="{FF2B5EF4-FFF2-40B4-BE49-F238E27FC236}">
                <a16:creationId xmlns:a16="http://schemas.microsoft.com/office/drawing/2014/main" id="{E1986D2A-F1F6-4324-A1B5-3930D8CEA3D9}"/>
              </a:ext>
            </a:extLst>
          </p:cNvPr>
          <p:cNvSpPr/>
          <p:nvPr/>
        </p:nvSpPr>
        <p:spPr>
          <a:xfrm>
            <a:off x="8358805" y="5447473"/>
            <a:ext cx="2239617" cy="732183"/>
          </a:xfrm>
          <a:prstGeom prst="flowChartTermina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err="1"/>
              <a:t>Penempatan</a:t>
            </a:r>
            <a:r>
              <a:rPr lang="en-US" dirty="0"/>
              <a:t> dan </a:t>
            </a:r>
            <a:r>
              <a:rPr lang="en-US" dirty="0" err="1"/>
              <a:t>pemakaian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baca</a:t>
            </a:r>
            <a:endParaRPr lang="en-ID" dirty="0"/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0FC01D46-C073-4AA4-ABD8-2E69B1043B2F}"/>
              </a:ext>
            </a:extLst>
          </p:cNvPr>
          <p:cNvSpPr/>
          <p:nvPr/>
        </p:nvSpPr>
        <p:spPr>
          <a:xfrm flipH="1" flipV="1">
            <a:off x="3021494" y="2143538"/>
            <a:ext cx="1590262" cy="40750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358C4398-120B-4BAF-8F74-692A3B77523F}"/>
              </a:ext>
            </a:extLst>
          </p:cNvPr>
          <p:cNvSpPr/>
          <p:nvPr/>
        </p:nvSpPr>
        <p:spPr>
          <a:xfrm flipH="1" flipV="1">
            <a:off x="4379843" y="2143537"/>
            <a:ext cx="443949" cy="142129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CF8AFACC-414A-4411-BA6B-B01188A6766A}"/>
              </a:ext>
            </a:extLst>
          </p:cNvPr>
          <p:cNvSpPr/>
          <p:nvPr/>
        </p:nvSpPr>
        <p:spPr>
          <a:xfrm flipH="1" flipV="1">
            <a:off x="7063410" y="2209797"/>
            <a:ext cx="265040" cy="167309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464E9A1E-B257-4351-A606-2571F6C0CB08}"/>
              </a:ext>
            </a:extLst>
          </p:cNvPr>
          <p:cNvSpPr/>
          <p:nvPr/>
        </p:nvSpPr>
        <p:spPr>
          <a:xfrm flipH="1" flipV="1">
            <a:off x="10012016" y="2209797"/>
            <a:ext cx="265040" cy="255104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2" name="Arrow: Bent 21">
            <a:extLst>
              <a:ext uri="{FF2B5EF4-FFF2-40B4-BE49-F238E27FC236}">
                <a16:creationId xmlns:a16="http://schemas.microsoft.com/office/drawing/2014/main" id="{B1882AFF-7045-49E4-8307-4A940D5025F9}"/>
              </a:ext>
            </a:extLst>
          </p:cNvPr>
          <p:cNvSpPr/>
          <p:nvPr/>
        </p:nvSpPr>
        <p:spPr>
          <a:xfrm flipH="1" flipV="1">
            <a:off x="10575228" y="2131111"/>
            <a:ext cx="298175" cy="367085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75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9" grpId="0" animBg="1"/>
      <p:bldP spid="11" grpId="0" animBg="1"/>
      <p:bldP spid="13" grpId="0" animBg="1"/>
      <p:bldP spid="14" grpId="0" animBg="1"/>
      <p:bldP spid="16" grpId="0" animBg="1"/>
      <p:bldP spid="18" grpId="0" animBg="1"/>
      <p:bldP spid="20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B5C2DEE-4A9C-4CEF-B4EB-0A5F2C6B841C}"/>
              </a:ext>
            </a:extLst>
          </p:cNvPr>
          <p:cNvSpPr/>
          <p:nvPr/>
        </p:nvSpPr>
        <p:spPr>
          <a:xfrm>
            <a:off x="1179444" y="934278"/>
            <a:ext cx="5022574" cy="2438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3200" dirty="0" err="1"/>
              <a:t>Penggunaan</a:t>
            </a:r>
            <a:r>
              <a:rPr lang="en-ID" sz="3200" dirty="0"/>
              <a:t> </a:t>
            </a:r>
            <a:r>
              <a:rPr lang="en-ID" sz="3200" dirty="0" err="1"/>
              <a:t>bahasa</a:t>
            </a:r>
            <a:r>
              <a:rPr lang="en-ID" sz="3200" dirty="0"/>
              <a:t> tulisan yang </a:t>
            </a:r>
            <a:r>
              <a:rPr lang="en-ID" sz="3200" dirty="0" err="1"/>
              <a:t>baik</a:t>
            </a:r>
            <a:r>
              <a:rPr lang="en-ID" sz="3200" dirty="0"/>
              <a:t> dan </a:t>
            </a:r>
            <a:r>
              <a:rPr lang="en-ID" sz="3200" dirty="0" err="1"/>
              <a:t>benar</a:t>
            </a:r>
            <a:r>
              <a:rPr lang="en-ID" sz="3200" dirty="0"/>
              <a:t> </a:t>
            </a:r>
            <a:r>
              <a:rPr lang="en-ID" sz="3200" dirty="0" err="1"/>
              <a:t>adalah</a:t>
            </a:r>
            <a:r>
              <a:rPr lang="en-ID" sz="3200" dirty="0"/>
              <a:t> </a:t>
            </a:r>
            <a:r>
              <a:rPr lang="en-ID" sz="3200" dirty="0" err="1"/>
              <a:t>sesuai</a:t>
            </a:r>
            <a:r>
              <a:rPr lang="en-ID" sz="3200" dirty="0"/>
              <a:t> </a:t>
            </a:r>
            <a:r>
              <a:rPr lang="en-ID" sz="3200" dirty="0" err="1"/>
              <a:t>dengan</a:t>
            </a:r>
            <a:r>
              <a:rPr lang="en-ID" sz="3200" dirty="0"/>
              <a:t> </a:t>
            </a:r>
            <a:r>
              <a:rPr lang="en-ID" sz="3200" dirty="0" err="1"/>
              <a:t>Kaidah</a:t>
            </a:r>
            <a:r>
              <a:rPr lang="en-ID" sz="3200" dirty="0"/>
              <a:t> tata Bahasa </a:t>
            </a:r>
            <a:r>
              <a:rPr lang="en-ID" sz="3200" dirty="0" err="1"/>
              <a:t>Ejaan</a:t>
            </a:r>
            <a:r>
              <a:rPr lang="en-ID" sz="3200" dirty="0"/>
              <a:t> Bahasa Indonesia  </a:t>
            </a:r>
            <a:endParaRPr lang="en-ID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005BB4E-F0B3-4CDC-8BCE-F2BC0B0048E6}"/>
              </a:ext>
            </a:extLst>
          </p:cNvPr>
          <p:cNvSpPr/>
          <p:nvPr/>
        </p:nvSpPr>
        <p:spPr>
          <a:xfrm>
            <a:off x="6692348" y="960782"/>
            <a:ext cx="4545496" cy="24118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3200" dirty="0"/>
              <a:t>  </a:t>
            </a:r>
            <a:r>
              <a:rPr lang="en-ID" sz="3200" dirty="0" err="1"/>
              <a:t>Tataran</a:t>
            </a:r>
            <a:r>
              <a:rPr lang="en-ID" sz="3200" dirty="0"/>
              <a:t> yang </a:t>
            </a:r>
            <a:r>
              <a:rPr lang="en-ID" sz="3200" dirty="0" err="1"/>
              <a:t>berkaitan</a:t>
            </a:r>
            <a:r>
              <a:rPr lang="en-ID" sz="3200" dirty="0"/>
              <a:t> </a:t>
            </a:r>
            <a:r>
              <a:rPr lang="en-ID" sz="3200" dirty="0" err="1"/>
              <a:t>dengan</a:t>
            </a:r>
            <a:r>
              <a:rPr lang="en-ID" sz="3200" dirty="0"/>
              <a:t> tata Bahasa </a:t>
            </a:r>
            <a:r>
              <a:rPr lang="en-ID" sz="3200" dirty="0" err="1"/>
              <a:t>adalah</a:t>
            </a:r>
            <a:r>
              <a:rPr lang="en-ID" sz="3200" dirty="0"/>
              <a:t> </a:t>
            </a:r>
            <a:r>
              <a:rPr lang="en-ID" sz="3200" dirty="0" err="1"/>
              <a:t>ejaan</a:t>
            </a:r>
            <a:r>
              <a:rPr lang="en-ID" sz="3200" dirty="0"/>
              <a:t>, </a:t>
            </a:r>
            <a:r>
              <a:rPr lang="en-ID" sz="3200" dirty="0" err="1"/>
              <a:t>morfologi</a:t>
            </a:r>
            <a:r>
              <a:rPr lang="en-ID" sz="3200" dirty="0"/>
              <a:t>, dan </a:t>
            </a:r>
            <a:r>
              <a:rPr lang="en-ID" sz="3200" dirty="0" err="1"/>
              <a:t>sintaksis</a:t>
            </a:r>
            <a:r>
              <a:rPr lang="en-ID" sz="3200" dirty="0"/>
              <a:t>.  </a:t>
            </a:r>
            <a:r>
              <a:rPr lang="en-ID" dirty="0"/>
              <a:t>.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504867D-3D66-4997-B039-C44878D86502}"/>
              </a:ext>
            </a:extLst>
          </p:cNvPr>
          <p:cNvSpPr/>
          <p:nvPr/>
        </p:nvSpPr>
        <p:spPr>
          <a:xfrm>
            <a:off x="3326296" y="3723862"/>
            <a:ext cx="6122505" cy="219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3200" dirty="0"/>
              <a:t> </a:t>
            </a:r>
            <a:r>
              <a:rPr lang="en-ID" sz="3200" dirty="0" err="1"/>
              <a:t>Tataran</a:t>
            </a:r>
            <a:r>
              <a:rPr lang="en-ID" sz="3200" dirty="0"/>
              <a:t> </a:t>
            </a:r>
            <a:r>
              <a:rPr lang="en-ID" sz="3200" dirty="0" err="1"/>
              <a:t>ini</a:t>
            </a:r>
            <a:r>
              <a:rPr lang="en-ID" sz="3200" dirty="0"/>
              <a:t> </a:t>
            </a:r>
            <a:r>
              <a:rPr lang="en-ID" sz="3200" dirty="0" err="1"/>
              <a:t>mendukung</a:t>
            </a:r>
            <a:r>
              <a:rPr lang="en-ID" sz="3200" dirty="0"/>
              <a:t> tulisan </a:t>
            </a:r>
            <a:r>
              <a:rPr lang="en-ID" sz="3200" dirty="0" err="1"/>
              <a:t>menjadi</a:t>
            </a:r>
            <a:r>
              <a:rPr lang="en-ID" sz="3200" dirty="0"/>
              <a:t> </a:t>
            </a:r>
            <a:r>
              <a:rPr lang="en-ID" sz="3200" dirty="0" err="1"/>
              <a:t>lebih</a:t>
            </a:r>
            <a:r>
              <a:rPr lang="en-ID" sz="3200" dirty="0"/>
              <a:t> </a:t>
            </a:r>
            <a:r>
              <a:rPr lang="en-ID" sz="3200" dirty="0" err="1"/>
              <a:t>ilmiah</a:t>
            </a:r>
            <a:r>
              <a:rPr lang="en-ID" sz="3200" dirty="0"/>
              <a:t>, </a:t>
            </a:r>
            <a:r>
              <a:rPr lang="en-ID" sz="3200" dirty="0" err="1"/>
              <a:t>terstruktur</a:t>
            </a:r>
            <a:r>
              <a:rPr lang="en-ID" sz="3200" dirty="0"/>
              <a:t>, dan </a:t>
            </a:r>
            <a:r>
              <a:rPr lang="en-ID" sz="3200" dirty="0" err="1"/>
              <a:t>ternilai</a:t>
            </a:r>
            <a:r>
              <a:rPr lang="en-ID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3196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79874E-9238-4177-BC5B-E041895A458F}"/>
              </a:ext>
            </a:extLst>
          </p:cNvPr>
          <p:cNvSpPr/>
          <p:nvPr/>
        </p:nvSpPr>
        <p:spPr>
          <a:xfrm>
            <a:off x="2696817" y="752061"/>
            <a:ext cx="6798365" cy="1630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800" dirty="0">
                <a:latin typeface="Aharoni" panose="02010803020104030203" pitchFamily="2" charset="-79"/>
                <a:cs typeface="Aharoni" panose="02010803020104030203" pitchFamily="2" charset="-79"/>
              </a:rPr>
              <a:t>Banyak</a:t>
            </a:r>
            <a:r>
              <a:rPr lang="en-ID" sz="2800" dirty="0"/>
              <a:t> yang </a:t>
            </a:r>
            <a:r>
              <a:rPr lang="en-ID" sz="2800" dirty="0" err="1"/>
              <a:t>masih</a:t>
            </a:r>
            <a:r>
              <a:rPr lang="en-ID" sz="2800" dirty="0"/>
              <a:t> </a:t>
            </a:r>
            <a:r>
              <a:rPr lang="en-ID" sz="2800" dirty="0" err="1"/>
              <a:t>mengabaikan</a:t>
            </a:r>
            <a:r>
              <a:rPr lang="en-ID" sz="2800" dirty="0"/>
              <a:t> </a:t>
            </a:r>
            <a:r>
              <a:rPr lang="en-ID" sz="2800" dirty="0" err="1"/>
              <a:t>pemilihan</a:t>
            </a:r>
            <a:r>
              <a:rPr lang="en-ID" sz="2800" dirty="0"/>
              <a:t> kata, </a:t>
            </a:r>
            <a:r>
              <a:rPr lang="en-ID" sz="2800" dirty="0" err="1"/>
              <a:t>penulisan</a:t>
            </a:r>
            <a:r>
              <a:rPr lang="en-ID" sz="2800" dirty="0"/>
              <a:t> </a:t>
            </a:r>
            <a:r>
              <a:rPr lang="en-ID" sz="2800" dirty="0" err="1"/>
              <a:t>partikel,penggunaan</a:t>
            </a:r>
            <a:r>
              <a:rPr lang="en-ID" sz="2800" dirty="0"/>
              <a:t> kata </a:t>
            </a:r>
            <a:r>
              <a:rPr lang="en-ID" sz="2800" dirty="0" err="1"/>
              <a:t>hubung</a:t>
            </a:r>
            <a:r>
              <a:rPr lang="en-ID" sz="2800" dirty="0"/>
              <a:t> yang </a:t>
            </a:r>
            <a:r>
              <a:rPr lang="en-ID" sz="2800" dirty="0" err="1"/>
              <a:t>tepat</a:t>
            </a:r>
            <a:r>
              <a:rPr lang="en-ID" sz="2800" dirty="0"/>
              <a:t>, dan </a:t>
            </a:r>
            <a:r>
              <a:rPr lang="en-ID" sz="2800" dirty="0" err="1"/>
              <a:t>bahkan</a:t>
            </a:r>
            <a:r>
              <a:rPr lang="en-ID" sz="2800" dirty="0"/>
              <a:t> </a:t>
            </a:r>
            <a:r>
              <a:rPr lang="en-ID" sz="2800" dirty="0" err="1"/>
              <a:t>penselarasan</a:t>
            </a:r>
            <a:r>
              <a:rPr lang="en-ID" sz="2800" dirty="0"/>
              <a:t> </a:t>
            </a:r>
            <a:r>
              <a:rPr lang="en-ID" sz="2800" dirty="0" err="1"/>
              <a:t>makna</a:t>
            </a:r>
            <a:r>
              <a:rPr lang="en-ID" sz="2800" dirty="0"/>
              <a:t>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CBBDFF-FD20-4AC4-9427-1554E64CB206}"/>
              </a:ext>
            </a:extLst>
          </p:cNvPr>
          <p:cNvSpPr/>
          <p:nvPr/>
        </p:nvSpPr>
        <p:spPr>
          <a:xfrm>
            <a:off x="0" y="2565620"/>
            <a:ext cx="6798365" cy="163001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3200" dirty="0"/>
              <a:t>Pada </a:t>
            </a:r>
            <a:r>
              <a:rPr lang="en-ID" sz="3200" dirty="0" err="1"/>
              <a:t>dasarnya</a:t>
            </a:r>
            <a:r>
              <a:rPr lang="en-ID" sz="3200" dirty="0"/>
              <a:t> </a:t>
            </a:r>
            <a:r>
              <a:rPr lang="en-ID" sz="3200" dirty="0" err="1"/>
              <a:t>ada</a:t>
            </a:r>
            <a:r>
              <a:rPr lang="en-ID" sz="3200" dirty="0"/>
              <a:t> </a:t>
            </a:r>
            <a:r>
              <a:rPr lang="en-ID" sz="3200" dirty="0" err="1"/>
              <a:t>tiga</a:t>
            </a:r>
            <a:r>
              <a:rPr lang="en-ID" sz="3200" dirty="0"/>
              <a:t> </a:t>
            </a:r>
            <a:r>
              <a:rPr lang="en-ID" sz="3200" dirty="0" err="1"/>
              <a:t>penyebab</a:t>
            </a:r>
            <a:r>
              <a:rPr lang="en-ID" sz="3200" dirty="0"/>
              <a:t> </a:t>
            </a:r>
            <a:r>
              <a:rPr lang="en-ID" sz="3200" dirty="0" err="1"/>
              <a:t>seseorang</a:t>
            </a:r>
            <a:r>
              <a:rPr lang="en-ID" sz="3200" dirty="0"/>
              <a:t> </a:t>
            </a:r>
            <a:r>
              <a:rPr lang="en-ID" sz="3200" dirty="0" err="1"/>
              <a:t>mengalami</a:t>
            </a:r>
            <a:r>
              <a:rPr lang="en-ID" sz="3200" dirty="0"/>
              <a:t> </a:t>
            </a:r>
            <a:r>
              <a:rPr lang="en-ID" sz="3200" dirty="0" err="1"/>
              <a:t>kesalahan</a:t>
            </a:r>
            <a:r>
              <a:rPr lang="en-ID" sz="3200" dirty="0"/>
              <a:t> </a:t>
            </a:r>
            <a:r>
              <a:rPr lang="en-ID" sz="3200" dirty="0" err="1"/>
              <a:t>berbahasa</a:t>
            </a:r>
            <a:r>
              <a:rPr lang="en-ID" sz="3200" dirty="0"/>
              <a:t>, di </a:t>
            </a:r>
            <a:r>
              <a:rPr lang="en-ID" sz="3200" dirty="0" err="1"/>
              <a:t>antaranya</a:t>
            </a:r>
            <a:r>
              <a:rPr lang="en-ID" sz="3200" dirty="0"/>
              <a:t> </a:t>
            </a:r>
            <a:r>
              <a:rPr lang="en-ID" sz="3200" dirty="0" err="1"/>
              <a:t>adalah</a:t>
            </a:r>
            <a:r>
              <a:rPr lang="en-ID" sz="3200" dirty="0"/>
              <a:t> ; 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AA1701-1D39-40BD-85C7-5659FB47963A}"/>
              </a:ext>
            </a:extLst>
          </p:cNvPr>
          <p:cNvSpPr/>
          <p:nvPr/>
        </p:nvSpPr>
        <p:spPr>
          <a:xfrm>
            <a:off x="944214" y="4379180"/>
            <a:ext cx="3286543" cy="16903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400" dirty="0" err="1"/>
              <a:t>terpengaruh</a:t>
            </a:r>
            <a:r>
              <a:rPr lang="en-ID" sz="2400" dirty="0"/>
              <a:t> oleh </a:t>
            </a:r>
            <a:r>
              <a:rPr lang="en-ID" sz="2400" dirty="0" err="1"/>
              <a:t>bahasa</a:t>
            </a:r>
            <a:r>
              <a:rPr lang="en-ID" sz="2400" dirty="0"/>
              <a:t> </a:t>
            </a:r>
            <a:r>
              <a:rPr lang="en-ID" sz="2400" dirty="0" err="1"/>
              <a:t>ibu</a:t>
            </a:r>
            <a:r>
              <a:rPr lang="en-ID" sz="2400" dirty="0"/>
              <a:t> (</a:t>
            </a:r>
            <a:r>
              <a:rPr lang="en-ID" sz="2400" dirty="0" err="1"/>
              <a:t>bahasa</a:t>
            </a:r>
            <a:r>
              <a:rPr lang="en-ID" sz="2400" dirty="0"/>
              <a:t> </a:t>
            </a:r>
            <a:r>
              <a:rPr lang="en-ID" sz="2400" dirty="0" err="1"/>
              <a:t>asal</a:t>
            </a:r>
            <a:r>
              <a:rPr lang="en-ID" sz="2400" dirty="0"/>
              <a:t> </a:t>
            </a:r>
            <a:r>
              <a:rPr lang="en-ID" sz="2400" dirty="0" err="1"/>
              <a:t>penutur</a:t>
            </a:r>
            <a:endParaRPr lang="en-ID" sz="24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86384E-9C7D-44C9-B69D-2B372D099B9E}"/>
              </a:ext>
            </a:extLst>
          </p:cNvPr>
          <p:cNvSpPr/>
          <p:nvPr/>
        </p:nvSpPr>
        <p:spPr>
          <a:xfrm>
            <a:off x="4625010" y="4475920"/>
            <a:ext cx="2948606" cy="159357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000" dirty="0" err="1"/>
              <a:t>kurang</a:t>
            </a:r>
            <a:r>
              <a:rPr lang="en-ID" sz="2000" dirty="0"/>
              <a:t> </a:t>
            </a:r>
            <a:r>
              <a:rPr lang="en-ID" sz="2000" dirty="0" err="1"/>
              <a:t>memahami</a:t>
            </a:r>
            <a:r>
              <a:rPr lang="en-ID" sz="2000" dirty="0"/>
              <a:t> </a:t>
            </a:r>
            <a:r>
              <a:rPr lang="en-ID" sz="2000" dirty="0" err="1"/>
              <a:t>penggunaan</a:t>
            </a:r>
            <a:r>
              <a:rPr lang="en-ID" sz="2000" dirty="0"/>
              <a:t> </a:t>
            </a:r>
            <a:r>
              <a:rPr lang="en-ID" sz="2000" dirty="0" err="1"/>
              <a:t>bahasa</a:t>
            </a:r>
            <a:r>
              <a:rPr lang="en-ID" sz="2000" dirty="0"/>
              <a:t> </a:t>
            </a:r>
            <a:r>
              <a:rPr lang="en-ID" sz="2000" dirty="0" err="1"/>
              <a:t>semestinya</a:t>
            </a:r>
            <a:r>
              <a:rPr lang="en-ID" sz="2000" dirty="0"/>
              <a:t>,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A54AF4E-C812-46BB-AD05-2FA3E8467D4D}"/>
              </a:ext>
            </a:extLst>
          </p:cNvPr>
          <p:cNvSpPr/>
          <p:nvPr/>
        </p:nvSpPr>
        <p:spPr>
          <a:xfrm>
            <a:off x="7967869" y="4379180"/>
            <a:ext cx="3101007" cy="1726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400" dirty="0" err="1"/>
              <a:t>pengajaran</a:t>
            </a:r>
            <a:r>
              <a:rPr lang="en-ID" sz="2400" dirty="0"/>
              <a:t> </a:t>
            </a:r>
            <a:r>
              <a:rPr lang="en-ID" sz="2400" dirty="0" err="1"/>
              <a:t>bahasa</a:t>
            </a:r>
            <a:r>
              <a:rPr lang="en-ID" sz="2400" dirty="0"/>
              <a:t> yang </a:t>
            </a:r>
            <a:r>
              <a:rPr lang="en-ID" sz="2400" dirty="0" err="1"/>
              <a:t>kurang</a:t>
            </a:r>
            <a:r>
              <a:rPr lang="en-ID" sz="2400" dirty="0"/>
              <a:t> </a:t>
            </a:r>
            <a:r>
              <a:rPr lang="en-ID" sz="2400" dirty="0" err="1"/>
              <a:t>tepat</a:t>
            </a:r>
            <a:r>
              <a:rPr lang="en-ID" sz="2400" dirty="0"/>
              <a:t> </a:t>
            </a:r>
            <a:r>
              <a:rPr lang="en-ID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5FA202-A693-4728-B626-F1CCE63E917B}"/>
              </a:ext>
            </a:extLst>
          </p:cNvPr>
          <p:cNvSpPr txBox="1"/>
          <p:nvPr/>
        </p:nvSpPr>
        <p:spPr>
          <a:xfrm>
            <a:off x="4737649" y="3428999"/>
            <a:ext cx="1636647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4727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9" grpId="0" animBg="1"/>
      <p:bldP spid="11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Shape, circle&#10;&#10;Description automatically generated">
            <a:extLst>
              <a:ext uri="{FF2B5EF4-FFF2-40B4-BE49-F238E27FC236}">
                <a16:creationId xmlns:a16="http://schemas.microsoft.com/office/drawing/2014/main" id="{40DBC9EB-9495-42E0-A997-3E75C25C4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338" y="1475131"/>
            <a:ext cx="3897175" cy="29191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21426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0CF91-DDB8-4862-836B-BB040214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BBD9B-319C-4EC3-A826-911408083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453168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199</TotalTime>
  <Words>277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Aharoni</vt:lpstr>
      <vt:lpstr>Arial</vt:lpstr>
      <vt:lpstr>Baskerville Old Face</vt:lpstr>
      <vt:lpstr>Garamond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Jasmari Sabelau</dc:creator>
  <cp:lastModifiedBy>Jasmari Sabelau</cp:lastModifiedBy>
  <cp:revision>16</cp:revision>
  <dcterms:created xsi:type="dcterms:W3CDTF">2021-10-12T01:41:36Z</dcterms:created>
  <dcterms:modified xsi:type="dcterms:W3CDTF">2022-10-06T08:07:06Z</dcterms:modified>
</cp:coreProperties>
</file>