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931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042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1679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572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60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454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83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5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673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021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02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79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50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050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71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131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E668-CE9C-4F64-ABCE-FAFE732B7BF3}" type="datetimeFigureOut">
              <a:rPr lang="en-ID" smtClean="0"/>
              <a:t>23/09/2022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7E66F7-518D-4AE8-AE9D-9BB3D238ED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9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81BD2-43B6-4B0D-8D02-DE53273D5D88}"/>
              </a:ext>
            </a:extLst>
          </p:cNvPr>
          <p:cNvSpPr txBox="1"/>
          <p:nvPr/>
        </p:nvSpPr>
        <p:spPr>
          <a:xfrm>
            <a:off x="6224347" y="3998439"/>
            <a:ext cx="4108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SEBAGAI BAHASA NASIONAL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F8CE7-9469-4B53-A862-393394C2627F}"/>
              </a:ext>
            </a:extLst>
          </p:cNvPr>
          <p:cNvSpPr txBox="1"/>
          <p:nvPr/>
        </p:nvSpPr>
        <p:spPr>
          <a:xfrm>
            <a:off x="1987826" y="2471530"/>
            <a:ext cx="4108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SEBAGAI ALAT KOMUNIKASI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A22B6F-AFD6-45BD-9DA5-CC071E293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5758" y="327917"/>
            <a:ext cx="7797179" cy="145442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FUNGSI BAHASA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91BCD83A-CB42-4DFB-9267-73CE5B3A6488}"/>
              </a:ext>
            </a:extLst>
          </p:cNvPr>
          <p:cNvSpPr/>
          <p:nvPr/>
        </p:nvSpPr>
        <p:spPr>
          <a:xfrm>
            <a:off x="662609" y="5102087"/>
            <a:ext cx="3260035" cy="1577009"/>
          </a:xfrm>
          <a:prstGeom prst="flowChartPunchedTap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ragam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tulis</a:t>
            </a:r>
            <a:endParaRPr lang="en-ID" sz="2000" dirty="0">
              <a:solidFill>
                <a:srgbClr val="FF0000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C84BD22-8A04-40F6-BCDE-F3F2506A47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87015" y="3019838"/>
            <a:ext cx="3452192" cy="115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34A165B-00FA-42A1-8CAA-0C66E6F3EA68}"/>
              </a:ext>
            </a:extLst>
          </p:cNvPr>
          <p:cNvCxnSpPr>
            <a:cxnSpLocks/>
          </p:cNvCxnSpPr>
          <p:nvPr/>
        </p:nvCxnSpPr>
        <p:spPr>
          <a:xfrm flipV="1">
            <a:off x="3922644" y="5489714"/>
            <a:ext cx="967408" cy="400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459D1E8-3F21-4CCC-8B20-CFB66B0C95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94284" y="4242355"/>
            <a:ext cx="990600" cy="609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Flowchart: Display 1">
            <a:extLst>
              <a:ext uri="{FF2B5EF4-FFF2-40B4-BE49-F238E27FC236}">
                <a16:creationId xmlns:a16="http://schemas.microsoft.com/office/drawing/2014/main" id="{4BA7766B-79DD-42B1-8989-4FA4B16BE1C7}"/>
              </a:ext>
            </a:extLst>
          </p:cNvPr>
          <p:cNvSpPr/>
          <p:nvPr/>
        </p:nvSpPr>
        <p:spPr>
          <a:xfrm>
            <a:off x="1815550" y="569843"/>
            <a:ext cx="5208101" cy="2458279"/>
          </a:xfrm>
          <a:prstGeom prst="flowChartDisplay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ragam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dicetak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memperhatikan</a:t>
            </a:r>
            <a:r>
              <a:rPr lang="en-US" sz="2000" dirty="0"/>
              <a:t> 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 dan </a:t>
            </a:r>
            <a:r>
              <a:rPr lang="en-US" sz="2000" dirty="0" err="1"/>
              <a:t>ejaan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endParaRPr lang="en-ID" sz="2000" dirty="0"/>
          </a:p>
        </p:txBody>
      </p:sp>
      <p:sp>
        <p:nvSpPr>
          <p:cNvPr id="5" name="Flowchart: Display 4">
            <a:extLst>
              <a:ext uri="{FF2B5EF4-FFF2-40B4-BE49-F238E27FC236}">
                <a16:creationId xmlns:a16="http://schemas.microsoft.com/office/drawing/2014/main" id="{DF389ECD-FA27-4737-B380-B6E2EE5E96CD}"/>
              </a:ext>
            </a:extLst>
          </p:cNvPr>
          <p:cNvSpPr/>
          <p:nvPr/>
        </p:nvSpPr>
        <p:spPr>
          <a:xfrm>
            <a:off x="3087760" y="3372680"/>
            <a:ext cx="3949143" cy="1325218"/>
          </a:xfrm>
          <a:prstGeom prst="flowChartDisp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Struktur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kalimat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jelas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tegas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6" name="Flowchart: Display 5">
            <a:extLst>
              <a:ext uri="{FF2B5EF4-FFF2-40B4-BE49-F238E27FC236}">
                <a16:creationId xmlns:a16="http://schemas.microsoft.com/office/drawing/2014/main" id="{77EB22A9-4238-4D9C-87C1-18CC02803A0A}"/>
              </a:ext>
            </a:extLst>
          </p:cNvPr>
          <p:cNvSpPr/>
          <p:nvPr/>
        </p:nvSpPr>
        <p:spPr>
          <a:xfrm>
            <a:off x="4962939" y="4827105"/>
            <a:ext cx="2855844" cy="1325218"/>
          </a:xfrm>
          <a:prstGeom prst="flowChartDispla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Penggunaan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tanda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baca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tepat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boat in the water&#10;&#10;Description automatically generated with low confidence">
            <a:extLst>
              <a:ext uri="{FF2B5EF4-FFF2-40B4-BE49-F238E27FC236}">
                <a16:creationId xmlns:a16="http://schemas.microsoft.com/office/drawing/2014/main" id="{360A8872-30B6-4851-B69D-0B019BCBB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5" y="1119866"/>
            <a:ext cx="4618268" cy="4618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2BC6D787-38DD-48A6-9156-456226FFD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8"/>
          <a:stretch/>
        </p:blipFill>
        <p:spPr bwMode="auto">
          <a:xfrm>
            <a:off x="5787471" y="182215"/>
            <a:ext cx="3306243" cy="2406231"/>
          </a:xfrm>
          <a:prstGeom prst="rect">
            <a:avLst/>
          </a:prstGeom>
          <a:noFill/>
        </p:spPr>
      </p:pic>
      <p:pic>
        <p:nvPicPr>
          <p:cNvPr id="2050" name="Picture 2" descr="A person in a race car&#10;&#10;Description automatically generated with low confidence">
            <a:extLst>
              <a:ext uri="{FF2B5EF4-FFF2-40B4-BE49-F238E27FC236}">
                <a16:creationId xmlns:a16="http://schemas.microsoft.com/office/drawing/2014/main" id="{5E31FC44-9B22-4A16-93D3-283B1860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71" y="3848098"/>
            <a:ext cx="3306243" cy="2406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72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2FB305-8EB9-4B85-896B-0E73FDA255BB}"/>
              </a:ext>
            </a:extLst>
          </p:cNvPr>
          <p:cNvSpPr/>
          <p:nvPr/>
        </p:nvSpPr>
        <p:spPr>
          <a:xfrm>
            <a:off x="437322" y="1855303"/>
            <a:ext cx="3803373" cy="33130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SEBAGAI ALAT KOMUNIKASI</a:t>
            </a:r>
            <a:endParaRPr lang="en-ID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F2326B6-C4F4-41BD-A44C-7488B016DB44}"/>
              </a:ext>
            </a:extLst>
          </p:cNvPr>
          <p:cNvSpPr/>
          <p:nvPr/>
        </p:nvSpPr>
        <p:spPr>
          <a:xfrm>
            <a:off x="4240695" y="3429000"/>
            <a:ext cx="543340" cy="559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9A547DB-E83E-4AD4-85A1-55D4ADD87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0856" y="946953"/>
            <a:ext cx="3180524" cy="6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2000" b="1" dirty="0">
                <a:ln/>
                <a:solidFill>
                  <a:schemeClr val="accent4"/>
                </a:solidFill>
              </a:rPr>
              <a:t>FUNGSI INFORMASI</a:t>
            </a:r>
            <a:endParaRPr lang="en-ID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1AC6B07-2258-438C-A554-1F9BE6661F0F}"/>
              </a:ext>
            </a:extLst>
          </p:cNvPr>
          <p:cNvSpPr/>
          <p:nvPr/>
        </p:nvSpPr>
        <p:spPr>
          <a:xfrm>
            <a:off x="4956312" y="2446186"/>
            <a:ext cx="371063" cy="219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Subtitle 7">
            <a:extLst>
              <a:ext uri="{FF2B5EF4-FFF2-40B4-BE49-F238E27FC236}">
                <a16:creationId xmlns:a16="http://schemas.microsoft.com/office/drawing/2014/main" id="{F6630F4B-7908-47C9-8CA7-90E95D3B743D}"/>
              </a:ext>
            </a:extLst>
          </p:cNvPr>
          <p:cNvSpPr txBox="1">
            <a:spLocks/>
          </p:cNvSpPr>
          <p:nvPr/>
        </p:nvSpPr>
        <p:spPr>
          <a:xfrm>
            <a:off x="5327375" y="2237712"/>
            <a:ext cx="3180524" cy="6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2000" b="1" dirty="0">
                <a:ln/>
                <a:solidFill>
                  <a:schemeClr val="accent4"/>
                </a:solidFill>
              </a:rPr>
              <a:t>FUNGSI EKSPRESI DIRI</a:t>
            </a:r>
            <a:endParaRPr lang="en-ID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5223E7-2194-4F0B-944E-BD96CCD58CC3}"/>
              </a:ext>
            </a:extLst>
          </p:cNvPr>
          <p:cNvSpPr/>
          <p:nvPr/>
        </p:nvSpPr>
        <p:spPr>
          <a:xfrm>
            <a:off x="4940409" y="4049170"/>
            <a:ext cx="371063" cy="219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Subtitle 7">
            <a:extLst>
              <a:ext uri="{FF2B5EF4-FFF2-40B4-BE49-F238E27FC236}">
                <a16:creationId xmlns:a16="http://schemas.microsoft.com/office/drawing/2014/main" id="{EF771868-8D21-47EA-B267-D7258AE44AC7}"/>
              </a:ext>
            </a:extLst>
          </p:cNvPr>
          <p:cNvSpPr txBox="1">
            <a:spLocks/>
          </p:cNvSpPr>
          <p:nvPr/>
        </p:nvSpPr>
        <p:spPr>
          <a:xfrm>
            <a:off x="5507603" y="5068526"/>
            <a:ext cx="3180524" cy="636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2000" b="1" dirty="0">
                <a:ln/>
                <a:solidFill>
                  <a:schemeClr val="accent4"/>
                </a:solidFill>
              </a:rPr>
              <a:t>FUNGSI KONTROL SOSIAL</a:t>
            </a:r>
            <a:endParaRPr lang="en-ID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8" name="Subtitle 7">
            <a:extLst>
              <a:ext uri="{FF2B5EF4-FFF2-40B4-BE49-F238E27FC236}">
                <a16:creationId xmlns:a16="http://schemas.microsoft.com/office/drawing/2014/main" id="{7E1A9D1B-3082-43E2-A0FC-7CE1D0D612C6}"/>
              </a:ext>
            </a:extLst>
          </p:cNvPr>
          <p:cNvSpPr txBox="1">
            <a:spLocks/>
          </p:cNvSpPr>
          <p:nvPr/>
        </p:nvSpPr>
        <p:spPr>
          <a:xfrm>
            <a:off x="5311472" y="3731331"/>
            <a:ext cx="3180524" cy="8057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2000" b="1" dirty="0">
                <a:ln/>
                <a:solidFill>
                  <a:schemeClr val="accent4"/>
                </a:solidFill>
              </a:rPr>
              <a:t>FUNGSI ADAPTASI dan INTEGRASI</a:t>
            </a:r>
            <a:endParaRPr lang="en-ID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40F36936-7B27-45CA-832C-EE4197A7227A}"/>
              </a:ext>
            </a:extLst>
          </p:cNvPr>
          <p:cNvSpPr/>
          <p:nvPr/>
        </p:nvSpPr>
        <p:spPr>
          <a:xfrm rot="5400000">
            <a:off x="4229961" y="4261767"/>
            <a:ext cx="1823764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8FF08A2C-13EA-4C46-B9F4-4ACBC69322CA}"/>
              </a:ext>
            </a:extLst>
          </p:cNvPr>
          <p:cNvSpPr/>
          <p:nvPr/>
        </p:nvSpPr>
        <p:spPr>
          <a:xfrm rot="5400000" flipH="1">
            <a:off x="3852938" y="2060980"/>
            <a:ext cx="2599015" cy="71031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5AAB43C-5E05-4913-865F-1AE2348CB880}"/>
              </a:ext>
            </a:extLst>
          </p:cNvPr>
          <p:cNvCxnSpPr>
            <a:cxnSpLocks/>
          </p:cNvCxnSpPr>
          <p:nvPr/>
        </p:nvCxnSpPr>
        <p:spPr>
          <a:xfrm>
            <a:off x="8714633" y="983261"/>
            <a:ext cx="609604" cy="281744"/>
          </a:xfrm>
          <a:prstGeom prst="bentConnector3">
            <a:avLst/>
          </a:prstGeom>
          <a:ln>
            <a:solidFill>
              <a:schemeClr val="accent5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579010F-5802-40B8-A495-BD92FF94973F}"/>
              </a:ext>
            </a:extLst>
          </p:cNvPr>
          <p:cNvCxnSpPr>
            <a:cxnSpLocks/>
          </p:cNvCxnSpPr>
          <p:nvPr/>
        </p:nvCxnSpPr>
        <p:spPr>
          <a:xfrm>
            <a:off x="8714633" y="1442185"/>
            <a:ext cx="609604" cy="281744"/>
          </a:xfrm>
          <a:prstGeom prst="bentConnector3">
            <a:avLst/>
          </a:prstGeom>
          <a:ln>
            <a:solidFill>
              <a:schemeClr val="accent5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7">
            <a:extLst>
              <a:ext uri="{FF2B5EF4-FFF2-40B4-BE49-F238E27FC236}">
                <a16:creationId xmlns:a16="http://schemas.microsoft.com/office/drawing/2014/main" id="{D1D5B417-CD15-48F5-9CDE-68401656CE21}"/>
              </a:ext>
            </a:extLst>
          </p:cNvPr>
          <p:cNvSpPr txBox="1">
            <a:spLocks/>
          </p:cNvSpPr>
          <p:nvPr/>
        </p:nvSpPr>
        <p:spPr>
          <a:xfrm>
            <a:off x="9377248" y="1537251"/>
            <a:ext cx="2403935" cy="3180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ANTAR MASYARAKAT</a:t>
            </a:r>
            <a:endParaRPr lang="en-ID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4" name="Subtitle 7">
            <a:extLst>
              <a:ext uri="{FF2B5EF4-FFF2-40B4-BE49-F238E27FC236}">
                <a16:creationId xmlns:a16="http://schemas.microsoft.com/office/drawing/2014/main" id="{1DAEA78D-135E-4592-9A23-A485A2A1E7E3}"/>
              </a:ext>
            </a:extLst>
          </p:cNvPr>
          <p:cNvSpPr txBox="1">
            <a:spLocks/>
          </p:cNvSpPr>
          <p:nvPr/>
        </p:nvSpPr>
        <p:spPr>
          <a:xfrm>
            <a:off x="9350743" y="1124133"/>
            <a:ext cx="2430440" cy="3180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>
                <a:ln/>
                <a:solidFill>
                  <a:srgbClr val="FF0000"/>
                </a:solidFill>
              </a:rPr>
              <a:t>ANTAR KELUARGA</a:t>
            </a:r>
            <a:endParaRPr lang="en-ID" sz="2000" b="1" dirty="0">
              <a:ln/>
              <a:solidFill>
                <a:srgbClr val="FF0000"/>
              </a:solidFill>
            </a:endParaRP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2B3E0267-EBF1-4BA5-9615-459ECEA07EE3}"/>
              </a:ext>
            </a:extLst>
          </p:cNvPr>
          <p:cNvCxnSpPr>
            <a:cxnSpLocks/>
          </p:cNvCxnSpPr>
          <p:nvPr/>
        </p:nvCxnSpPr>
        <p:spPr>
          <a:xfrm>
            <a:off x="8507899" y="2239491"/>
            <a:ext cx="980658" cy="17284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AB840AD-E627-45DF-93A1-47F410265028}"/>
              </a:ext>
            </a:extLst>
          </p:cNvPr>
          <p:cNvCxnSpPr>
            <a:cxnSpLocks/>
          </p:cNvCxnSpPr>
          <p:nvPr/>
        </p:nvCxnSpPr>
        <p:spPr>
          <a:xfrm>
            <a:off x="8470796" y="2409602"/>
            <a:ext cx="1282804" cy="386917"/>
          </a:xfrm>
          <a:prstGeom prst="bentConnector3">
            <a:avLst/>
          </a:prstGeom>
          <a:ln>
            <a:solidFill>
              <a:schemeClr val="accent5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E4A500-5704-44E8-A62B-6FB3A0E09E1E}"/>
              </a:ext>
            </a:extLst>
          </p:cNvPr>
          <p:cNvCxnSpPr>
            <a:cxnSpLocks/>
          </p:cNvCxnSpPr>
          <p:nvPr/>
        </p:nvCxnSpPr>
        <p:spPr>
          <a:xfrm>
            <a:off x="8507899" y="2759577"/>
            <a:ext cx="1693623" cy="450060"/>
          </a:xfrm>
          <a:prstGeom prst="bentConnector3">
            <a:avLst/>
          </a:prstGeom>
          <a:ln>
            <a:solidFill>
              <a:schemeClr val="accent5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A048C2-0CFC-44BF-9CB4-BB142C9258D7}"/>
              </a:ext>
            </a:extLst>
          </p:cNvPr>
          <p:cNvCxnSpPr>
            <a:cxnSpLocks/>
          </p:cNvCxnSpPr>
          <p:nvPr/>
        </p:nvCxnSpPr>
        <p:spPr>
          <a:xfrm>
            <a:off x="8521145" y="2841320"/>
            <a:ext cx="2058070" cy="715563"/>
          </a:xfrm>
          <a:prstGeom prst="bentConnector3">
            <a:avLst/>
          </a:prstGeom>
          <a:ln>
            <a:solidFill>
              <a:schemeClr val="accent5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7">
            <a:extLst>
              <a:ext uri="{FF2B5EF4-FFF2-40B4-BE49-F238E27FC236}">
                <a16:creationId xmlns:a16="http://schemas.microsoft.com/office/drawing/2014/main" id="{56E8AD10-3967-478F-AB9D-1229C50D7027}"/>
              </a:ext>
            </a:extLst>
          </p:cNvPr>
          <p:cNvSpPr txBox="1">
            <a:spLocks/>
          </p:cNvSpPr>
          <p:nvPr/>
        </p:nvSpPr>
        <p:spPr>
          <a:xfrm>
            <a:off x="9525660" y="2178701"/>
            <a:ext cx="1513401" cy="3267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>
                <a:ln/>
                <a:solidFill>
                  <a:srgbClr val="FF0000"/>
                </a:solidFill>
              </a:rPr>
              <a:t>PERASAAN</a:t>
            </a:r>
            <a:endParaRPr lang="en-ID" sz="2000" b="1" dirty="0">
              <a:ln/>
              <a:solidFill>
                <a:srgbClr val="FF0000"/>
              </a:solidFill>
            </a:endParaRPr>
          </a:p>
        </p:txBody>
      </p:sp>
      <p:sp>
        <p:nvSpPr>
          <p:cNvPr id="27" name="Subtitle 7">
            <a:extLst>
              <a:ext uri="{FF2B5EF4-FFF2-40B4-BE49-F238E27FC236}">
                <a16:creationId xmlns:a16="http://schemas.microsoft.com/office/drawing/2014/main" id="{0535D7C2-E763-4E0C-8D97-FA9B19DA0948}"/>
              </a:ext>
            </a:extLst>
          </p:cNvPr>
          <p:cNvSpPr txBox="1">
            <a:spLocks/>
          </p:cNvSpPr>
          <p:nvPr/>
        </p:nvSpPr>
        <p:spPr>
          <a:xfrm>
            <a:off x="9827814" y="2550286"/>
            <a:ext cx="1211247" cy="3777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>
                <a:ln/>
                <a:solidFill>
                  <a:srgbClr val="00B0F0"/>
                </a:solidFill>
              </a:rPr>
              <a:t>SIKAP</a:t>
            </a:r>
            <a:endParaRPr lang="en-ID" sz="2000" b="1" dirty="0">
              <a:ln/>
              <a:solidFill>
                <a:srgbClr val="00B0F0"/>
              </a:solidFill>
            </a:endParaRPr>
          </a:p>
        </p:txBody>
      </p:sp>
      <p:sp>
        <p:nvSpPr>
          <p:cNvPr id="28" name="Subtitle 7">
            <a:extLst>
              <a:ext uri="{FF2B5EF4-FFF2-40B4-BE49-F238E27FC236}">
                <a16:creationId xmlns:a16="http://schemas.microsoft.com/office/drawing/2014/main" id="{4CA29003-1408-4673-993F-A59100AE82F7}"/>
              </a:ext>
            </a:extLst>
          </p:cNvPr>
          <p:cNvSpPr txBox="1">
            <a:spLocks/>
          </p:cNvSpPr>
          <p:nvPr/>
        </p:nvSpPr>
        <p:spPr>
          <a:xfrm>
            <a:off x="10242599" y="3007930"/>
            <a:ext cx="1211247" cy="3180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EMOSI</a:t>
            </a:r>
            <a:endParaRPr lang="en-ID" sz="2000" b="1" dirty="0">
              <a:ln/>
              <a:solidFill>
                <a:srgbClr val="7030A0"/>
              </a:solidFill>
            </a:endParaRPr>
          </a:p>
        </p:txBody>
      </p:sp>
      <p:sp>
        <p:nvSpPr>
          <p:cNvPr id="29" name="Subtitle 7">
            <a:extLst>
              <a:ext uri="{FF2B5EF4-FFF2-40B4-BE49-F238E27FC236}">
                <a16:creationId xmlns:a16="http://schemas.microsoft.com/office/drawing/2014/main" id="{2F59AB2C-5186-428A-94A3-D8ACE283D27B}"/>
              </a:ext>
            </a:extLst>
          </p:cNvPr>
          <p:cNvSpPr txBox="1">
            <a:spLocks/>
          </p:cNvSpPr>
          <p:nvPr/>
        </p:nvSpPr>
        <p:spPr>
          <a:xfrm>
            <a:off x="10592462" y="3405872"/>
            <a:ext cx="1361000" cy="3254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0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 GAGASAN</a:t>
            </a:r>
            <a:endParaRPr lang="en-ID" sz="2000" b="1" dirty="0">
              <a:ln/>
              <a:solidFill>
                <a:srgbClr val="7030A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5C0770D-8C11-4344-BD2E-A72755A3D0F9}"/>
              </a:ext>
            </a:extLst>
          </p:cNvPr>
          <p:cNvCxnSpPr>
            <a:cxnSpLocks/>
          </p:cNvCxnSpPr>
          <p:nvPr/>
        </p:nvCxnSpPr>
        <p:spPr>
          <a:xfrm>
            <a:off x="8537057" y="3961628"/>
            <a:ext cx="326002" cy="301118"/>
          </a:xfrm>
          <a:prstGeom prst="bentConnector3">
            <a:avLst/>
          </a:prstGeom>
          <a:ln>
            <a:solidFill>
              <a:schemeClr val="accent5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7">
            <a:extLst>
              <a:ext uri="{FF2B5EF4-FFF2-40B4-BE49-F238E27FC236}">
                <a16:creationId xmlns:a16="http://schemas.microsoft.com/office/drawing/2014/main" id="{3F1FFE8E-3500-4AFE-8D86-6448AE7679D0}"/>
              </a:ext>
            </a:extLst>
          </p:cNvPr>
          <p:cNvSpPr txBox="1">
            <a:spLocks/>
          </p:cNvSpPr>
          <p:nvPr/>
        </p:nvSpPr>
        <p:spPr>
          <a:xfrm>
            <a:off x="8908120" y="4094576"/>
            <a:ext cx="2873063" cy="12261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>
                <a:ln/>
                <a:solidFill>
                  <a:srgbClr val="7030A0"/>
                </a:solidFill>
              </a:rPr>
              <a:t> </a:t>
            </a:r>
            <a:r>
              <a:rPr lang="en-US" sz="4800" b="1" dirty="0">
                <a:ln/>
                <a:solidFill>
                  <a:srgbClr val="7030A0"/>
                </a:solidFill>
              </a:rPr>
              <a:t>MENYESUAIKAN DIRI UNTUK BELAJAR TENTANG</a:t>
            </a:r>
          </a:p>
          <a:p>
            <a:pPr>
              <a:lnSpc>
                <a:spcPct val="120000"/>
              </a:lnSpc>
            </a:pPr>
            <a:r>
              <a:rPr lang="en-ID" sz="4800" b="1" dirty="0">
                <a:ln/>
                <a:solidFill>
                  <a:srgbClr val="7030A0"/>
                </a:solidFill>
              </a:rPr>
              <a:t>1. BUDAYA</a:t>
            </a:r>
          </a:p>
          <a:p>
            <a:pPr>
              <a:lnSpc>
                <a:spcPct val="120000"/>
              </a:lnSpc>
            </a:pPr>
            <a:r>
              <a:rPr lang="en-ID" sz="4800" b="1" dirty="0">
                <a:ln/>
                <a:solidFill>
                  <a:srgbClr val="7030A0"/>
                </a:solidFill>
              </a:rPr>
              <a:t>2. POLA HIDUP</a:t>
            </a:r>
          </a:p>
          <a:p>
            <a:pPr>
              <a:lnSpc>
                <a:spcPct val="120000"/>
              </a:lnSpc>
            </a:pPr>
            <a:r>
              <a:rPr lang="en-ID" sz="4800" b="1" dirty="0">
                <a:ln/>
                <a:solidFill>
                  <a:srgbClr val="7030A0"/>
                </a:solidFill>
              </a:rPr>
              <a:t>3. ETIKA</a:t>
            </a:r>
          </a:p>
        </p:txBody>
      </p:sp>
      <p:sp>
        <p:nvSpPr>
          <p:cNvPr id="43" name="Subtitle 7">
            <a:extLst>
              <a:ext uri="{FF2B5EF4-FFF2-40B4-BE49-F238E27FC236}">
                <a16:creationId xmlns:a16="http://schemas.microsoft.com/office/drawing/2014/main" id="{BC14C746-DECC-45AA-9247-2903DC2DC5BF}"/>
              </a:ext>
            </a:extLst>
          </p:cNvPr>
          <p:cNvSpPr txBox="1">
            <a:spLocks/>
          </p:cNvSpPr>
          <p:nvPr/>
        </p:nvSpPr>
        <p:spPr>
          <a:xfrm>
            <a:off x="8585423" y="5851882"/>
            <a:ext cx="1880473" cy="84946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n/>
                <a:solidFill>
                  <a:srgbClr val="7030A0"/>
                </a:solidFill>
              </a:rPr>
              <a:t>MEMPENGARUHI SIKAP DAN PENDAPAT ORANG LAIN</a:t>
            </a:r>
            <a:endParaRPr lang="en-ID" sz="2600" b="1" dirty="0">
              <a:ln/>
              <a:solidFill>
                <a:srgbClr val="7030A0"/>
              </a:solidFill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7F17886-1684-4E12-A4C3-A4569F99B56C}"/>
              </a:ext>
            </a:extLst>
          </p:cNvPr>
          <p:cNvCxnSpPr>
            <a:cxnSpLocks/>
          </p:cNvCxnSpPr>
          <p:nvPr/>
        </p:nvCxnSpPr>
        <p:spPr>
          <a:xfrm>
            <a:off x="8677530" y="5431772"/>
            <a:ext cx="1070772" cy="6396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build="p" animBg="1"/>
      <p:bldP spid="10" grpId="0" animBg="1"/>
      <p:bldP spid="12" grpId="0" animBg="1"/>
      <p:bldP spid="14" grpId="0" animBg="1"/>
      <p:bldP spid="16" grpId="0" animBg="1"/>
      <p:bldP spid="18" grpId="0" animBg="1"/>
      <p:bldP spid="23" grpId="0" animBg="1"/>
      <p:bldP spid="25" grpId="0" animBg="1"/>
      <p:bldP spid="42" grpId="0" animBg="1"/>
      <p:bldP spid="44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E8C520-2794-422B-B5F5-6EEB7A8A150A}"/>
              </a:ext>
            </a:extLst>
          </p:cNvPr>
          <p:cNvSpPr/>
          <p:nvPr/>
        </p:nvSpPr>
        <p:spPr>
          <a:xfrm>
            <a:off x="4731026" y="357808"/>
            <a:ext cx="2729947" cy="1643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4"/>
                </a:solidFill>
              </a:rPr>
              <a:t>SEBAGAI BAHASA NASIONAL</a:t>
            </a:r>
            <a:endParaRPr lang="en-ID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D218D49-C214-41F6-A709-B0267552A5CD}"/>
              </a:ext>
            </a:extLst>
          </p:cNvPr>
          <p:cNvSpPr/>
          <p:nvPr/>
        </p:nvSpPr>
        <p:spPr>
          <a:xfrm>
            <a:off x="6095999" y="2001079"/>
            <a:ext cx="242315" cy="45057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ACE0C80A-1B1B-4F8A-B85C-E8767CBBB92D}"/>
              </a:ext>
            </a:extLst>
          </p:cNvPr>
          <p:cNvSpPr/>
          <p:nvPr/>
        </p:nvSpPr>
        <p:spPr>
          <a:xfrm>
            <a:off x="1865705" y="2388701"/>
            <a:ext cx="8945218" cy="2153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88D0E2-395B-4B1B-A15D-BABCB0FB4908}"/>
              </a:ext>
            </a:extLst>
          </p:cNvPr>
          <p:cNvSpPr/>
          <p:nvPr/>
        </p:nvSpPr>
        <p:spPr>
          <a:xfrm>
            <a:off x="6061230" y="2515730"/>
            <a:ext cx="363473" cy="6990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409E6FF-5557-4413-9E17-EDB7F91AC493}"/>
              </a:ext>
            </a:extLst>
          </p:cNvPr>
          <p:cNvSpPr/>
          <p:nvPr/>
        </p:nvSpPr>
        <p:spPr>
          <a:xfrm>
            <a:off x="9513139" y="2478687"/>
            <a:ext cx="242316" cy="15632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98CA98C-1EBC-4D95-B688-8C9707429EA0}"/>
              </a:ext>
            </a:extLst>
          </p:cNvPr>
          <p:cNvSpPr/>
          <p:nvPr/>
        </p:nvSpPr>
        <p:spPr>
          <a:xfrm>
            <a:off x="2948606" y="2451652"/>
            <a:ext cx="242316" cy="76418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DC70124B-BF0E-46CC-ABDE-176132857FC4}"/>
              </a:ext>
            </a:extLst>
          </p:cNvPr>
          <p:cNvSpPr txBox="1">
            <a:spLocks/>
          </p:cNvSpPr>
          <p:nvPr/>
        </p:nvSpPr>
        <p:spPr>
          <a:xfrm>
            <a:off x="275443" y="3260298"/>
            <a:ext cx="3180524" cy="9936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2000" b="1" dirty="0">
                <a:ln/>
                <a:solidFill>
                  <a:schemeClr val="accent4"/>
                </a:solidFill>
              </a:rPr>
              <a:t>ALAT MENJALANKAN ADMINISTRASI NEGARA</a:t>
            </a:r>
            <a:endParaRPr lang="en-ID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7240B590-41FE-462B-AD6B-F6EB38507188}"/>
              </a:ext>
            </a:extLst>
          </p:cNvPr>
          <p:cNvSpPr txBox="1">
            <a:spLocks/>
          </p:cNvSpPr>
          <p:nvPr/>
        </p:nvSpPr>
        <p:spPr>
          <a:xfrm>
            <a:off x="4748052" y="3218148"/>
            <a:ext cx="3180524" cy="6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47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n/>
                <a:solidFill>
                  <a:schemeClr val="accent4"/>
                </a:solidFill>
              </a:rPr>
              <a:t> ALAT PEMERSATU SUKU BANGSA </a:t>
            </a:r>
            <a:endParaRPr lang="en-ID" sz="2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E012F3EA-0C41-4E49-B2A4-9E59C5BE1AA6}"/>
              </a:ext>
            </a:extLst>
          </p:cNvPr>
          <p:cNvSpPr txBox="1">
            <a:spLocks/>
          </p:cNvSpPr>
          <p:nvPr/>
        </p:nvSpPr>
        <p:spPr>
          <a:xfrm>
            <a:off x="8165193" y="4041911"/>
            <a:ext cx="3180524" cy="15632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n/>
                <a:solidFill>
                  <a:srgbClr val="FF0000"/>
                </a:solidFill>
              </a:rPr>
              <a:t> </a:t>
            </a:r>
            <a:r>
              <a:rPr lang="en-US" sz="8000" b="1" dirty="0">
                <a:ln/>
                <a:solidFill>
                  <a:srgbClr val="FF0000"/>
                </a:solidFill>
              </a:rPr>
              <a:t>WADAH UNTUK MEMPERDALAM ILMU PENGETAHUAN  DAN KEBUDAYAAN </a:t>
            </a:r>
            <a:endParaRPr lang="en-ID" sz="80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3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:a16="http://schemas.microsoft.com/office/drawing/2014/main" id="{A1817B01-DCFA-4392-824F-AA9D87A9CBA0}"/>
              </a:ext>
            </a:extLst>
          </p:cNvPr>
          <p:cNvSpPr txBox="1">
            <a:spLocks/>
          </p:cNvSpPr>
          <p:nvPr/>
        </p:nvSpPr>
        <p:spPr>
          <a:xfrm>
            <a:off x="3472070" y="301487"/>
            <a:ext cx="5035826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>
                <a:ln/>
                <a:solidFill>
                  <a:srgbClr val="002060"/>
                </a:solidFill>
              </a:rPr>
              <a:t>RAGAM BAHASA </a:t>
            </a:r>
            <a:endParaRPr lang="en-ID" sz="2000" b="1" dirty="0">
              <a:ln/>
              <a:solidFill>
                <a:srgbClr val="002060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5F966C4-5810-4683-8E60-5288BA759B31}"/>
              </a:ext>
            </a:extLst>
          </p:cNvPr>
          <p:cNvCxnSpPr>
            <a:cxnSpLocks/>
          </p:cNvCxnSpPr>
          <p:nvPr/>
        </p:nvCxnSpPr>
        <p:spPr>
          <a:xfrm rot="5400000">
            <a:off x="1934809" y="1289614"/>
            <a:ext cx="1586947" cy="150245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F218EC5-D997-473B-880B-392724B901FB}"/>
              </a:ext>
            </a:extLst>
          </p:cNvPr>
          <p:cNvCxnSpPr>
            <a:cxnSpLocks/>
          </p:cNvCxnSpPr>
          <p:nvPr/>
        </p:nvCxnSpPr>
        <p:spPr>
          <a:xfrm rot="5400000">
            <a:off x="3563168" y="1467678"/>
            <a:ext cx="967409" cy="9210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9415937-F3CE-40A2-B4E4-F976A3D5A4CF}"/>
              </a:ext>
            </a:extLst>
          </p:cNvPr>
          <p:cNvCxnSpPr>
            <a:cxnSpLocks/>
          </p:cNvCxnSpPr>
          <p:nvPr/>
        </p:nvCxnSpPr>
        <p:spPr>
          <a:xfrm rot="5400000">
            <a:off x="4131361" y="1903339"/>
            <a:ext cx="2007701" cy="116951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6A6BB33-31A9-423B-9569-6FD9B2704F1F}"/>
              </a:ext>
            </a:extLst>
          </p:cNvPr>
          <p:cNvCxnSpPr>
            <a:cxnSpLocks/>
          </p:cNvCxnSpPr>
          <p:nvPr/>
        </p:nvCxnSpPr>
        <p:spPr>
          <a:xfrm rot="5400000">
            <a:off x="5953537" y="1507438"/>
            <a:ext cx="967409" cy="9210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1DE5D1-5031-4710-8337-50F348CC1A6C}"/>
              </a:ext>
            </a:extLst>
          </p:cNvPr>
          <p:cNvCxnSpPr>
            <a:cxnSpLocks/>
          </p:cNvCxnSpPr>
          <p:nvPr/>
        </p:nvCxnSpPr>
        <p:spPr>
          <a:xfrm rot="5400000">
            <a:off x="7103164" y="1507437"/>
            <a:ext cx="967409" cy="9210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A2EB944-F87F-424A-90B5-C666C3BB7C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65410" y="1518619"/>
            <a:ext cx="1580328" cy="8953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0D3590A-18E4-4277-A2C2-44763A98EA09}"/>
              </a:ext>
            </a:extLst>
          </p:cNvPr>
          <p:cNvSpPr/>
          <p:nvPr/>
        </p:nvSpPr>
        <p:spPr>
          <a:xfrm>
            <a:off x="636067" y="2834317"/>
            <a:ext cx="1978721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RESMI</a:t>
            </a:r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B2CEEE-C2C7-4408-8C5E-BF8EF92F2772}"/>
              </a:ext>
            </a:extLst>
          </p:cNvPr>
          <p:cNvSpPr/>
          <p:nvPr/>
        </p:nvSpPr>
        <p:spPr>
          <a:xfrm>
            <a:off x="2549353" y="2377117"/>
            <a:ext cx="1978721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 RESMI</a:t>
            </a:r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DD4572-9EB0-4745-BFD1-29AF2133C88E}"/>
              </a:ext>
            </a:extLst>
          </p:cNvPr>
          <p:cNvSpPr/>
          <p:nvPr/>
        </p:nvSpPr>
        <p:spPr>
          <a:xfrm>
            <a:off x="3835661" y="3554897"/>
            <a:ext cx="1978721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ILMIAH  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A6FF82-CDF5-4518-A5E8-1ECF57DCECCE}"/>
              </a:ext>
            </a:extLst>
          </p:cNvPr>
          <p:cNvSpPr/>
          <p:nvPr/>
        </p:nvSpPr>
        <p:spPr>
          <a:xfrm>
            <a:off x="4812188" y="2451656"/>
            <a:ext cx="1978721" cy="914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SASTRA</a:t>
            </a:r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25C7C3-831F-4B98-98E1-30498CFB6B02}"/>
              </a:ext>
            </a:extLst>
          </p:cNvPr>
          <p:cNvSpPr/>
          <p:nvPr/>
        </p:nvSpPr>
        <p:spPr>
          <a:xfrm>
            <a:off x="6843909" y="2319131"/>
            <a:ext cx="1978721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LISAN</a:t>
            </a:r>
            <a:endParaRPr lang="en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99AFDA-E311-4C3A-ADC3-441DEBC8D18F}"/>
              </a:ext>
            </a:extLst>
          </p:cNvPr>
          <p:cNvSpPr/>
          <p:nvPr/>
        </p:nvSpPr>
        <p:spPr>
          <a:xfrm>
            <a:off x="8700451" y="2756457"/>
            <a:ext cx="1978721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TULIS</a:t>
            </a:r>
            <a:endParaRPr lang="en-ID" dirty="0"/>
          </a:p>
        </p:txBody>
      </p:sp>
      <p:pic>
        <p:nvPicPr>
          <p:cNvPr id="1026" name="Picture 2" descr="A person sitting in a chair reading a book&#10;&#10;Description automatically generated with medium confidence">
            <a:extLst>
              <a:ext uri="{FF2B5EF4-FFF2-40B4-BE49-F238E27FC236}">
                <a16:creationId xmlns:a16="http://schemas.microsoft.com/office/drawing/2014/main" id="{3B116D3B-A5F3-4940-826A-FF4F1E980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9" y="4580178"/>
            <a:ext cx="2619375" cy="2060903"/>
          </a:xfrm>
          <a:prstGeom prst="rect">
            <a:avLst/>
          </a:prstGeom>
          <a:noFill/>
        </p:spPr>
      </p:pic>
      <p:pic>
        <p:nvPicPr>
          <p:cNvPr id="2050" name="Picture 2" descr="Teams&#10;&#10;Description automatically generated">
            <a:extLst>
              <a:ext uri="{FF2B5EF4-FFF2-40B4-BE49-F238E27FC236}">
                <a16:creationId xmlns:a16="http://schemas.microsoft.com/office/drawing/2014/main" id="{3F577CB0-6E70-4924-B7B6-74EA7D01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68" y="94017"/>
            <a:ext cx="2619375" cy="1743075"/>
          </a:xfrm>
          <a:prstGeom prst="rect">
            <a:avLst/>
          </a:prstGeom>
          <a:noFill/>
        </p:spPr>
      </p:pic>
      <p:pic>
        <p:nvPicPr>
          <p:cNvPr id="3074" name="Picture 2" descr="A baby reading a book&#10;&#10;Description automatically generated with medium confidence">
            <a:extLst>
              <a:ext uri="{FF2B5EF4-FFF2-40B4-BE49-F238E27FC236}">
                <a16:creationId xmlns:a16="http://schemas.microsoft.com/office/drawing/2014/main" id="{B7C601C8-6E91-41E6-89D8-96276897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484" y="4976190"/>
            <a:ext cx="2619375" cy="1743075"/>
          </a:xfrm>
          <a:prstGeom prst="rect">
            <a:avLst/>
          </a:prstGeom>
          <a:noFill/>
        </p:spPr>
      </p:pic>
      <p:pic>
        <p:nvPicPr>
          <p:cNvPr id="4098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E4D46E6-245A-401D-BA79-0A6716BA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" y="16763"/>
            <a:ext cx="1427724" cy="1427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4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796EEB-78AC-4A66-B4D6-53261BAEBC2C}"/>
              </a:ext>
            </a:extLst>
          </p:cNvPr>
          <p:cNvSpPr/>
          <p:nvPr/>
        </p:nvSpPr>
        <p:spPr>
          <a:xfrm>
            <a:off x="1033632" y="793482"/>
            <a:ext cx="263722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u="sng" dirty="0" err="1"/>
              <a:t>ragam</a:t>
            </a:r>
            <a:r>
              <a:rPr lang="en-US" u="sng" dirty="0"/>
              <a:t> RESMI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F90B0-3114-4122-A898-557848DCCF8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352242" y="1707882"/>
            <a:ext cx="0" cy="5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69924F9C-636E-4170-8328-A5B1AA114866}"/>
              </a:ext>
            </a:extLst>
          </p:cNvPr>
          <p:cNvSpPr/>
          <p:nvPr/>
        </p:nvSpPr>
        <p:spPr>
          <a:xfrm>
            <a:off x="914381" y="2266122"/>
            <a:ext cx="2875722" cy="68580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Bahasa Indonesia </a:t>
            </a:r>
            <a:endParaRPr lang="en-ID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18639304-700C-46DB-B03D-52FA55B059E1}"/>
              </a:ext>
            </a:extLst>
          </p:cNvPr>
          <p:cNvSpPr/>
          <p:nvPr/>
        </p:nvSpPr>
        <p:spPr>
          <a:xfrm>
            <a:off x="3548233" y="1609731"/>
            <a:ext cx="649355" cy="7545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0EA732D-61D6-4A7B-A82C-7C081914DC8F}"/>
              </a:ext>
            </a:extLst>
          </p:cNvPr>
          <p:cNvSpPr/>
          <p:nvPr/>
        </p:nvSpPr>
        <p:spPr>
          <a:xfrm>
            <a:off x="6910931" y="1118985"/>
            <a:ext cx="2339048" cy="914400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Historis</a:t>
            </a:r>
            <a:endParaRPr lang="en-US" u="sng" dirty="0"/>
          </a:p>
          <a:p>
            <a:pPr algn="ctr"/>
            <a:r>
              <a:rPr lang="en-US" i="1" dirty="0" err="1"/>
              <a:t>sejarah</a:t>
            </a:r>
            <a:endParaRPr lang="en-ID" i="1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A965718E-C91D-4AA2-81EF-9F0A763D5047}"/>
              </a:ext>
            </a:extLst>
          </p:cNvPr>
          <p:cNvSpPr/>
          <p:nvPr/>
        </p:nvSpPr>
        <p:spPr>
          <a:xfrm>
            <a:off x="7434507" y="2577976"/>
            <a:ext cx="1958032" cy="914400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Yuridis</a:t>
            </a:r>
            <a:endParaRPr lang="en-US" u="sng" dirty="0"/>
          </a:p>
          <a:p>
            <a:pPr algn="ctr"/>
            <a:r>
              <a:rPr lang="en-US" i="1" dirty="0" err="1"/>
              <a:t>hukum</a:t>
            </a:r>
            <a:endParaRPr lang="en-ID" i="1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9A0EE8A-F1CA-413E-809B-A92A057A0353}"/>
              </a:ext>
            </a:extLst>
          </p:cNvPr>
          <p:cNvSpPr/>
          <p:nvPr/>
        </p:nvSpPr>
        <p:spPr>
          <a:xfrm rot="10800000" flipH="1">
            <a:off x="3548233" y="2897673"/>
            <a:ext cx="1288810" cy="408336"/>
          </a:xfrm>
          <a:prstGeom prst="bentArrow">
            <a:avLst>
              <a:gd name="adj1" fmla="val 21297"/>
              <a:gd name="adj2" fmla="val 35516"/>
              <a:gd name="adj3" fmla="val 50000"/>
              <a:gd name="adj4" fmla="val 34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E1E384A-B421-4D47-977A-81D18235BC0B}"/>
              </a:ext>
            </a:extLst>
          </p:cNvPr>
          <p:cNvSpPr/>
          <p:nvPr/>
        </p:nvSpPr>
        <p:spPr>
          <a:xfrm>
            <a:off x="6539891" y="1603513"/>
            <a:ext cx="357807" cy="233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C28781D2-E95B-4B92-9A0A-820F5EA7BC11}"/>
              </a:ext>
            </a:extLst>
          </p:cNvPr>
          <p:cNvSpPr/>
          <p:nvPr/>
        </p:nvSpPr>
        <p:spPr>
          <a:xfrm>
            <a:off x="9621019" y="1154399"/>
            <a:ext cx="2292626" cy="914400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SUMPAH PEMUDA</a:t>
            </a:r>
          </a:p>
          <a:p>
            <a:pPr algn="ctr"/>
            <a:r>
              <a:rPr lang="en-US" dirty="0"/>
              <a:t>28 </a:t>
            </a:r>
            <a:r>
              <a:rPr lang="en-US"/>
              <a:t>OKTOBER 1928</a:t>
            </a:r>
            <a:endParaRPr lang="en-ID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D414837C-E244-4427-ABEF-7C50B85655E7}"/>
              </a:ext>
            </a:extLst>
          </p:cNvPr>
          <p:cNvSpPr/>
          <p:nvPr/>
        </p:nvSpPr>
        <p:spPr>
          <a:xfrm>
            <a:off x="9730449" y="2644641"/>
            <a:ext cx="2292626" cy="897828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 UUD 1945.Pasal 36</a:t>
            </a:r>
          </a:p>
          <a:p>
            <a:pPr algn="ctr"/>
            <a:r>
              <a:rPr lang="en-US" dirty="0"/>
              <a:t>18 AGUSTUS 1945</a:t>
            </a:r>
          </a:p>
          <a:p>
            <a:pPr algn="ctr"/>
            <a:endParaRPr lang="en-ID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F29771-3137-4187-B712-81AD1B5C504F}"/>
              </a:ext>
            </a:extLst>
          </p:cNvPr>
          <p:cNvSpPr/>
          <p:nvPr/>
        </p:nvSpPr>
        <p:spPr>
          <a:xfrm>
            <a:off x="7113088" y="2952754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74" name="Picture 2" descr="A person holding the hand up&#10;&#10;Description automatically generated with low confidence">
            <a:extLst>
              <a:ext uri="{FF2B5EF4-FFF2-40B4-BE49-F238E27FC236}">
                <a16:creationId xmlns:a16="http://schemas.microsoft.com/office/drawing/2014/main" id="{C6EC507A-82EE-43E6-B43B-0C829E82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88" y="4341323"/>
            <a:ext cx="2143125" cy="2143125"/>
          </a:xfrm>
          <a:prstGeom prst="rect">
            <a:avLst/>
          </a:prstGeom>
          <a:noFill/>
        </p:spPr>
      </p:pic>
      <p:pic>
        <p:nvPicPr>
          <p:cNvPr id="1026" name="Picture 2" descr="4 Keterampilan Berbahasa yang Penting Untuk Dikuasai">
            <a:extLst>
              <a:ext uri="{FF2B5EF4-FFF2-40B4-BE49-F238E27FC236}">
                <a16:creationId xmlns:a16="http://schemas.microsoft.com/office/drawing/2014/main" id="{AF8FADD8-F381-4039-BF7A-E6635D70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11" y="4400137"/>
            <a:ext cx="2995198" cy="2175220"/>
          </a:xfrm>
          <a:prstGeom prst="rect">
            <a:avLst/>
          </a:prstGeom>
          <a:noFill/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143553B3-9107-F779-C247-0CCDA04AE400}"/>
              </a:ext>
            </a:extLst>
          </p:cNvPr>
          <p:cNvSpPr/>
          <p:nvPr/>
        </p:nvSpPr>
        <p:spPr>
          <a:xfrm>
            <a:off x="4234032" y="1174070"/>
            <a:ext cx="2292626" cy="914400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Bahasa Nusantara</a:t>
            </a:r>
            <a:endParaRPr lang="en-ID" i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7A7420-01C8-D026-877B-1A0E4AC368CB}"/>
              </a:ext>
            </a:extLst>
          </p:cNvPr>
          <p:cNvSpPr/>
          <p:nvPr/>
        </p:nvSpPr>
        <p:spPr>
          <a:xfrm>
            <a:off x="9263212" y="1493154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C4451D-0351-1EDB-F1EA-7B9552D42FA8}"/>
              </a:ext>
            </a:extLst>
          </p:cNvPr>
          <p:cNvSpPr/>
          <p:nvPr/>
        </p:nvSpPr>
        <p:spPr>
          <a:xfrm>
            <a:off x="9392539" y="2980087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E3A85546-DE2D-DA37-E1BF-F846FE9C42BF}"/>
              </a:ext>
            </a:extLst>
          </p:cNvPr>
          <p:cNvSpPr/>
          <p:nvPr/>
        </p:nvSpPr>
        <p:spPr>
          <a:xfrm>
            <a:off x="4853534" y="2644641"/>
            <a:ext cx="2243063" cy="914400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Bahasa Negara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6183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" grpId="0" animBg="1"/>
      <p:bldP spid="3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22C4AD-64C5-4F93-A50F-54A819A9CA7B}"/>
              </a:ext>
            </a:extLst>
          </p:cNvPr>
          <p:cNvSpPr/>
          <p:nvPr/>
        </p:nvSpPr>
        <p:spPr>
          <a:xfrm>
            <a:off x="4117279" y="914399"/>
            <a:ext cx="1978721" cy="144263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ragam</a:t>
            </a:r>
            <a:endParaRPr lang="en-US" dirty="0"/>
          </a:p>
          <a:p>
            <a:pPr algn="ctr"/>
            <a:r>
              <a:rPr lang="en-US" u="sng" dirty="0"/>
              <a:t>TAK RESMI</a:t>
            </a:r>
          </a:p>
          <a:p>
            <a:pPr algn="ctr"/>
            <a:r>
              <a:rPr lang="en-US" dirty="0"/>
              <a:t>nonformal</a:t>
            </a:r>
            <a:endParaRPr lang="en-ID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FEC1F50-807F-4819-B5DF-20EAB9B3DB78}"/>
              </a:ext>
            </a:extLst>
          </p:cNvPr>
          <p:cNvSpPr/>
          <p:nvPr/>
        </p:nvSpPr>
        <p:spPr>
          <a:xfrm>
            <a:off x="4996070" y="2390369"/>
            <a:ext cx="265043" cy="49033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E83F973-BA9A-42E9-8543-858D20E2BE80}"/>
              </a:ext>
            </a:extLst>
          </p:cNvPr>
          <p:cNvSpPr/>
          <p:nvPr/>
        </p:nvSpPr>
        <p:spPr>
          <a:xfrm>
            <a:off x="4536379" y="2963734"/>
            <a:ext cx="5105400" cy="2817736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PENGGUNAANNYA DALAM SITUASI TAK RESMI</a:t>
            </a: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SEPERTI </a:t>
            </a:r>
          </a:p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SLENG</a:t>
            </a:r>
            <a:r>
              <a:rPr lang="en-US" b="1" dirty="0">
                <a:ln/>
                <a:solidFill>
                  <a:srgbClr val="7030A0"/>
                </a:solidFill>
              </a:rPr>
              <a:t>(BAHASA PERGAULAN)</a:t>
            </a:r>
            <a:endParaRPr lang="en-ID" b="1" dirty="0">
              <a:ln/>
              <a:solidFill>
                <a:srgbClr val="7030A0"/>
              </a:solidFill>
            </a:endParaRPr>
          </a:p>
        </p:txBody>
      </p:sp>
      <p:pic>
        <p:nvPicPr>
          <p:cNvPr id="2" name="Picture 2" descr="Kumpulan Gambar Lucu 2021 Terbaru Update Setiap Minggu Dijamin Ngakak -  KEPOINDONESIA">
            <a:extLst>
              <a:ext uri="{FF2B5EF4-FFF2-40B4-BE49-F238E27FC236}">
                <a16:creationId xmlns:a16="http://schemas.microsoft.com/office/drawing/2014/main" id="{B593B08A-AD16-4E06-A5CB-729633FB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80" y="628244"/>
            <a:ext cx="2600325" cy="1762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6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equential Access Storage 3">
            <a:extLst>
              <a:ext uri="{FF2B5EF4-FFF2-40B4-BE49-F238E27FC236}">
                <a16:creationId xmlns:a16="http://schemas.microsoft.com/office/drawing/2014/main" id="{6ACC4AB9-E768-470B-9B4F-FDE8905AC382}"/>
              </a:ext>
            </a:extLst>
          </p:cNvPr>
          <p:cNvSpPr/>
          <p:nvPr/>
        </p:nvSpPr>
        <p:spPr>
          <a:xfrm>
            <a:off x="1219201" y="2064025"/>
            <a:ext cx="2080590" cy="1906657"/>
          </a:xfrm>
          <a:prstGeom prst="flowChartMagneticTap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ragam</a:t>
            </a:r>
            <a:endParaRPr lang="en-US" sz="3200" dirty="0">
              <a:solidFill>
                <a:srgbClr val="7030A0"/>
              </a:solidFill>
            </a:endParaRP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ILMIAH</a:t>
            </a:r>
            <a:endParaRPr lang="en-ID" sz="3200" dirty="0">
              <a:solidFill>
                <a:srgbClr val="7030A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14619-13B5-442F-813D-A191E608B7D9}"/>
              </a:ext>
            </a:extLst>
          </p:cNvPr>
          <p:cNvCxnSpPr>
            <a:cxnSpLocks/>
          </p:cNvCxnSpPr>
          <p:nvPr/>
        </p:nvCxnSpPr>
        <p:spPr>
          <a:xfrm>
            <a:off x="3299791" y="914400"/>
            <a:ext cx="0" cy="4593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F48FBB-91D9-4A3D-BFB2-2F44EF69F1BD}"/>
              </a:ext>
            </a:extLst>
          </p:cNvPr>
          <p:cNvCxnSpPr>
            <a:cxnSpLocks/>
          </p:cNvCxnSpPr>
          <p:nvPr/>
        </p:nvCxnSpPr>
        <p:spPr>
          <a:xfrm>
            <a:off x="3299791" y="914400"/>
            <a:ext cx="935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29F5E0-6A9D-4AB9-8D5A-4D3D916D133E}"/>
              </a:ext>
            </a:extLst>
          </p:cNvPr>
          <p:cNvCxnSpPr>
            <a:cxnSpLocks/>
          </p:cNvCxnSpPr>
          <p:nvPr/>
        </p:nvCxnSpPr>
        <p:spPr>
          <a:xfrm>
            <a:off x="3299791" y="1638086"/>
            <a:ext cx="3515801" cy="2524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3364DE1-E644-4D1F-9596-5B1098424EEB}"/>
              </a:ext>
            </a:extLst>
          </p:cNvPr>
          <p:cNvCxnSpPr>
            <a:cxnSpLocks/>
          </p:cNvCxnSpPr>
          <p:nvPr/>
        </p:nvCxnSpPr>
        <p:spPr>
          <a:xfrm>
            <a:off x="3299789" y="2745237"/>
            <a:ext cx="1757901" cy="3475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E465BF6-CFAE-4723-BFFC-9BF1D472F537}"/>
              </a:ext>
            </a:extLst>
          </p:cNvPr>
          <p:cNvCxnSpPr>
            <a:cxnSpLocks/>
          </p:cNvCxnSpPr>
          <p:nvPr/>
        </p:nvCxnSpPr>
        <p:spPr>
          <a:xfrm>
            <a:off x="3299790" y="4099372"/>
            <a:ext cx="3515801" cy="2524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657000-D3BC-46A9-81C1-62AA6D523D0B}"/>
              </a:ext>
            </a:extLst>
          </p:cNvPr>
          <p:cNvCxnSpPr>
            <a:cxnSpLocks/>
          </p:cNvCxnSpPr>
          <p:nvPr/>
        </p:nvCxnSpPr>
        <p:spPr>
          <a:xfrm flipV="1">
            <a:off x="3326624" y="5301623"/>
            <a:ext cx="908770" cy="2172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A child sitting at a desk with a computer and books&#10;&#10;Description automatically generated with low confidence">
            <a:extLst>
              <a:ext uri="{FF2B5EF4-FFF2-40B4-BE49-F238E27FC236}">
                <a16:creationId xmlns:a16="http://schemas.microsoft.com/office/drawing/2014/main" id="{F09838AF-A149-4D12-BA5E-353A4738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8" y="159488"/>
            <a:ext cx="1904070" cy="1837552"/>
          </a:xfrm>
          <a:prstGeom prst="rect">
            <a:avLst/>
          </a:prstGeom>
          <a:noFill/>
        </p:spPr>
      </p:pic>
      <p:pic>
        <p:nvPicPr>
          <p:cNvPr id="3074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2623263-C46D-4BC9-BD41-D912A15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2" y="4408261"/>
            <a:ext cx="2058646" cy="2101092"/>
          </a:xfrm>
          <a:prstGeom prst="rect">
            <a:avLst/>
          </a:prstGeom>
          <a:noFill/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22170A-51F8-4F6C-85AD-C8A4FF5A7744}"/>
              </a:ext>
            </a:extLst>
          </p:cNvPr>
          <p:cNvSpPr/>
          <p:nvPr/>
        </p:nvSpPr>
        <p:spPr>
          <a:xfrm>
            <a:off x="4235394" y="703171"/>
            <a:ext cx="2768378" cy="5810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PENDEKATAN ILMIAH</a:t>
            </a:r>
            <a:endParaRPr lang="en-ID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8D6EC7-56A8-4880-8A39-2AA521263BA2}"/>
              </a:ext>
            </a:extLst>
          </p:cNvPr>
          <p:cNvSpPr/>
          <p:nvPr/>
        </p:nvSpPr>
        <p:spPr>
          <a:xfrm>
            <a:off x="6815592" y="1638085"/>
            <a:ext cx="1851330" cy="5329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OBJEKTIF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66485-6093-439B-8C4B-A01D1EECB67C}"/>
              </a:ext>
            </a:extLst>
          </p:cNvPr>
          <p:cNvSpPr/>
          <p:nvPr/>
        </p:nvSpPr>
        <p:spPr>
          <a:xfrm>
            <a:off x="5059677" y="2799326"/>
            <a:ext cx="5045103" cy="58100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KEBENARANNYA TERBUKA UNTUK DIUJI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358B6-18EB-44A7-930D-E67DAB76C0EF}"/>
              </a:ext>
            </a:extLst>
          </p:cNvPr>
          <p:cNvSpPr/>
          <p:nvPr/>
        </p:nvSpPr>
        <p:spPr>
          <a:xfrm>
            <a:off x="6815592" y="4117760"/>
            <a:ext cx="4621034" cy="5810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DAPAT DIPERTANGGUNGJAWABKAN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92D9BD-1610-4BA9-BEAE-54839ADA1051}"/>
              </a:ext>
            </a:extLst>
          </p:cNvPr>
          <p:cNvSpPr/>
          <p:nvPr/>
        </p:nvSpPr>
        <p:spPr>
          <a:xfrm>
            <a:off x="4262226" y="5007103"/>
            <a:ext cx="2768378" cy="58100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BERSIFAT REPRODUKTIF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193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E26CB42D-1C1F-442C-8A29-3B405036A0DE}"/>
              </a:ext>
            </a:extLst>
          </p:cNvPr>
          <p:cNvSpPr/>
          <p:nvPr/>
        </p:nvSpPr>
        <p:spPr>
          <a:xfrm>
            <a:off x="4399722" y="334616"/>
            <a:ext cx="2491408" cy="1861931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030A0"/>
                </a:solidFill>
              </a:rPr>
              <a:t>Ragam</a:t>
            </a:r>
            <a:endParaRPr lang="en-US" sz="2000" dirty="0">
              <a:solidFill>
                <a:srgbClr val="7030A0"/>
              </a:solidFill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SASTRA</a:t>
            </a:r>
            <a:endParaRPr lang="en-ID" sz="20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0FAEF-0E4A-4913-BC99-F989D6F17060}"/>
              </a:ext>
            </a:extLst>
          </p:cNvPr>
          <p:cNvSpPr txBox="1"/>
          <p:nvPr/>
        </p:nvSpPr>
        <p:spPr>
          <a:xfrm>
            <a:off x="5645426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D3FB08D-134F-4548-8283-E5B1D76FEA52}"/>
              </a:ext>
            </a:extLst>
          </p:cNvPr>
          <p:cNvCxnSpPr>
            <a:cxnSpLocks/>
          </p:cNvCxnSpPr>
          <p:nvPr/>
        </p:nvCxnSpPr>
        <p:spPr>
          <a:xfrm rot="5400000">
            <a:off x="2871226" y="1122782"/>
            <a:ext cx="1675455" cy="15869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679BCA2-E1D3-418E-AA26-36B87CE0FC0C}"/>
              </a:ext>
            </a:extLst>
          </p:cNvPr>
          <p:cNvCxnSpPr>
            <a:cxnSpLocks/>
          </p:cNvCxnSpPr>
          <p:nvPr/>
        </p:nvCxnSpPr>
        <p:spPr>
          <a:xfrm rot="5400000">
            <a:off x="2937564" y="2731089"/>
            <a:ext cx="2584728" cy="889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6DA525B-ED5C-4A9F-9562-DB628EFFA80D}"/>
              </a:ext>
            </a:extLst>
          </p:cNvPr>
          <p:cNvCxnSpPr>
            <a:cxnSpLocks/>
          </p:cNvCxnSpPr>
          <p:nvPr/>
        </p:nvCxnSpPr>
        <p:spPr>
          <a:xfrm rot="5400000">
            <a:off x="3551291" y="3384633"/>
            <a:ext cx="3651559" cy="828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4B6D60F-0F66-4665-A8E6-10C3E5825E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065" y="2409756"/>
            <a:ext cx="3079314" cy="16631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2C0AF42-B872-46ED-99AF-5A0FDCA767F5}"/>
              </a:ext>
            </a:extLst>
          </p:cNvPr>
          <p:cNvCxnSpPr>
            <a:cxnSpLocks/>
          </p:cNvCxnSpPr>
          <p:nvPr/>
        </p:nvCxnSpPr>
        <p:spPr>
          <a:xfrm>
            <a:off x="6904384" y="899559"/>
            <a:ext cx="1865244" cy="18544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194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ED6D0BF-2FDB-4315-B92C-DD943B6F2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8" r="16014" b="31511"/>
          <a:stretch/>
        </p:blipFill>
        <p:spPr bwMode="auto">
          <a:xfrm>
            <a:off x="10083760" y="5144403"/>
            <a:ext cx="1977093" cy="1565281"/>
          </a:xfrm>
          <a:prstGeom prst="rect">
            <a:avLst/>
          </a:prstGeom>
          <a:noFill/>
        </p:spPr>
      </p:pic>
      <p:pic>
        <p:nvPicPr>
          <p:cNvPr id="9218" name="Picture 2" descr="A picture containing tree, grass, outdoor, sport&#10;&#10;Description automatically generated">
            <a:extLst>
              <a:ext uri="{FF2B5EF4-FFF2-40B4-BE49-F238E27FC236}">
                <a16:creationId xmlns:a16="http://schemas.microsoft.com/office/drawing/2014/main" id="{99A523B5-3BF0-4FEF-B7C5-E66780F6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1" y="46381"/>
            <a:ext cx="2313081" cy="1437861"/>
          </a:xfrm>
          <a:prstGeom prst="rect">
            <a:avLst/>
          </a:prstGeom>
          <a:noFill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262A2B2-0367-4207-876A-8D759703C439}"/>
              </a:ext>
            </a:extLst>
          </p:cNvPr>
          <p:cNvSpPr/>
          <p:nvPr/>
        </p:nvSpPr>
        <p:spPr>
          <a:xfrm>
            <a:off x="973218" y="2753985"/>
            <a:ext cx="263722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dan </a:t>
            </a:r>
            <a:r>
              <a:rPr lang="en-US" dirty="0" err="1"/>
              <a:t>perasaan</a:t>
            </a:r>
            <a:r>
              <a:rPr lang="en-US" dirty="0"/>
              <a:t>   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15AE1-1742-4A78-A463-654C91FBEF8C}"/>
              </a:ext>
            </a:extLst>
          </p:cNvPr>
          <p:cNvSpPr/>
          <p:nvPr/>
        </p:nvSpPr>
        <p:spPr>
          <a:xfrm>
            <a:off x="1966685" y="4468227"/>
            <a:ext cx="263722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fantasi</a:t>
            </a:r>
            <a:r>
              <a:rPr lang="en-US" dirty="0"/>
              <a:t> dan </a:t>
            </a:r>
            <a:r>
              <a:rPr lang="en-US" dirty="0" err="1"/>
              <a:t>imajinasi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F8771E-D092-4713-A5E5-D31340581F40}"/>
              </a:ext>
            </a:extLst>
          </p:cNvPr>
          <p:cNvSpPr/>
          <p:nvPr/>
        </p:nvSpPr>
        <p:spPr>
          <a:xfrm>
            <a:off x="4666728" y="5488710"/>
            <a:ext cx="263722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penghayatan</a:t>
            </a:r>
            <a:r>
              <a:rPr lang="en-US" dirty="0"/>
              <a:t> </a:t>
            </a:r>
            <a:r>
              <a:rPr lang="en-US" dirty="0" err="1"/>
              <a:t>bathin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0CECE-6FD8-4273-B4FD-72C1FA40A6C9}"/>
              </a:ext>
            </a:extLst>
          </p:cNvPr>
          <p:cNvSpPr/>
          <p:nvPr/>
        </p:nvSpPr>
        <p:spPr>
          <a:xfrm>
            <a:off x="7110552" y="4843673"/>
            <a:ext cx="263722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Aktivitas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seni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A1D2F7-3119-4442-BC12-C7580E7AD69E}"/>
              </a:ext>
            </a:extLst>
          </p:cNvPr>
          <p:cNvSpPr/>
          <p:nvPr/>
        </p:nvSpPr>
        <p:spPr>
          <a:xfrm>
            <a:off x="8429162" y="2643016"/>
            <a:ext cx="26372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khayalan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8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6870D62A-C411-45BB-9D8A-2D9C51525161}"/>
              </a:ext>
            </a:extLst>
          </p:cNvPr>
          <p:cNvSpPr/>
          <p:nvPr/>
        </p:nvSpPr>
        <p:spPr>
          <a:xfrm>
            <a:off x="3790122" y="3157331"/>
            <a:ext cx="2411895" cy="122914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Ragam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 err="1"/>
              <a:t>Lisan</a:t>
            </a:r>
            <a:endParaRPr lang="en-ID" sz="2000" dirty="0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C071ADAC-0E92-407E-B3F6-8FF5CB30CB51}"/>
              </a:ext>
            </a:extLst>
          </p:cNvPr>
          <p:cNvSpPr/>
          <p:nvPr/>
        </p:nvSpPr>
        <p:spPr>
          <a:xfrm flipH="1">
            <a:off x="3472070" y="2756451"/>
            <a:ext cx="318052" cy="11264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A30C0AF5-F300-4E5B-8921-1CDD73889C3E}"/>
              </a:ext>
            </a:extLst>
          </p:cNvPr>
          <p:cNvSpPr/>
          <p:nvPr/>
        </p:nvSpPr>
        <p:spPr>
          <a:xfrm rot="10800000" flipH="1">
            <a:off x="6202016" y="3428999"/>
            <a:ext cx="318053" cy="151406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E15F738-21B2-4E3B-BEFD-1477E53F054F}"/>
              </a:ext>
            </a:extLst>
          </p:cNvPr>
          <p:cNvSpPr/>
          <p:nvPr/>
        </p:nvSpPr>
        <p:spPr>
          <a:xfrm rot="5400000" flipH="1">
            <a:off x="4429539" y="2421833"/>
            <a:ext cx="1451113" cy="318053"/>
          </a:xfrm>
          <a:prstGeom prst="ben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027838A-98BD-4ACE-998C-8DCDF5E24E03}"/>
              </a:ext>
            </a:extLst>
          </p:cNvPr>
          <p:cNvSpPr/>
          <p:nvPr/>
        </p:nvSpPr>
        <p:spPr>
          <a:xfrm>
            <a:off x="4386470" y="4207567"/>
            <a:ext cx="198782" cy="11198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F7BCDA-3084-4479-869C-4670048F1CD1}"/>
              </a:ext>
            </a:extLst>
          </p:cNvPr>
          <p:cNvSpPr/>
          <p:nvPr/>
        </p:nvSpPr>
        <p:spPr>
          <a:xfrm>
            <a:off x="5314122" y="1356698"/>
            <a:ext cx="1563758" cy="110986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intonasi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23BBE1-C0FF-4454-8844-BD964EB20874}"/>
              </a:ext>
            </a:extLst>
          </p:cNvPr>
          <p:cNvSpPr/>
          <p:nvPr/>
        </p:nvSpPr>
        <p:spPr>
          <a:xfrm>
            <a:off x="1974577" y="1225826"/>
            <a:ext cx="2411894" cy="153062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Bahasa yang </a:t>
            </a:r>
            <a:r>
              <a:rPr lang="en-US" dirty="0" err="1">
                <a:solidFill>
                  <a:srgbClr val="FF0000"/>
                </a:solidFill>
              </a:rPr>
              <a:t>dilafalkan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secara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langsung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62D4D4-56CD-43FE-B2A0-C039358D8966}"/>
              </a:ext>
            </a:extLst>
          </p:cNvPr>
          <p:cNvSpPr/>
          <p:nvPr/>
        </p:nvSpPr>
        <p:spPr>
          <a:xfrm>
            <a:off x="3472070" y="5327374"/>
            <a:ext cx="1563758" cy="1109866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gramatikal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AB050E-647A-4159-8E1D-035063D259FB}"/>
              </a:ext>
            </a:extLst>
          </p:cNvPr>
          <p:cNvSpPr/>
          <p:nvPr/>
        </p:nvSpPr>
        <p:spPr>
          <a:xfrm>
            <a:off x="6361042" y="4946369"/>
            <a:ext cx="1563758" cy="110986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Gerakan </a:t>
            </a:r>
            <a:r>
              <a:rPr lang="en-US" dirty="0" err="1">
                <a:solidFill>
                  <a:srgbClr val="FF0000"/>
                </a:solidFill>
              </a:rPr>
              <a:t>tubuh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1026" name="Picture 2" descr="A picture containing text, tree, outdoor, water sport&#10;&#10;Description automatically generated">
            <a:extLst>
              <a:ext uri="{FF2B5EF4-FFF2-40B4-BE49-F238E27FC236}">
                <a16:creationId xmlns:a16="http://schemas.microsoft.com/office/drawing/2014/main" id="{73623551-8358-498E-91F5-C9214DD5C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228629" y="3412436"/>
            <a:ext cx="2524521" cy="1530625"/>
          </a:xfrm>
          <a:prstGeom prst="rect">
            <a:avLst/>
          </a:prstGeom>
          <a:noFill/>
        </p:spPr>
      </p:pic>
      <p:pic>
        <p:nvPicPr>
          <p:cNvPr id="2050" name="Picture 2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7B27B85F-E48E-4F15-AF8B-56975BF8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83" y="168556"/>
            <a:ext cx="2619375" cy="1743075"/>
          </a:xfrm>
          <a:prstGeom prst="rect">
            <a:avLst/>
          </a:prstGeom>
          <a:noFill/>
        </p:spPr>
      </p:pic>
      <p:pic>
        <p:nvPicPr>
          <p:cNvPr id="3074" name="Picture 2" descr="Putri Koster Ajak Generasi Muda Asah Budi Pekerti dengan Menulis Puisi -  Redaksi9.com">
            <a:extLst>
              <a:ext uri="{FF2B5EF4-FFF2-40B4-BE49-F238E27FC236}">
                <a16:creationId xmlns:a16="http://schemas.microsoft.com/office/drawing/2014/main" id="{9089E6BE-7808-44D4-B51C-AC6E2784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930" y="4495796"/>
            <a:ext cx="2009775" cy="2276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10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</TotalTime>
  <Words>208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FUNGSI BAHASA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BAHASA</dc:title>
  <dc:creator>Jasmari Sabelau</dc:creator>
  <cp:lastModifiedBy>Jasmari Sabelau</cp:lastModifiedBy>
  <cp:revision>47</cp:revision>
  <dcterms:created xsi:type="dcterms:W3CDTF">2021-10-04T20:18:54Z</dcterms:created>
  <dcterms:modified xsi:type="dcterms:W3CDTF">2022-09-23T04:58:38Z</dcterms:modified>
</cp:coreProperties>
</file>