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DCF8-31F6-4B84-8AB0-706A54612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AE96F-B350-43E3-9A15-7CCDC36A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D8EA-5922-4A06-8C33-EA230BC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0FD0-6971-40D9-AD02-FF2E2E8E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3AF0F-C52A-4611-8E25-38128AB4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40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A44C-58AD-48F7-9FA2-7D0925D6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36962-E4B6-4DDB-B7A3-B0027C7FC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D296-5B9E-4064-8A4C-27975098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8B9B-51D6-4059-B8E6-D7C18FF1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22799-F042-42FF-9EF5-472F0A5F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608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09BA4-2172-4FBF-AF16-5C307755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09002-56EB-4A9C-A7B4-250A33F59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E6DE-7C50-4666-A1C0-D54CF741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F769-0BF7-4AA8-905E-75BA6EE9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A47F8-7FFE-4FF6-B5AB-243A059C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35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8FC4-8AFB-4544-B5FE-578C6185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20F1-787E-413A-9D5C-32A948F2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FC89-8134-4241-9C13-B0D45D54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B6B4-E1EC-459E-BB1A-A2FACB4F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18D3-75CF-4728-9D8B-683A72BC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74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66A-B61A-4792-B29E-1F917DD0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6A48-F4C8-4568-A8A8-670EAACE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09BD-E151-4921-961C-565EC64A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6C055-9864-4B82-A321-0642BF9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76FD-964F-4C60-9E85-DC482FF6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26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59F7-FCFA-47DB-840F-72B767AB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EE84-2013-4E34-9299-B7EECE2D9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A459-BED0-412A-BF92-978596419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E5BF5-759C-4987-85A4-5E45C844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9CE18-385C-4101-9885-0EFEE3AA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F7D8-A3CA-4112-9EBA-8F5FBEC4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24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E531-2FB3-4AF6-B130-4CA16284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BEFE-ADE9-41D5-B431-05CFEF52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C6A67-F0D1-49A5-A94A-31E1C1FAB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F2E12-279E-4511-BDE5-4982F388D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0F16-8963-4CAD-BADA-712D507B6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9263F2-363F-4F34-9DE6-6E584C5B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14B76-F1B7-4908-81DA-36C3302F3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7C4B9-5BDC-45C4-9836-32856917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039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609B-9FC0-40FF-A856-D7EE3487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9A8B6-B137-4876-9DA4-7F96AD7B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CCC4C-EC84-4476-87EC-34E9B705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7CD37-BF61-4167-B251-5AA0E2D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627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5C375-ACAF-4921-B278-882D8858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42CC4-1511-4BC0-BC17-8DE2E422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C71D6-CEE7-433C-A34B-03C21263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DCE3-9DB0-4803-880C-9995D21C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052F-9CEB-4AF8-B9DC-80E03B5E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46EB2-90CD-42C2-AEBA-7EDD6CCCF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46E70-8785-4BC6-9D28-49794580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4DB0-3E4C-4B36-B58D-959BE4B9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25CB1-08AE-4FB0-9178-5A495277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821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97BD-7253-4BD8-8393-123405F9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E062D-CD5C-43D3-BB62-E340887BB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86781-0877-423B-8C80-A1A332519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C208-A1D2-459F-90E9-CA96ABCC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98CE-AC81-4A21-8FB9-7F20088D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183BD-9BFE-4C67-AFDD-75EA7A4F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99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72F07-F6C5-41F5-871D-9337E090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0CCF6-2FFE-4524-9511-387C8414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8A16-04A4-461A-A619-5DB66036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5ECA-544B-49FC-A3ED-DAF61DC5C53A}" type="datetimeFigureOut">
              <a:rPr lang="en-ID" smtClean="0"/>
              <a:t>23/11/2021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8C553-6C2A-4E99-B881-77EA5B70D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B2CF-FCEF-4DB5-BCEF-5BCA278AD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63BEB-F552-4AB8-A7ED-B7ADF7091C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043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mpulan Cerita Lucu Banget untuk Berbagi Tawa | PosBagus">
            <a:extLst>
              <a:ext uri="{FF2B5EF4-FFF2-40B4-BE49-F238E27FC236}">
                <a16:creationId xmlns:a16="http://schemas.microsoft.com/office/drawing/2014/main" id="{A7A07552-598F-469B-8CC3-60B0E7FD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159" y="0"/>
            <a:ext cx="3256841" cy="182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5 Kata-kata Mutiara tentang Membaca, Kebiasaan Bermanfaat bagi Kesehatan -  Ragam Bola.com">
            <a:extLst>
              <a:ext uri="{FF2B5EF4-FFF2-40B4-BE49-F238E27FC236}">
                <a16:creationId xmlns:a16="http://schemas.microsoft.com/office/drawing/2014/main" id="{9168A033-C512-4B4B-817E-F13128152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3" y="5257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538716-A283-47C6-939A-86D9CA9D1B7A}"/>
              </a:ext>
            </a:extLst>
          </p:cNvPr>
          <p:cNvSpPr/>
          <p:nvPr/>
        </p:nvSpPr>
        <p:spPr>
          <a:xfrm>
            <a:off x="490331" y="147957"/>
            <a:ext cx="8150087" cy="18238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Kalimat</a:t>
            </a:r>
            <a:r>
              <a:rPr lang="en-ID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suatu</a:t>
            </a:r>
            <a:r>
              <a:rPr lang="en-ID" sz="2800" dirty="0"/>
              <a:t> </a:t>
            </a:r>
            <a:r>
              <a:rPr lang="en-ID" sz="2800" dirty="0" err="1"/>
              <a:t>bentuk</a:t>
            </a:r>
            <a:r>
              <a:rPr lang="en-ID" sz="2800" dirty="0"/>
              <a:t> </a:t>
            </a:r>
            <a:r>
              <a:rPr lang="en-ID" sz="2800" dirty="0" err="1"/>
              <a:t>bahasa</a:t>
            </a:r>
            <a:r>
              <a:rPr lang="en-ID" sz="2800" dirty="0"/>
              <a:t> yang </a:t>
            </a:r>
            <a:r>
              <a:rPr lang="en-ID" sz="2800" dirty="0" err="1"/>
              <a:t>mencoba</a:t>
            </a:r>
            <a:r>
              <a:rPr lang="en-ID" sz="2800" dirty="0"/>
              <a:t> </a:t>
            </a:r>
            <a:r>
              <a:rPr lang="en-ID" sz="2800" dirty="0" err="1"/>
              <a:t>menyusun</a:t>
            </a:r>
            <a:r>
              <a:rPr lang="en-ID" sz="2800" dirty="0"/>
              <a:t> dan </a:t>
            </a:r>
            <a:r>
              <a:rPr lang="en-ID" sz="2800" dirty="0" err="1"/>
              <a:t>menuangkan</a:t>
            </a:r>
            <a:r>
              <a:rPr lang="en-ID" sz="2800" dirty="0"/>
              <a:t> </a:t>
            </a:r>
            <a:r>
              <a:rPr lang="en-ID" sz="2800" dirty="0" err="1"/>
              <a:t>gagasan-gagasan</a:t>
            </a:r>
            <a:r>
              <a:rPr lang="en-ID" sz="2800" dirty="0"/>
              <a:t> </a:t>
            </a:r>
            <a:r>
              <a:rPr lang="en-ID" sz="2800" dirty="0" err="1"/>
              <a:t>seseorang</a:t>
            </a:r>
            <a:r>
              <a:rPr lang="en-ID" sz="2800" dirty="0"/>
              <a:t> </a:t>
            </a:r>
            <a:r>
              <a:rPr lang="en-ID" sz="2800" dirty="0" err="1"/>
              <a:t>secara</a:t>
            </a:r>
            <a:r>
              <a:rPr lang="en-ID" sz="2800" dirty="0"/>
              <a:t> </a:t>
            </a:r>
            <a:r>
              <a:rPr lang="en-ID" sz="2800" dirty="0" err="1"/>
              <a:t>tebuka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dikomunikasikan</a:t>
            </a:r>
            <a:r>
              <a:rPr lang="en-ID" sz="2800" dirty="0"/>
              <a:t> </a:t>
            </a:r>
            <a:r>
              <a:rPr lang="en-ID" sz="2800" dirty="0" err="1"/>
              <a:t>kepada</a:t>
            </a:r>
            <a:r>
              <a:rPr lang="en-ID" sz="2800" dirty="0"/>
              <a:t> orang lain (</a:t>
            </a:r>
            <a:r>
              <a:rPr lang="en-ID" sz="2800" dirty="0" err="1"/>
              <a:t>Keraf</a:t>
            </a:r>
            <a:r>
              <a:rPr lang="en-ID" sz="2800" dirty="0"/>
              <a:t>, 2004:38) 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92162-2EAD-4DA3-801A-E37C84BF2B8F}"/>
              </a:ext>
            </a:extLst>
          </p:cNvPr>
          <p:cNvSpPr/>
          <p:nvPr/>
        </p:nvSpPr>
        <p:spPr>
          <a:xfrm>
            <a:off x="3611217" y="4859142"/>
            <a:ext cx="8150087" cy="18238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Kalimat</a:t>
            </a:r>
            <a:r>
              <a:rPr lang="en-ID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efektif</a:t>
            </a:r>
            <a:r>
              <a:rPr lang="en-ID" sz="320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D" sz="2800"/>
              <a:t>adalah</a:t>
            </a:r>
            <a:r>
              <a:rPr lang="en-ID" sz="2800" dirty="0"/>
              <a:t> </a:t>
            </a:r>
            <a:r>
              <a:rPr lang="en-ID" sz="2800" dirty="0" err="1"/>
              <a:t>kalimat</a:t>
            </a:r>
            <a:r>
              <a:rPr lang="en-ID" sz="2800" dirty="0"/>
              <a:t> yang </a:t>
            </a:r>
            <a:r>
              <a:rPr lang="en-ID" sz="2800" dirty="0" err="1"/>
              <a:t>singkat</a:t>
            </a:r>
            <a:r>
              <a:rPr lang="en-ID" sz="2800" dirty="0"/>
              <a:t>, </a:t>
            </a:r>
            <a:r>
              <a:rPr lang="en-ID" sz="2800" dirty="0" err="1"/>
              <a:t>padat</a:t>
            </a:r>
            <a:r>
              <a:rPr lang="en-ID" sz="2800" dirty="0"/>
              <a:t>, </a:t>
            </a:r>
            <a:r>
              <a:rPr lang="en-ID" sz="2800" dirty="0" err="1"/>
              <a:t>jelas</a:t>
            </a:r>
            <a:r>
              <a:rPr lang="en-ID" sz="2800" dirty="0"/>
              <a:t>, </a:t>
            </a:r>
            <a:r>
              <a:rPr lang="en-ID" sz="2800" dirty="0" err="1"/>
              <a:t>lengkap</a:t>
            </a:r>
            <a:r>
              <a:rPr lang="en-ID" sz="2800" dirty="0"/>
              <a:t> dan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menyampaikan</a:t>
            </a:r>
            <a:r>
              <a:rPr lang="en-ID" sz="2800" dirty="0"/>
              <a:t> </a:t>
            </a:r>
            <a:r>
              <a:rPr lang="en-ID" sz="2800" dirty="0" err="1"/>
              <a:t>informasi</a:t>
            </a:r>
            <a:r>
              <a:rPr lang="en-ID" sz="2800" dirty="0"/>
              <a:t> </a:t>
            </a:r>
            <a:r>
              <a:rPr lang="en-ID" sz="2800" dirty="0" err="1"/>
              <a:t>secara</a:t>
            </a:r>
            <a:r>
              <a:rPr lang="en-ID" sz="2800" dirty="0"/>
              <a:t> </a:t>
            </a:r>
            <a:r>
              <a:rPr lang="en-ID" sz="2800" dirty="0" err="1"/>
              <a:t>tepat</a:t>
            </a:r>
            <a:r>
              <a:rPr lang="en-ID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96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FDE0FC-7972-4278-A0BB-C70327BBF00D}"/>
              </a:ext>
            </a:extLst>
          </p:cNvPr>
          <p:cNvSpPr/>
          <p:nvPr/>
        </p:nvSpPr>
        <p:spPr>
          <a:xfrm>
            <a:off x="2853462" y="375824"/>
            <a:ext cx="6440557" cy="122292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PERSYARATAN KALIMAT EFEKTIF</a:t>
            </a:r>
            <a:endParaRPr lang="en-ID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Suka Kopi? Ini 7 Jenis Kopi yang Perlu Diketahui - Cermati.com">
            <a:extLst>
              <a:ext uri="{FF2B5EF4-FFF2-40B4-BE49-F238E27FC236}">
                <a16:creationId xmlns:a16="http://schemas.microsoft.com/office/drawing/2014/main" id="{92FF91A2-940E-4CB8-9F66-F76BA1DB6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0" y="158614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u Aman dari Covid 19? Minum Kopi Hitam">
            <a:extLst>
              <a:ext uri="{FF2B5EF4-FFF2-40B4-BE49-F238E27FC236}">
                <a16:creationId xmlns:a16="http://schemas.microsoft.com/office/drawing/2014/main" id="{55D8688A-B602-472D-8A74-A20709A31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57" y="15861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37D84F-11A1-4CDA-B9B9-C5DC3A633633}"/>
              </a:ext>
            </a:extLst>
          </p:cNvPr>
          <p:cNvSpPr/>
          <p:nvPr/>
        </p:nvSpPr>
        <p:spPr>
          <a:xfrm>
            <a:off x="2372657" y="2086961"/>
            <a:ext cx="8438218" cy="8367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1. </a:t>
            </a:r>
            <a:r>
              <a:rPr lang="en-US" sz="3600" dirty="0">
                <a:solidFill>
                  <a:srgbClr val="00B0F0"/>
                </a:solidFill>
              </a:rPr>
              <a:t>KELENGKAPAN (</a:t>
            </a:r>
            <a:r>
              <a:rPr lang="en-US" sz="2800" dirty="0">
                <a:solidFill>
                  <a:srgbClr val="00B0F0"/>
                </a:solidFill>
              </a:rPr>
              <a:t>KAIDAH BAHASA</a:t>
            </a:r>
            <a:r>
              <a:rPr lang="en-US" sz="3600" dirty="0">
                <a:solidFill>
                  <a:srgbClr val="00B0F0"/>
                </a:solidFill>
              </a:rPr>
              <a:t>) </a:t>
            </a:r>
            <a:endParaRPr lang="en-ID" sz="3600" dirty="0">
              <a:solidFill>
                <a:srgbClr val="00B0F0"/>
              </a:solidFill>
            </a:endParaRPr>
          </a:p>
        </p:txBody>
      </p:sp>
      <p:pic>
        <p:nvPicPr>
          <p:cNvPr id="1030" name="Picture 6" descr="5 Filosofi Kehidupan Dari Secangkir Kopi - Otsmani Coffee">
            <a:extLst>
              <a:ext uri="{FF2B5EF4-FFF2-40B4-BE49-F238E27FC236}">
                <a16:creationId xmlns:a16="http://schemas.microsoft.com/office/drawing/2014/main" id="{AEF35F24-FCB1-4E6D-A5B4-D9FAAE2CC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035" y="511492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E5E212-62E0-48AC-9C9A-85904D37666D}"/>
              </a:ext>
            </a:extLst>
          </p:cNvPr>
          <p:cNvSpPr/>
          <p:nvPr/>
        </p:nvSpPr>
        <p:spPr>
          <a:xfrm>
            <a:off x="66261" y="3004208"/>
            <a:ext cx="9396465" cy="15206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rgbClr val="FF0000"/>
                </a:solidFill>
              </a:rPr>
              <a:t>Unsur-unsur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fungsional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kalimat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memiliki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unsur</a:t>
            </a:r>
            <a:r>
              <a:rPr lang="en-US" sz="3600" dirty="0">
                <a:solidFill>
                  <a:srgbClr val="FF0000"/>
                </a:solidFill>
              </a:rPr>
              <a:t>  </a:t>
            </a:r>
            <a:r>
              <a:rPr lang="en-US" sz="3600" dirty="0" err="1">
                <a:solidFill>
                  <a:srgbClr val="FF0000"/>
                </a:solidFill>
              </a:rPr>
              <a:t>Subjek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dirty="0" err="1">
                <a:solidFill>
                  <a:srgbClr val="FF0000"/>
                </a:solidFill>
              </a:rPr>
              <a:t>Prediket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dirty="0" err="1">
                <a:solidFill>
                  <a:srgbClr val="FF0000"/>
                </a:solidFill>
              </a:rPr>
              <a:t>Objek</a:t>
            </a:r>
            <a:r>
              <a:rPr lang="en-US" sz="3600" dirty="0">
                <a:solidFill>
                  <a:srgbClr val="FF0000"/>
                </a:solidFill>
              </a:rPr>
              <a:t>, dan </a:t>
            </a:r>
            <a:r>
              <a:rPr lang="en-US" sz="3600" dirty="0" err="1">
                <a:solidFill>
                  <a:srgbClr val="FF0000"/>
                </a:solidFill>
              </a:rPr>
              <a:t>Keterangan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endParaRPr lang="en-ID" sz="3600" dirty="0">
              <a:solidFill>
                <a:srgbClr val="00B0F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F78B86-A793-4C87-A492-4401CBA4338D}"/>
              </a:ext>
            </a:extLst>
          </p:cNvPr>
          <p:cNvSpPr/>
          <p:nvPr/>
        </p:nvSpPr>
        <p:spPr>
          <a:xfrm>
            <a:off x="116888" y="4739101"/>
            <a:ext cx="8438218" cy="196028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rgbClr val="00B0F0"/>
                </a:solidFill>
              </a:rPr>
              <a:t>Fungsi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subjek</a:t>
            </a:r>
            <a:r>
              <a:rPr lang="en-US" sz="3600" dirty="0">
                <a:solidFill>
                  <a:srgbClr val="00B0F0"/>
                </a:solidFill>
              </a:rPr>
              <a:t> dan </a:t>
            </a:r>
            <a:r>
              <a:rPr lang="en-US" sz="3600" dirty="0" err="1">
                <a:solidFill>
                  <a:srgbClr val="00B0F0"/>
                </a:solidFill>
              </a:rPr>
              <a:t>prediket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harus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ada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dalam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kalimat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</a:p>
          <a:p>
            <a:r>
              <a:rPr lang="en-US" sz="3600" dirty="0" err="1">
                <a:solidFill>
                  <a:srgbClr val="00B0F0"/>
                </a:solidFill>
              </a:rPr>
              <a:t>Secara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fakultatif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fungsi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objek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pelengkap</a:t>
            </a:r>
            <a:r>
              <a:rPr lang="en-US" sz="3600" dirty="0">
                <a:solidFill>
                  <a:srgbClr val="00B0F0"/>
                </a:solidFill>
              </a:rPr>
              <a:t> dan </a:t>
            </a:r>
            <a:r>
              <a:rPr lang="en-US" sz="3600" dirty="0" err="1">
                <a:solidFill>
                  <a:srgbClr val="00B0F0"/>
                </a:solidFill>
              </a:rPr>
              <a:t>keterangan</a:t>
            </a:r>
            <a:endParaRPr lang="en-ID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C6ED7-CCE9-40C5-8C92-88B29C7D7FDF}"/>
              </a:ext>
            </a:extLst>
          </p:cNvPr>
          <p:cNvSpPr/>
          <p:nvPr/>
        </p:nvSpPr>
        <p:spPr>
          <a:xfrm>
            <a:off x="3777388" y="309980"/>
            <a:ext cx="3670334" cy="591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2. </a:t>
            </a:r>
            <a:r>
              <a:rPr lang="en-US" sz="3600" dirty="0">
                <a:solidFill>
                  <a:srgbClr val="00B0F0"/>
                </a:solidFill>
              </a:rPr>
              <a:t>KESEJAJARAN </a:t>
            </a:r>
            <a:endParaRPr lang="en-ID" sz="3600" dirty="0">
              <a:solidFill>
                <a:srgbClr val="00B0F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042694-6FF1-4210-9E16-51157DDE92C6}"/>
              </a:ext>
            </a:extLst>
          </p:cNvPr>
          <p:cNvSpPr/>
          <p:nvPr/>
        </p:nvSpPr>
        <p:spPr>
          <a:xfrm>
            <a:off x="1034188" y="1027355"/>
            <a:ext cx="9396465" cy="152068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KESEJAJARAN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adalah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kesamaan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bentuk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kata yang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digunakan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secara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konsisten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3600" dirty="0" err="1">
                <a:solidFill>
                  <a:schemeClr val="tx2">
                    <a:lumMod val="75000"/>
                  </a:schemeClr>
                </a:solidFill>
              </a:rPr>
              <a:t>Widjono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(2005:149) </a:t>
            </a:r>
            <a:endParaRPr lang="en-ID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D960E4-46DE-4E74-966C-D1E6542B39DC}"/>
              </a:ext>
            </a:extLst>
          </p:cNvPr>
          <p:cNvSpPr/>
          <p:nvPr/>
        </p:nvSpPr>
        <p:spPr>
          <a:xfrm>
            <a:off x="470711" y="2674246"/>
            <a:ext cx="11250578" cy="196028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contoh</a:t>
            </a:r>
            <a:r>
              <a:rPr lang="en-US" sz="3600" dirty="0">
                <a:solidFill>
                  <a:srgbClr val="00B0F0"/>
                </a:solidFill>
              </a:rPr>
              <a:t>:</a:t>
            </a:r>
          </a:p>
          <a:p>
            <a:r>
              <a:rPr lang="en-US" sz="3600" dirty="0">
                <a:solidFill>
                  <a:srgbClr val="7030A0"/>
                </a:solidFill>
              </a:rPr>
              <a:t>Proposal </a:t>
            </a:r>
            <a:r>
              <a:rPr lang="en-US" sz="3600" dirty="0" err="1">
                <a:solidFill>
                  <a:srgbClr val="7030A0"/>
                </a:solidFill>
              </a:rPr>
              <a:t>penelitian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ini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sudah</a:t>
            </a:r>
            <a:r>
              <a:rPr lang="en-US" sz="3600" dirty="0">
                <a:solidFill>
                  <a:srgbClr val="7030A0"/>
                </a:solidFill>
              </a:rPr>
              <a:t> lama </a:t>
            </a:r>
            <a:r>
              <a:rPr lang="en-US" sz="3600" dirty="0" err="1">
                <a:solidFill>
                  <a:srgbClr val="7030A0"/>
                </a:solidFill>
              </a:rPr>
              <a:t>diajukan</a:t>
            </a:r>
            <a:r>
              <a:rPr lang="en-US" sz="3600" dirty="0">
                <a:solidFill>
                  <a:srgbClr val="7030A0"/>
                </a:solidFill>
              </a:rPr>
              <a:t>, </a:t>
            </a:r>
            <a:r>
              <a:rPr lang="en-US" sz="3600" dirty="0" err="1">
                <a:solidFill>
                  <a:srgbClr val="7030A0"/>
                </a:solidFill>
              </a:rPr>
              <a:t>tetapi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dosen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pembimbing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belum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menyetujuinya</a:t>
            </a:r>
            <a:endParaRPr lang="en-ID" sz="3600" dirty="0">
              <a:solidFill>
                <a:srgbClr val="7030A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9FC252-F2A5-4CC6-9822-8E4649A6068A}"/>
              </a:ext>
            </a:extLst>
          </p:cNvPr>
          <p:cNvSpPr/>
          <p:nvPr/>
        </p:nvSpPr>
        <p:spPr>
          <a:xfrm>
            <a:off x="470711" y="4897715"/>
            <a:ext cx="11250578" cy="196028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contoh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kalimat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efektif</a:t>
            </a:r>
            <a:r>
              <a:rPr lang="en-US" sz="3600" dirty="0">
                <a:solidFill>
                  <a:srgbClr val="00B0F0"/>
                </a:solidFill>
              </a:rPr>
              <a:t> di </a:t>
            </a:r>
            <a:r>
              <a:rPr lang="en-US" sz="3600" dirty="0" err="1">
                <a:solidFill>
                  <a:srgbClr val="00B0F0"/>
                </a:solidFill>
              </a:rPr>
              <a:t>sejajarkan</a:t>
            </a:r>
            <a:r>
              <a:rPr lang="en-US" sz="3600" dirty="0">
                <a:solidFill>
                  <a:srgbClr val="00B0F0"/>
                </a:solidFill>
              </a:rPr>
              <a:t>.</a:t>
            </a:r>
          </a:p>
          <a:p>
            <a:r>
              <a:rPr lang="en-US" sz="3600" dirty="0">
                <a:solidFill>
                  <a:srgbClr val="7030A0"/>
                </a:solidFill>
              </a:rPr>
              <a:t>Proposal </a:t>
            </a:r>
            <a:r>
              <a:rPr lang="en-US" sz="3600" dirty="0" err="1">
                <a:solidFill>
                  <a:srgbClr val="7030A0"/>
                </a:solidFill>
              </a:rPr>
              <a:t>penelitian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ini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sudah</a:t>
            </a:r>
            <a:r>
              <a:rPr lang="en-US" sz="3600" dirty="0">
                <a:solidFill>
                  <a:srgbClr val="7030A0"/>
                </a:solidFill>
              </a:rPr>
              <a:t> lama </a:t>
            </a:r>
            <a:r>
              <a:rPr lang="en-US" sz="3600" dirty="0" err="1">
                <a:solidFill>
                  <a:srgbClr val="7030A0"/>
                </a:solidFill>
              </a:rPr>
              <a:t>diajukan</a:t>
            </a:r>
            <a:r>
              <a:rPr lang="en-US" sz="3600" dirty="0">
                <a:solidFill>
                  <a:srgbClr val="7030A0"/>
                </a:solidFill>
              </a:rPr>
              <a:t>, </a:t>
            </a:r>
            <a:r>
              <a:rPr lang="en-US" sz="3600" dirty="0" err="1">
                <a:solidFill>
                  <a:srgbClr val="7030A0"/>
                </a:solidFill>
              </a:rPr>
              <a:t>tetapi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belum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disetujui</a:t>
            </a:r>
            <a:r>
              <a:rPr lang="en-US" sz="3600" dirty="0">
                <a:solidFill>
                  <a:srgbClr val="7030A0"/>
                </a:solidFill>
              </a:rPr>
              <a:t> oleh </a:t>
            </a:r>
            <a:r>
              <a:rPr lang="en-US" sz="3600" dirty="0" err="1">
                <a:solidFill>
                  <a:srgbClr val="7030A0"/>
                </a:solidFill>
              </a:rPr>
              <a:t>dosen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 err="1">
                <a:solidFill>
                  <a:srgbClr val="7030A0"/>
                </a:solidFill>
              </a:rPr>
              <a:t>pembimbing</a:t>
            </a:r>
            <a:endParaRPr lang="en-ID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5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342E91-2BD8-410A-9741-2866916FF6D4}"/>
              </a:ext>
            </a:extLst>
          </p:cNvPr>
          <p:cNvSpPr/>
          <p:nvPr/>
        </p:nvSpPr>
        <p:spPr>
          <a:xfrm>
            <a:off x="3777388" y="309980"/>
            <a:ext cx="3670334" cy="5911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3</a:t>
            </a:r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. </a:t>
            </a:r>
            <a:r>
              <a:rPr lang="en-US" sz="3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KEPADUAN </a:t>
            </a:r>
            <a:endParaRPr lang="en-ID" sz="36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A5C16A-9A6F-40A4-8815-326D2B11D489}"/>
              </a:ext>
            </a:extLst>
          </p:cNvPr>
          <p:cNvSpPr/>
          <p:nvPr/>
        </p:nvSpPr>
        <p:spPr>
          <a:xfrm>
            <a:off x="517353" y="1066544"/>
            <a:ext cx="11290334" cy="16501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rgbClr val="FF0000"/>
                </a:solidFill>
              </a:rPr>
              <a:t>Kepaduan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akan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terlihat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dalam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penggunaan</a:t>
            </a:r>
            <a:r>
              <a:rPr lang="en-US" sz="3600" dirty="0">
                <a:solidFill>
                  <a:srgbClr val="FF0000"/>
                </a:solidFill>
              </a:rPr>
              <a:t> kata </a:t>
            </a:r>
            <a:r>
              <a:rPr lang="en-US" sz="3600" dirty="0" err="1">
                <a:solidFill>
                  <a:srgbClr val="00B0F0"/>
                </a:solidFill>
              </a:rPr>
              <a:t>penghubung</a:t>
            </a:r>
            <a:r>
              <a:rPr lang="en-US" sz="3600" dirty="0">
                <a:solidFill>
                  <a:srgbClr val="00B0F0"/>
                </a:solidFill>
              </a:rPr>
              <a:t>, </a:t>
            </a:r>
            <a:r>
              <a:rPr lang="en-US" sz="3600" dirty="0" err="1">
                <a:solidFill>
                  <a:srgbClr val="00B0F0"/>
                </a:solidFill>
              </a:rPr>
              <a:t>baik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penghubung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intrakalimat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maupun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600" dirty="0" err="1">
                <a:solidFill>
                  <a:srgbClr val="00B0F0"/>
                </a:solidFill>
              </a:rPr>
              <a:t>antarkalimat</a:t>
            </a:r>
            <a:endParaRPr lang="en-ID" sz="3600" dirty="0">
              <a:solidFill>
                <a:srgbClr val="00B0F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EE5651-AD48-4660-9551-EDAF24AC2C76}"/>
              </a:ext>
            </a:extLst>
          </p:cNvPr>
          <p:cNvSpPr/>
          <p:nvPr/>
        </p:nvSpPr>
        <p:spPr>
          <a:xfrm>
            <a:off x="338449" y="2981483"/>
            <a:ext cx="11290334" cy="16501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Ketidak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efektifnya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suatu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kalimat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disebabkan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adanya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pemakaian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kalimat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majemuk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dengan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kata </a:t>
            </a:r>
            <a:r>
              <a:rPr lang="en-US" sz="3600" dirty="0" err="1">
                <a:solidFill>
                  <a:srgbClr val="FF0000"/>
                </a:solidFill>
              </a:rPr>
              <a:t>penghubung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yang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kurang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tepat</a:t>
            </a:r>
            <a:endParaRPr lang="en-ID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AE63AE-8538-42E9-B573-122E37C9707B}"/>
              </a:ext>
            </a:extLst>
          </p:cNvPr>
          <p:cNvSpPr/>
          <p:nvPr/>
        </p:nvSpPr>
        <p:spPr>
          <a:xfrm>
            <a:off x="318570" y="4896422"/>
            <a:ext cx="11290334" cy="16501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Contoh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sz="3600" i="1" dirty="0" err="1">
                <a:solidFill>
                  <a:srgbClr val="FF0000"/>
                </a:solidFill>
              </a:rPr>
              <a:t>Meskipun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seniman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itu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belum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terkenal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3600" i="1" dirty="0" err="1">
                <a:solidFill>
                  <a:srgbClr val="FF0000"/>
                </a:solidFill>
              </a:rPr>
              <a:t>tetapi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hasil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karyanya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sudah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banyak</a:t>
            </a:r>
            <a:endParaRPr lang="en-ID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12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2387B9-D6E3-4C83-9265-46EE6CD3320F}"/>
              </a:ext>
            </a:extLst>
          </p:cNvPr>
          <p:cNvSpPr/>
          <p:nvPr/>
        </p:nvSpPr>
        <p:spPr>
          <a:xfrm>
            <a:off x="305318" y="403935"/>
            <a:ext cx="11290334" cy="165015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</a:rPr>
              <a:t>contoh</a:t>
            </a:r>
            <a:r>
              <a:rPr lang="en-US" sz="3600" dirty="0">
                <a:solidFill>
                  <a:srgbClr val="FF0000"/>
                </a:solidFill>
              </a:rPr>
              <a:t> di </a:t>
            </a:r>
            <a:r>
              <a:rPr lang="en-US" sz="3600" dirty="0" err="1">
                <a:solidFill>
                  <a:srgbClr val="FF0000"/>
                </a:solidFill>
              </a:rPr>
              <a:t>atas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seharusnya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tidak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menggunakan</a:t>
            </a:r>
            <a:r>
              <a:rPr lang="en-US" sz="3600" dirty="0">
                <a:solidFill>
                  <a:srgbClr val="FF0000"/>
                </a:solidFill>
              </a:rPr>
              <a:t> kata </a:t>
            </a:r>
            <a:r>
              <a:rPr lang="en-US" sz="3600" dirty="0" err="1">
                <a:solidFill>
                  <a:srgbClr val="FF0000"/>
                </a:solidFill>
              </a:rPr>
              <a:t>penghubung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secara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bersamaan</a:t>
            </a:r>
            <a:endParaRPr lang="en-ID" sz="3600" dirty="0">
              <a:solidFill>
                <a:srgbClr val="00B0F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B6A1A-F22B-406B-A3BB-09FFD0E005DE}"/>
              </a:ext>
            </a:extLst>
          </p:cNvPr>
          <p:cNvSpPr/>
          <p:nvPr/>
        </p:nvSpPr>
        <p:spPr>
          <a:xfrm>
            <a:off x="305318" y="2292370"/>
            <a:ext cx="11290334" cy="1650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seharusnya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</a:rPr>
              <a:t>contohnya</a:t>
            </a:r>
            <a:r>
              <a:rPr lang="en-US" sz="3600" i="1" dirty="0">
                <a:solidFill>
                  <a:schemeClr val="accent1"/>
                </a:solidFill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</a:rPr>
              <a:t>kalimat</a:t>
            </a:r>
            <a:r>
              <a:rPr lang="en-US" sz="3600" i="1" dirty="0">
                <a:solidFill>
                  <a:schemeClr val="accent1"/>
                </a:solidFill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</a:rPr>
              <a:t>tersebut</a:t>
            </a:r>
            <a:r>
              <a:rPr lang="en-US" sz="3600" i="1" dirty="0">
                <a:solidFill>
                  <a:schemeClr val="accent1"/>
                </a:solidFill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</a:rPr>
              <a:t>adalah</a:t>
            </a:r>
            <a:r>
              <a:rPr lang="en-US" sz="3600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i="1" dirty="0" err="1">
                <a:solidFill>
                  <a:schemeClr val="accent1"/>
                </a:solidFill>
              </a:rPr>
              <a:t>Meskipun</a:t>
            </a:r>
            <a:r>
              <a:rPr lang="en-US" sz="3600" i="1" dirty="0">
                <a:solidFill>
                  <a:schemeClr val="accent1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seniman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itu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belum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terkenal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dirty="0" err="1">
                <a:solidFill>
                  <a:srgbClr val="FF0000"/>
                </a:solidFill>
              </a:rPr>
              <a:t>hasil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karyanya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sudah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banyak</a:t>
            </a:r>
            <a:endParaRPr lang="en-ID" sz="3600" dirty="0">
              <a:solidFill>
                <a:srgbClr val="00B0F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05A5B-AD30-49BD-A85C-DB5C8C39303D}"/>
              </a:ext>
            </a:extLst>
          </p:cNvPr>
          <p:cNvSpPr/>
          <p:nvPr/>
        </p:nvSpPr>
        <p:spPr>
          <a:xfrm>
            <a:off x="305318" y="4180805"/>
            <a:ext cx="11290334" cy="165015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 </a:t>
            </a:r>
          </a:p>
          <a:p>
            <a:r>
              <a:rPr lang="en-US" sz="3600" dirty="0" err="1">
                <a:solidFill>
                  <a:srgbClr val="00B050"/>
                </a:solidFill>
              </a:rPr>
              <a:t>atau</a:t>
            </a:r>
            <a:r>
              <a:rPr lang="en-US" sz="3600" dirty="0">
                <a:solidFill>
                  <a:srgbClr val="00B050"/>
                </a:solidFill>
              </a:rPr>
              <a:t>..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Seniman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itu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belum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terkenal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i="1" dirty="0" err="1">
                <a:solidFill>
                  <a:srgbClr val="00B050"/>
                </a:solidFill>
              </a:rPr>
              <a:t>tetapi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hasil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karyanya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sudah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banyak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i="1" dirty="0">
                <a:solidFill>
                  <a:schemeClr val="accent1"/>
                </a:solidFill>
              </a:rPr>
              <a:t> </a:t>
            </a:r>
            <a:endParaRPr lang="en-ID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93127E-879F-4B93-B35C-12437E1C4123}"/>
              </a:ext>
            </a:extLst>
          </p:cNvPr>
          <p:cNvSpPr/>
          <p:nvPr/>
        </p:nvSpPr>
        <p:spPr>
          <a:xfrm>
            <a:off x="3777388" y="840067"/>
            <a:ext cx="3670334" cy="5911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4</a:t>
            </a:r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. </a:t>
            </a:r>
            <a:r>
              <a:rPr lang="en-US" sz="3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KEVAIASIAN </a:t>
            </a:r>
            <a:endParaRPr lang="en-ID" sz="36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5BC62A-0390-4EDE-8473-24444FCD5A5F}"/>
              </a:ext>
            </a:extLst>
          </p:cNvPr>
          <p:cNvSpPr/>
          <p:nvPr/>
        </p:nvSpPr>
        <p:spPr>
          <a:xfrm>
            <a:off x="258417" y="2140382"/>
            <a:ext cx="11675165" cy="25772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rgbClr val="00B050"/>
                </a:solidFill>
              </a:rPr>
              <a:t>Kevariasian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kalimat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dapat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dilakukan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dengan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variasi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struktur</a:t>
            </a:r>
            <a:r>
              <a:rPr lang="en-US" sz="3600" dirty="0">
                <a:solidFill>
                  <a:srgbClr val="00B050"/>
                </a:solidFill>
              </a:rPr>
              <a:t>, </a:t>
            </a:r>
            <a:r>
              <a:rPr lang="en-US" sz="3600" dirty="0" err="1">
                <a:solidFill>
                  <a:srgbClr val="00B050"/>
                </a:solidFill>
              </a:rPr>
              <a:t>diksi</a:t>
            </a:r>
            <a:r>
              <a:rPr lang="en-US" sz="3600" dirty="0">
                <a:solidFill>
                  <a:srgbClr val="00B050"/>
                </a:solidFill>
              </a:rPr>
              <a:t>, dan </a:t>
            </a:r>
            <a:r>
              <a:rPr lang="en-US" sz="3600" dirty="0" err="1">
                <a:solidFill>
                  <a:srgbClr val="00B050"/>
                </a:solidFill>
              </a:rPr>
              <a:t>gaya</a:t>
            </a:r>
            <a:r>
              <a:rPr lang="en-US" sz="3600" dirty="0">
                <a:solidFill>
                  <a:srgbClr val="00B050"/>
                </a:solidFill>
              </a:rPr>
              <a:t>, </a:t>
            </a:r>
            <a:r>
              <a:rPr lang="en-US" sz="3600" dirty="0" err="1">
                <a:solidFill>
                  <a:srgbClr val="00B050"/>
                </a:solidFill>
              </a:rPr>
              <a:t>asalkan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variasi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tersebut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tidak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menimbulkan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perubahan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makna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kalimat</a:t>
            </a:r>
            <a:r>
              <a:rPr lang="en-US" sz="3600" dirty="0">
                <a:solidFill>
                  <a:srgbClr val="00B050"/>
                </a:solidFill>
              </a:rPr>
              <a:t> yang </a:t>
            </a:r>
            <a:r>
              <a:rPr lang="en-US" sz="3600" dirty="0" err="1">
                <a:solidFill>
                  <a:srgbClr val="00B050"/>
                </a:solidFill>
              </a:rPr>
              <a:t>menimbulkan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 err="1">
                <a:solidFill>
                  <a:srgbClr val="00B050"/>
                </a:solidFill>
              </a:rPr>
              <a:t>kesalahpahaman</a:t>
            </a:r>
            <a:endParaRPr lang="en-ID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4E3D7A-FE38-4A7D-908D-E5F55B9BC6C1}"/>
              </a:ext>
            </a:extLst>
          </p:cNvPr>
          <p:cNvSpPr/>
          <p:nvPr/>
        </p:nvSpPr>
        <p:spPr>
          <a:xfrm>
            <a:off x="2027583" y="840067"/>
            <a:ext cx="6983895" cy="5911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5</a:t>
            </a:r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. </a:t>
            </a:r>
            <a:r>
              <a:rPr lang="en-US" sz="3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KETEPATAN PILIHAN KATA</a:t>
            </a:r>
            <a:endParaRPr lang="en-ID" sz="36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BA9C3B-A657-4C68-8624-A77EB46E4883}"/>
              </a:ext>
            </a:extLst>
          </p:cNvPr>
          <p:cNvSpPr/>
          <p:nvPr/>
        </p:nvSpPr>
        <p:spPr>
          <a:xfrm>
            <a:off x="470711" y="2077898"/>
            <a:ext cx="11250578" cy="196028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FF0000"/>
                </a:solidFill>
              </a:rPr>
              <a:t>Setiap</a:t>
            </a:r>
            <a:r>
              <a:rPr lang="en-US" sz="3600" dirty="0">
                <a:solidFill>
                  <a:srgbClr val="FF0000"/>
                </a:solidFill>
              </a:rPr>
              <a:t> kata </a:t>
            </a:r>
            <a:r>
              <a:rPr lang="en-US" sz="3600" dirty="0" err="1">
                <a:solidFill>
                  <a:srgbClr val="FF0000"/>
                </a:solidFill>
              </a:rPr>
              <a:t>harus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>
                <a:solidFill>
                  <a:srgbClr val="FF0000"/>
                </a:solidFill>
              </a:rPr>
              <a:t>mengungkapkan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pikiran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secara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tepat</a:t>
            </a:r>
            <a:r>
              <a:rPr lang="en-US" sz="3600" dirty="0">
                <a:solidFill>
                  <a:srgbClr val="FF0000"/>
                </a:solidFill>
              </a:rPr>
              <a:t>. </a:t>
            </a:r>
            <a:r>
              <a:rPr lang="en-US" sz="3600" dirty="0" err="1">
                <a:solidFill>
                  <a:srgbClr val="FF0000"/>
                </a:solidFill>
              </a:rPr>
              <a:t>Penulis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harus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membedakan</a:t>
            </a:r>
            <a:r>
              <a:rPr lang="en-US" sz="3600" dirty="0">
                <a:solidFill>
                  <a:srgbClr val="FF0000"/>
                </a:solidFill>
              </a:rPr>
              <a:t> kata </a:t>
            </a:r>
            <a:r>
              <a:rPr lang="en-US" sz="3600" dirty="0" err="1">
                <a:solidFill>
                  <a:srgbClr val="FF0000"/>
                </a:solidFill>
              </a:rPr>
              <a:t>sinonim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dirty="0" err="1">
                <a:solidFill>
                  <a:srgbClr val="FF0000"/>
                </a:solidFill>
              </a:rPr>
              <a:t>struktur</a:t>
            </a:r>
            <a:r>
              <a:rPr lang="en-US" sz="3600" dirty="0">
                <a:solidFill>
                  <a:srgbClr val="FF0000"/>
                </a:solidFill>
              </a:rPr>
              <a:t>, </a:t>
            </a:r>
            <a:r>
              <a:rPr lang="en-US" sz="3600" dirty="0" err="1">
                <a:solidFill>
                  <a:srgbClr val="FF0000"/>
                </a:solidFill>
              </a:rPr>
              <a:t>idiomatik</a:t>
            </a:r>
            <a:endParaRPr lang="en-ID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7FF530-D967-4D82-A46C-7096860BD1D9}"/>
              </a:ext>
            </a:extLst>
          </p:cNvPr>
          <p:cNvSpPr/>
          <p:nvPr/>
        </p:nvSpPr>
        <p:spPr>
          <a:xfrm>
            <a:off x="3452191" y="800311"/>
            <a:ext cx="5287617" cy="5911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6</a:t>
            </a:r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. </a:t>
            </a:r>
            <a:r>
              <a:rPr lang="en-US" sz="36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KETEPATAN EJAAN</a:t>
            </a:r>
            <a:endParaRPr lang="en-ID" sz="36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264A54-7AFE-4250-9EB9-92E18A72ABDD}"/>
              </a:ext>
            </a:extLst>
          </p:cNvPr>
          <p:cNvSpPr/>
          <p:nvPr/>
        </p:nvSpPr>
        <p:spPr>
          <a:xfrm>
            <a:off x="450832" y="2265866"/>
            <a:ext cx="11290334" cy="26241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rgbClr val="FF0000"/>
                </a:solidFill>
              </a:rPr>
              <a:t>Kecermatan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menggunakan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ejaan</a:t>
            </a:r>
            <a:r>
              <a:rPr lang="en-US" sz="3600" dirty="0">
                <a:solidFill>
                  <a:srgbClr val="FF0000"/>
                </a:solidFill>
              </a:rPr>
              <a:t> dan </a:t>
            </a:r>
            <a:r>
              <a:rPr lang="en-US" sz="3600" dirty="0" err="1">
                <a:solidFill>
                  <a:srgbClr val="FF0000"/>
                </a:solidFill>
              </a:rPr>
              <a:t>tanda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baca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dapat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menentukan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kualitas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penyajian</a:t>
            </a:r>
            <a:r>
              <a:rPr lang="en-US" sz="3600" dirty="0">
                <a:solidFill>
                  <a:srgbClr val="FF0000"/>
                </a:solidFill>
              </a:rPr>
              <a:t> tulisan. </a:t>
            </a:r>
          </a:p>
          <a:p>
            <a:pPr algn="ctr"/>
            <a:r>
              <a:rPr lang="en-US" sz="3600" dirty="0" err="1">
                <a:solidFill>
                  <a:srgbClr val="FF0000"/>
                </a:solidFill>
              </a:rPr>
              <a:t>Sebaliknya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kesalahan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ejaan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dapat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menimbulkan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kesalahan</a:t>
            </a:r>
            <a:r>
              <a:rPr lang="en-US" sz="3600" dirty="0">
                <a:solidFill>
                  <a:srgbClr val="FF0000"/>
                </a:solidFill>
              </a:rPr>
              <a:t> yang fatal</a:t>
            </a:r>
            <a:endParaRPr lang="en-ID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46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rima Kasih Images, Stock Photos &amp; Vectors | Shutterstock">
            <a:extLst>
              <a:ext uri="{FF2B5EF4-FFF2-40B4-BE49-F238E27FC236}">
                <a16:creationId xmlns:a16="http://schemas.microsoft.com/office/drawing/2014/main" id="{A6B9607E-9B34-4D22-B2FA-08CC0626B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5"/>
          <a:stretch/>
        </p:blipFill>
        <p:spPr bwMode="auto">
          <a:xfrm>
            <a:off x="2093843" y="808384"/>
            <a:ext cx="7341705" cy="523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04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296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Jasmari Sabelau</dc:creator>
  <cp:lastModifiedBy>Jasmari Sabelau</cp:lastModifiedBy>
  <cp:revision>25</cp:revision>
  <dcterms:created xsi:type="dcterms:W3CDTF">2021-11-01T01:27:12Z</dcterms:created>
  <dcterms:modified xsi:type="dcterms:W3CDTF">2021-11-23T06:10:55Z</dcterms:modified>
</cp:coreProperties>
</file>