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5" r:id="rId4"/>
    <p:sldId id="259" r:id="rId5"/>
    <p:sldId id="266" r:id="rId6"/>
    <p:sldId id="269" r:id="rId7"/>
    <p:sldId id="267" r:id="rId8"/>
    <p:sldId id="271" r:id="rId9"/>
    <p:sldId id="273" r:id="rId10"/>
    <p:sldId id="274" r:id="rId11"/>
    <p:sldId id="276" r:id="rId12"/>
    <p:sldId id="280" r:id="rId13"/>
    <p:sldId id="279" r:id="rId14"/>
    <p:sldId id="278" r:id="rId15"/>
    <p:sldId id="283" r:id="rId16"/>
    <p:sldId id="282" r:id="rId17"/>
    <p:sldId id="284" r:id="rId18"/>
    <p:sldId id="261" r:id="rId19"/>
    <p:sldId id="262" r:id="rId20"/>
    <p:sldId id="263" r:id="rId21"/>
    <p:sldId id="258" r:id="rId22"/>
    <p:sldId id="285" r:id="rId23"/>
    <p:sldId id="260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CC0000"/>
    <a:srgbClr val="E6B254"/>
    <a:srgbClr val="1D3A00"/>
    <a:srgbClr val="FE9202"/>
    <a:srgbClr val="CC0066"/>
    <a:srgbClr val="D47A02"/>
    <a:srgbClr val="BF7E37"/>
    <a:srgbClr val="E39A39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1502815"/>
            <a:ext cx="763525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029866"/>
            <a:ext cx="7635250" cy="122164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5EE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59" cy="10689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20680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10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1"/>
            <a:ext cx="8246070" cy="106893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79394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png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PERTEMUAN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2571750"/>
            <a:ext cx="7940660" cy="1374346"/>
          </a:xfrm>
        </p:spPr>
        <p:txBody>
          <a:bodyPr/>
          <a:lstStyle/>
          <a:p>
            <a:r>
              <a:rPr lang="en-US" dirty="0" smtClean="0"/>
              <a:t>PENGENALAN KOMPUTER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Harddisk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864100" y="300038"/>
          <a:ext cx="336550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3" imgW="2381582" imgH="2857899" progId="PBrush">
                  <p:embed/>
                </p:oleObj>
              </mc:Choice>
              <mc:Fallback>
                <p:oleObj name="Bitmap Image" r:id="rId3" imgW="2381582" imgH="285789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300038"/>
                        <a:ext cx="3365500" cy="302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Content Placeholder 5" descr="harddisk_gambar dalam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/>
          <a:srcRect/>
          <a:stretch>
            <a:fillRect/>
          </a:stretch>
        </p:blipFill>
        <p:spPr>
          <a:xfrm>
            <a:off x="4827588" y="2707481"/>
            <a:ext cx="4316412" cy="2428875"/>
          </a:xfrm>
          <a:prstGeom prst="rect">
            <a:avLst/>
          </a:prstGeom>
          <a:noFill/>
          <a:ln/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1350110"/>
            <a:ext cx="4267200" cy="3050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err="1" smtClean="0"/>
              <a:t>Harddisk</a:t>
            </a:r>
            <a:r>
              <a:rPr lang="en-US" sz="2800" dirty="0" smtClean="0"/>
              <a:t>: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permanen</a:t>
            </a:r>
            <a:r>
              <a:rPr lang="en-US" sz="2800" dirty="0" smtClean="0"/>
              <a:t>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Dihubungkan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motherboard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melalui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kabel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Terdapat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juga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external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harddisk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98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Memori</a:t>
            </a:r>
            <a:endParaRPr lang="en-US" dirty="0"/>
          </a:p>
        </p:txBody>
      </p:sp>
      <p:pic>
        <p:nvPicPr>
          <p:cNvPr id="4" name="Picture 2" descr="RAM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181601" y="857250"/>
            <a:ext cx="2843213" cy="1691878"/>
          </a:xfrm>
          <a:prstGeom prst="rect">
            <a:avLst/>
          </a:prstGeom>
          <a:noFill/>
          <a:ln/>
        </p:spPr>
      </p:pic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364288" y="457200"/>
          <a:ext cx="2779712" cy="696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Bitmap Image" r:id="rId4" imgW="2362530" imgH="695238" progId="PBrush">
                  <p:embed/>
                </p:oleObj>
              </mc:Choice>
              <mc:Fallback>
                <p:oleObj name="Bitmap Image" r:id="rId4" imgW="2362530" imgH="69523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8" y="457200"/>
                        <a:ext cx="2779712" cy="696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0" y="1371600"/>
            <a:ext cx="4572000" cy="27432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(RAM)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berguna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menyimpan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sementara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err="1" smtClean="0"/>
              <a:t>Prosesor</a:t>
            </a:r>
            <a:r>
              <a:rPr lang="en-US" sz="2800" dirty="0" smtClean="0"/>
              <a:t> </a:t>
            </a:r>
            <a:r>
              <a:rPr lang="en-US" sz="2800" dirty="0" err="1" smtClean="0"/>
              <a:t>bekerja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menghasilkan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sementara</a:t>
            </a:r>
            <a:r>
              <a:rPr lang="en-US" sz="2800" dirty="0" smtClean="0"/>
              <a:t>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disimpan</a:t>
            </a:r>
            <a:r>
              <a:rPr lang="en-US" sz="2800" dirty="0" smtClean="0"/>
              <a:t> di RAM.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err="1" smtClean="0"/>
              <a:t>Ditancapkan</a:t>
            </a:r>
            <a:r>
              <a:rPr lang="en-US" sz="2800" dirty="0" smtClean="0"/>
              <a:t> di slot RAM.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648200" y="2658666"/>
          <a:ext cx="4114800" cy="248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Bitmap Image" r:id="rId6" imgW="2295238" imgH="1848108" progId="PBrush">
                  <p:embed/>
                </p:oleObj>
              </mc:Choice>
              <mc:Fallback>
                <p:oleObj name="Bitmap Image" r:id="rId6" imgW="2295238" imgH="184810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658666"/>
                        <a:ext cx="4114800" cy="2484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6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</a:t>
            </a:r>
            <a:endParaRPr lang="en-US" dirty="0"/>
          </a:p>
        </p:txBody>
      </p:sp>
      <p:pic>
        <p:nvPicPr>
          <p:cNvPr id="5" name="Content Placeholder 4" descr="scanner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876800" y="857250"/>
            <a:ext cx="4114800" cy="3771900"/>
          </a:xfrm>
          <a:prstGeom prst="rect">
            <a:avLst/>
          </a:prstGeom>
          <a:noFill/>
          <a:ln/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485900"/>
            <a:ext cx="47244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Scanner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berfungsi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input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dapat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mengubah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gambar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menjadi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disimpan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Sekarang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scanner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biasanya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menggunakan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port USB.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Termasuk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perangkat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/>
              <a:t>input.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1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/>
              <a:t>G</a:t>
            </a:r>
            <a:r>
              <a:rPr lang="en-US" dirty="0" err="1" smtClean="0"/>
              <a:t>rafis</a:t>
            </a:r>
            <a:endParaRPr lang="en-US" dirty="0"/>
          </a:p>
        </p:txBody>
      </p:sp>
      <p:pic>
        <p:nvPicPr>
          <p:cNvPr id="4" name="Picture 2" descr="kartu grafik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495800" y="1143000"/>
            <a:ext cx="3886200" cy="3143250"/>
          </a:xfrm>
          <a:prstGeom prst="rect">
            <a:avLst/>
          </a:prstGeom>
          <a:noFill/>
          <a:ln/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1485900"/>
            <a:ext cx="4038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Kartu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Grafik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(VGA Card):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berguna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bantu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prosesor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memproses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divisualisasikan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 monitor.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Sekarang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kebanyakan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sudah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onboard.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4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Kartu</a:t>
            </a:r>
            <a:r>
              <a:rPr lang="en-US" dirty="0" smtClean="0"/>
              <a:t> </a:t>
            </a:r>
            <a:r>
              <a:rPr lang="en-US" dirty="0" err="1"/>
              <a:t>G</a:t>
            </a:r>
            <a:r>
              <a:rPr lang="en-US" dirty="0" err="1" smtClean="0"/>
              <a:t>rafis</a:t>
            </a:r>
            <a:endParaRPr lang="en-US" dirty="0"/>
          </a:p>
        </p:txBody>
      </p:sp>
      <p:pic>
        <p:nvPicPr>
          <p:cNvPr id="4" name="Picture 2" descr="kartu grafik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495800" y="1143000"/>
            <a:ext cx="3886200" cy="3143250"/>
          </a:xfrm>
          <a:prstGeom prst="rect">
            <a:avLst/>
          </a:prstGeom>
          <a:noFill/>
          <a:ln/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1485900"/>
            <a:ext cx="4038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Kartu Grafik (VGA Card): berguna sebagai alat bantu bagi prosesor dalam memproses data yang akan divisualisasikan di monitor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Sekarang kebanyakan sudah onboard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4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</a:t>
            </a:r>
            <a:endParaRPr lang="en-US" dirty="0"/>
          </a:p>
        </p:txBody>
      </p:sp>
      <p:pic>
        <p:nvPicPr>
          <p:cNvPr id="4" name="Picture 2" descr="mouse kabel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405314" y="1143000"/>
            <a:ext cx="4510087" cy="3943350"/>
          </a:xfrm>
          <a:prstGeom prst="rect">
            <a:avLst/>
          </a:prstGeom>
          <a:noFill/>
          <a:ln/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1485900"/>
            <a:ext cx="4038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Mouse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berfungsi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memasukkan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perintah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Termasuk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perangkat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input.</a:t>
            </a:r>
          </a:p>
        </p:txBody>
      </p:sp>
    </p:spTree>
    <p:extLst>
      <p:ext uri="{BB962C8B-B14F-4D97-AF65-F5344CB8AC3E}">
        <p14:creationId xmlns:p14="http://schemas.microsoft.com/office/powerpoint/2010/main" val="39976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848225" y="2324100"/>
          <a:ext cx="3906838" cy="1865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Bitmap Image" r:id="rId3" imgW="3381847" imgH="2152951" progId="PBrush">
                  <p:embed/>
                </p:oleObj>
              </mc:Choice>
              <mc:Fallback>
                <p:oleObj name="Bitmap Image" r:id="rId3" imgW="3381847" imgH="215295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2324100"/>
                        <a:ext cx="3906838" cy="1865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1485900"/>
            <a:ext cx="7088188" cy="2914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Berfungsi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untuk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menginputkan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perintah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6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Ketika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tombol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ditekan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6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keyboard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mengirimkan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6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data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deretan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tertentu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tombol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mengirim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deretan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bit yang ‘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Biasanya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menggunakan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kode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ASCII</a:t>
            </a:r>
          </a:p>
        </p:txBody>
      </p:sp>
    </p:spTree>
    <p:extLst>
      <p:ext uri="{BB962C8B-B14F-4D97-AF65-F5344CB8AC3E}">
        <p14:creationId xmlns:p14="http://schemas.microsoft.com/office/powerpoint/2010/main" val="128180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lainya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Dilanjutkan</a:t>
            </a:r>
            <a:r>
              <a:rPr lang="en-US" dirty="0" smtClean="0"/>
              <a:t> </a:t>
            </a:r>
            <a:r>
              <a:rPr lang="en-US" dirty="0" err="1" smtClean="0"/>
              <a:t>Dirumah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8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1855" y="281175"/>
            <a:ext cx="6413610" cy="916229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Komputer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Generasi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0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Pertama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 (1940-1959)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/>
            </a:r>
            <a:b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</a:b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ENIAC.</a:t>
            </a: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1" y="281175"/>
            <a:ext cx="3477076" cy="22905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0" y="2571750"/>
            <a:ext cx="3747348" cy="21602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556" y="1044700"/>
            <a:ext cx="549738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Electronic </a:t>
            </a:r>
            <a:r>
              <a:rPr lang="en-US" sz="14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Numerical Integrator and Calculator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atau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ENIAC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merupakan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gen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pertama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komputer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digital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elektronik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yang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digunakan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kebutuhan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umum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konvensional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terutama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sebagai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mesin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hitung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di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masa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itu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terus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berkembang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 </a:t>
            </a:r>
            <a:r>
              <a:rPr lang="en-US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Pamroposal</a:t>
            </a:r>
            <a:r>
              <a:rPr lang="en-US" sz="1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dirancang</a:t>
            </a:r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pada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tahun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1942,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mulai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didirikan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pada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tahun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1943</a:t>
            </a: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ENIAC </a:t>
            </a:r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oleh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Dr. John W.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Mauchly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&amp; John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Presper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Eckert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bertepatan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di Moore School of Electrical Engineering (University of Pennsylvania)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baru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usai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pada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tahun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1946.</a:t>
            </a:r>
          </a:p>
          <a:p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ENIAC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berukuran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sangat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besar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pada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masanya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hingga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saat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ini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penempatannya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membutuhkan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ruang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500m2. </a:t>
            </a: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ENIAC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menggunakan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18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ribu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tabung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hampa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udara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atau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kedap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udara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75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ribu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relay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saklar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10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ribu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kapasitor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70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ribu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resistor.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Ketika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dioperasikan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</a:t>
            </a: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ENIAC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membutuhkan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daya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listrik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sebesar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140 KW (Kilo Watt)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dengan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berat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Kurang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lebih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30 ton,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menempati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suatu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ruangan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167 m2.</a:t>
            </a:r>
          </a:p>
        </p:txBody>
      </p:sp>
    </p:spTree>
    <p:extLst>
      <p:ext uri="{BB962C8B-B14F-4D97-AF65-F5344CB8AC3E}">
        <p14:creationId xmlns:p14="http://schemas.microsoft.com/office/powerpoint/2010/main" val="42755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Komputer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Generasi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24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Pertama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 (1940-1959)</a:t>
            </a:r>
            <a:b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</a:b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ENIAC.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err="1"/>
              <a:t>Mesin</a:t>
            </a:r>
            <a:r>
              <a:rPr lang="en-US" sz="1600" b="1" dirty="0"/>
              <a:t> Von Neumann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Mesin</a:t>
            </a:r>
            <a:r>
              <a:rPr lang="en-US" sz="1600" dirty="0" smtClean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dikembangkan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seorang</a:t>
            </a:r>
            <a:r>
              <a:rPr lang="en-US" sz="1600" dirty="0"/>
              <a:t> </a:t>
            </a:r>
            <a:r>
              <a:rPr lang="en-US" sz="1600" dirty="0" err="1"/>
              <a:t>ahli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ilmuan</a:t>
            </a:r>
            <a:r>
              <a:rPr lang="en-US" sz="1600" dirty="0"/>
              <a:t> </a:t>
            </a:r>
            <a:r>
              <a:rPr lang="en-US" sz="1600" dirty="0" err="1"/>
              <a:t>matematika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John Von Neumann yang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konsultan</a:t>
            </a:r>
            <a:r>
              <a:rPr lang="en-US" sz="1600" dirty="0"/>
              <a:t> </a:t>
            </a:r>
            <a:r>
              <a:rPr lang="en-US" sz="1600" dirty="0" err="1"/>
              <a:t>proyek</a:t>
            </a:r>
            <a:r>
              <a:rPr lang="en-US" sz="1600" dirty="0"/>
              <a:t> ENIAC </a:t>
            </a:r>
            <a:r>
              <a:rPr lang="en-US" sz="1600" dirty="0" err="1"/>
              <a:t>sendiri</a:t>
            </a:r>
            <a:r>
              <a:rPr lang="en-US" sz="1600" dirty="0"/>
              <a:t>. </a:t>
            </a:r>
            <a:r>
              <a:rPr lang="en-US" sz="1600" dirty="0" err="1"/>
              <a:t>Mesin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dikembangkan</a:t>
            </a:r>
            <a:r>
              <a:rPr lang="en-US" sz="1600" dirty="0"/>
              <a:t> </a:t>
            </a:r>
            <a:r>
              <a:rPr lang="en-US" sz="1600" dirty="0" err="1"/>
              <a:t>mulai</a:t>
            </a:r>
            <a:r>
              <a:rPr lang="en-US" sz="1600" dirty="0"/>
              <a:t> </a:t>
            </a:r>
            <a:r>
              <a:rPr lang="en-US" sz="1600" dirty="0" err="1"/>
              <a:t>tahun</a:t>
            </a:r>
            <a:r>
              <a:rPr lang="en-US" sz="1600" dirty="0"/>
              <a:t> 1945 yang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gagasan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stored-program concept </a:t>
            </a:r>
            <a:r>
              <a:rPr lang="en-US" sz="1600" dirty="0" err="1"/>
              <a:t>atau</a:t>
            </a:r>
            <a:r>
              <a:rPr lang="en-US" sz="1600" dirty="0"/>
              <a:t> system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membackup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perintah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memanfaatkan</a:t>
            </a:r>
            <a:r>
              <a:rPr lang="en-US" sz="1600" dirty="0"/>
              <a:t> </a:t>
            </a:r>
            <a:r>
              <a:rPr lang="en-US" sz="1600" dirty="0" err="1"/>
              <a:t>memori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mempermudah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program agar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direpresentasikan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yang </a:t>
            </a:r>
            <a:r>
              <a:rPr lang="en-US" sz="1600" dirty="0" err="1"/>
              <a:t>cocok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penyimpanan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memori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data yang </a:t>
            </a:r>
            <a:r>
              <a:rPr lang="en-US" sz="1600" dirty="0" err="1"/>
              <a:t>tersimpan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terkelola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285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7940660" cy="916230"/>
          </a:xfrm>
        </p:spPr>
        <p:txBody>
          <a:bodyPr/>
          <a:lstStyle/>
          <a:p>
            <a:r>
              <a:rPr lang="en-US" dirty="0" smtClean="0"/>
              <a:t>KUIS 20 MENIT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502815"/>
            <a:ext cx="8704185" cy="335951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1.APA ITU KOMPUTER?</a:t>
            </a:r>
            <a:br>
              <a:rPr lang="en-US" dirty="0"/>
            </a:br>
            <a:r>
              <a:rPr lang="en-US" dirty="0"/>
              <a:t>2.APA ITU CPU ?</a:t>
            </a:r>
            <a:br>
              <a:rPr lang="en-US" dirty="0"/>
            </a:br>
            <a:r>
              <a:rPr lang="en-US" dirty="0"/>
              <a:t>3. APA ITU STORAGE?</a:t>
            </a:r>
            <a:br>
              <a:rPr lang="en-US" dirty="0"/>
            </a:br>
            <a:r>
              <a:rPr lang="en-US" dirty="0"/>
              <a:t>4.APA ITU HARDWARE?</a:t>
            </a:r>
            <a:br>
              <a:rPr lang="en-US" dirty="0"/>
            </a:br>
            <a:r>
              <a:rPr lang="en-US" dirty="0"/>
              <a:t>5.APA ITU SOFTWARE?</a:t>
            </a:r>
          </a:p>
          <a:p>
            <a:pPr marL="0" indent="0">
              <a:buNone/>
            </a:pPr>
            <a:r>
              <a:rPr lang="en-US" dirty="0"/>
              <a:t>6. APA ITU APLIKASI?</a:t>
            </a:r>
            <a:br>
              <a:rPr lang="en-US" dirty="0"/>
            </a:br>
            <a:r>
              <a:rPr lang="en-US" dirty="0"/>
              <a:t>7. APA ITU INTERNET ?</a:t>
            </a:r>
            <a:br>
              <a:rPr lang="en-US" dirty="0"/>
            </a:br>
            <a:r>
              <a:rPr lang="en-US" dirty="0"/>
              <a:t>8. APA ITU MONITOR?</a:t>
            </a:r>
          </a:p>
          <a:p>
            <a:pPr marL="0" indent="0">
              <a:buNone/>
            </a:pPr>
            <a:r>
              <a:rPr lang="en-US" dirty="0"/>
              <a:t>9.APA ITU LCD?</a:t>
            </a:r>
            <a:br>
              <a:rPr lang="en-US" dirty="0"/>
            </a:br>
            <a:r>
              <a:rPr lang="en-US" dirty="0"/>
              <a:t>10. APA ITU KEYBOARD?</a:t>
            </a:r>
          </a:p>
          <a:p>
            <a:pPr marL="0" indent="0">
              <a:buNone/>
            </a:pPr>
            <a:r>
              <a:rPr lang="en-US" dirty="0"/>
              <a:t>11. APA ITU TOUCHPAD?</a:t>
            </a:r>
          </a:p>
          <a:p>
            <a:pPr marL="0" indent="0">
              <a:buNone/>
            </a:pPr>
            <a:r>
              <a:rPr lang="en-US" dirty="0"/>
              <a:t>12. APA ITU HEADSET?</a:t>
            </a:r>
          </a:p>
          <a:p>
            <a:pPr marL="0" indent="0">
              <a:buNone/>
            </a:pPr>
            <a:r>
              <a:rPr lang="en-US" dirty="0"/>
              <a:t>13. APA ITU WIRELES?</a:t>
            </a:r>
            <a:br>
              <a:rPr lang="en-US" dirty="0"/>
            </a:br>
            <a:r>
              <a:rPr lang="en-US" dirty="0"/>
              <a:t>14. SEBUTKAN CONTOH-CONTOH ANTIVIRUS</a:t>
            </a:r>
          </a:p>
          <a:p>
            <a:pPr marL="0" indent="0">
              <a:buNone/>
            </a:pPr>
            <a:r>
              <a:rPr lang="en-US" dirty="0"/>
              <a:t>15. APA ITU ONLINE?</a:t>
            </a:r>
          </a:p>
          <a:p>
            <a:pPr marL="0" indent="0">
              <a:buNone/>
            </a:pPr>
            <a:r>
              <a:rPr lang="en-US" dirty="0"/>
              <a:t>16.  APA ITU PRINTER?</a:t>
            </a:r>
            <a:br>
              <a:rPr lang="en-US" dirty="0"/>
            </a:br>
            <a:r>
              <a:rPr lang="en-US" dirty="0"/>
              <a:t>17.APA ITU PORT?</a:t>
            </a:r>
            <a:br>
              <a:rPr lang="en-US" dirty="0"/>
            </a:br>
            <a:r>
              <a:rPr lang="en-US" dirty="0"/>
              <a:t>18. APA ITU MICROSOFT WORD?</a:t>
            </a:r>
            <a:br>
              <a:rPr lang="en-US" dirty="0"/>
            </a:br>
            <a:r>
              <a:rPr lang="en-US" dirty="0"/>
              <a:t>19.APA ITU POINTER?</a:t>
            </a:r>
            <a:br>
              <a:rPr lang="en-US" dirty="0"/>
            </a:br>
            <a:r>
              <a:rPr lang="en-US" dirty="0"/>
              <a:t>20. APA ITU HARDISK?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Evolusi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komputer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generasi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1-5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36" y="1197405"/>
            <a:ext cx="4047205" cy="36175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197405"/>
            <a:ext cx="4733855" cy="36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916230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Kesimpulan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Dan </a:t>
            </a:r>
            <a:r>
              <a:rPr 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Tugas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33066" y="2387084"/>
            <a:ext cx="42782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Keren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cerah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lapangan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di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Memfasilitasi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Rumit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21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371726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pengertian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400" dirty="0" err="1" smtClean="0"/>
              <a:t>Mengenal</a:t>
            </a:r>
            <a:r>
              <a:rPr lang="en-US" sz="2400" dirty="0" smtClean="0"/>
              <a:t> hardware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/>
              <a:t> </a:t>
            </a:r>
            <a:r>
              <a:rPr lang="en-US" sz="2400" dirty="0" smtClean="0"/>
              <a:t> hardware </a:t>
            </a:r>
            <a:r>
              <a:rPr lang="en-US" sz="2400" dirty="0" err="1" smtClean="0"/>
              <a:t>dan</a:t>
            </a:r>
            <a:r>
              <a:rPr lang="en-US" sz="2400" dirty="0" smtClean="0"/>
              <a:t> Software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400" dirty="0" err="1" smtClean="0"/>
              <a:t>Mengetahui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(hardware, software,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brainware</a:t>
            </a:r>
            <a:r>
              <a:rPr lang="en-US" sz="2400" dirty="0" smtClean="0"/>
              <a:t>).</a:t>
            </a:r>
          </a:p>
          <a:p>
            <a:pPr marL="514350" indent="-514350">
              <a:buAutoNum type="arabicPeriod"/>
            </a:pP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merakit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15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PENGENALAN KOMPUTER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5" y="1044700"/>
            <a:ext cx="6108200" cy="3511061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defRPr/>
            </a:pP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Komputer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adalah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serangkaian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ataupun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sekelompok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mesin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elektronik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yang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terdiri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dari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ribuan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bahkan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jutaan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komponen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yang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dapat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saling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bekerja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sama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serta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membentuk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sebuah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kerja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yang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rapi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dan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teliti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</a:t>
            </a:r>
          </a:p>
          <a:p>
            <a:pPr lvl="0">
              <a:lnSpc>
                <a:spcPct val="90000"/>
              </a:lnSpc>
              <a:defRPr/>
            </a:pP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Sistem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ini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kemudian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dapat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digunakan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untuk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melaksanakan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serangkaian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pekerjaan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secara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otomatis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berdasar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urutan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instruksi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ataupun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program yang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diberikan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kepadanya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128470"/>
            <a:ext cx="6719020" cy="1068935"/>
          </a:xfrm>
        </p:spPr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90" y="1350110"/>
            <a:ext cx="4190609" cy="30918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apapun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jenisnya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selalu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memiliki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suatu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peralatan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disebut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Hardware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device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Central Processing Unit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 Device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External memory.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2. Software.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Brainware</a:t>
            </a:r>
            <a:r>
              <a:rPr lang="en-US" dirty="0"/>
              <a:t>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6" descr="1-6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655520"/>
            <a:ext cx="4876800" cy="318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963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199" y="120254"/>
            <a:ext cx="5216019" cy="10689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Hubungan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Software, Hardware,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Brainware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746" name="AutoShape 2" descr="data:image/jpeg;base64,/9j/4AAQSkZJRgABAQAAAQABAAD/2wCEAAkGBhESEBAUEBAQFBQWFR4YEREXEhAXEBUZFRYVFxQTFxUYHSgeGBkjHRcSHy8gIycpLC0tFR8xNTAqNSYsLSkBCQoKDgwOGg8PGjAkHyQqLCwpLCwsNSwpLCwsNSwsKSwsLCksLCwpLCwtLCwpLCwsLSwsLCosLCotLSksLCopKf/AABEIALMBGQMBIgACEQEDEQH/xAAbAAEAAgMBAQAAAAAAAAAAAAAAAwUCBAYBB//EAEcQAAIBAwEEBQgGCAMIAwAAAAECAAMREiEEBTFBBhMiUWEVMkJScYGR0SNikqGishQzU1RygrHBJJPwFhdDY5Sz0+EHc4P/xAAaAQEAAwEBAQAAAAAAAAAAAAAAAQIDBAUG/8QALhEAAgIBAgYABQMFAQAAAAAAAAECEQMEEhMhMUFR8CKhwdHhcYGxFBUyYZEF/9oADAMBAAIRAxEAPwD7jERAEREAREQBERAEREARExNQePwJgGUTDrR9b7LfKOtH1vst8oItGcTDrR9b7LfKOtH1vst8oFoziYdaPrfZb5R1o+t9lvlAtGcTDrR9b7LfKOtH1vst8oFoziYdaPrfZb5R1o+t9lvlAtGcTDrR9b7LfKeq4IuP9WgmzKJCNrSwOS68Ne+ZisveD7Dfv+R+EmmRuRnEj/SFvbIX9vdxnjbSgt2hrw+Nv6xTG5eSWJGNoX1h38dOfP3GeHal114W5E6HgR3iKY3LySxI22hQSCdRbTX0jYf1E965fWX4iKFoziYCsvrD4iBVWwNxrw14yKFoziYdevrL8RM4JsREQBERAEREAREQBERAEjU6t7v6SSQFu03ukohkt4vI84ziiLJLxeR5xnFCyS8XkecZxQskvF5HnGcULJLxeR5xnFCyS8wocD/E35jPM57s/A/xN+YwO5rru63Bh8G5WA9LwmdLYyoFmH2W9t/O4zaiTuZVY4rsaI3Z9a/8p/sfAR5N8R8G78vW75vRG9jhR8Giu7bcGtpbg1+FvWmf6EbEZC3dZrWHLzptxG5jhx8Gm2w3NyRfvs3eD63gJj5N+sOFrY6HjxufGb0RuY4cfBpDd3HUHXmG8dPO8T8Zl+hHvHAjg3A8R53s+E24jcxw4+DS8na8R8G7yfW7yZuxEhtvqWjFR6CIiQWEREAREQBERAEREATTrvZj7puSt25u2fYP7y0Sk3SOO2PflbqHDVK7O4plHuDjrer2vR0/9Ta2nfNVdjo2eoajPUuwP0pWnUcWB7yeqX3zW2bcFQUagelT6y1IUzdCR1bXezejcfGF3HXYorhFUAjLINjepUqHsggkklBx9G/KbUid0TaTfNRtjNqrh1qqud+2Uchl19hK/wAk191b32jraQNSo2TKGRsiLM1nHaUG6r2slNvvmB3JtC5KqoU7NiGVQwpuCllJNjianEyTZ9z1qTUHpqpYAFxmosb/AEgueIZbcOYv3RSG6Jr7JvPaimfX1LKKeZL31qkgdgqVIuNfbM9o6RVg+XWOOsUKqX7Cs6YAqDwtUSoZ5s+5NpChcQAQgb6SngTSJKsbAtoSTp4TZ3juKpamKVmtSwZiQtmyZg9j4vUNhFIbo2aNLf8AWqYU6dercm6vc5EVGp06YJIuQGFY2M3d8b/qjaW6tqmCNYKD9Ger1dWHMsRUX+SZrud02i6IvVq+adoDgpZUtx/WfdNal0drY5NgKi2xU2JbmxLhrKSWe2h++KQ3RNrfu86nX2p1qioUQjEviA2ZL4oCTpblNZd87QaVjVqD6RBncBxlTrs1MsAL2xpnv1nlLcVZmpiqi4AKrHrFJCoagXhzANO1uYgbp2kLhgpUVA+lRAC2FRGYDllkpse48zFIKUTZ6P7dWatTzrubqS1JuvN+z5t2QLcEg3B9HSdpsh7Pvb8xnF7m3dXpVKd6dJUAKs2OzZ2xIHaRQxOQS+vfOy2A9ge0/mMzmiE7kbEREzLiIiAIiIAiIgCIiAIiIAiIgCIiAIiIAiIgCIiAJUbzb6T3D+8t5S72/Wfyj+8vDqY5v8SDOM5R7T0kVWdVpuSnn5Faar4ksb28QJUbV0vfk6L4IjO32qmI+CmTLNCJpj0WfJ0Xv7czs84znA7LvhqlRSzVTgyNdqhIt1qKRgoC8G7p3MnHNT6FNTppadpS7+/UlzjORXi81o5LJc4zkV4vFCyXOM5z/SfaCopWZxbNjixUnCmSBceJEpNm6WVB/wAR/Y6JUH2lxb7jMJZoxlTPQw6HJmxqcDu85b7tP0a+0/mM4PZelZbiiPYXJp1LEAcThUCn7zOy6ObwWts6sgcC5tkpW+pNx3jxEOcZLkVWny4n8aLSIiULCIiAIiIAiIgCIiAIiIAiIgCIiAIiIAiIgCIiAJr19gpubugJ4X1mxNTem8loUmqNc20VR5zsdFRRzJNhF0So7nRy/TOjsyKqhAtS2ZqgnOlTBszcdSx7CqdCW8J852qsGdmVAgJuEHBRyAll0g3o1R3DMCxbKswPZLjQIp9SmLqO85HmJobDsnWNqSEUXqMBchbgaDmxJCgcywnFkluZ9JpcKw4+fvvvcz3Za9X/AOpyPai9YPyT7LT3XQIBFMai/E8/fOTqdEq/UK4VGbBh+jGwNJXRkCU6nMhT2g1wxudDrOt3KW/RqGQIbqlyBBBBCgEEHgb3m+JOPI8vXThlqS7e/Q98kUf2Y+/5x5Io/sx9/wA5uRN7Z5m1eDT8kUf2Y+/5x5Io/sx9/wA5uRFsbV4OB6e7PTQgKoFqDnnxarQQfcWnz+fUOkO7Ku0bYUSkGXqUBqPfqUPWM+oGrnROyD3X048z0s6PvTazHJguSVMVXraajtCy6B6fcPQt6s48qbbZ9BoskIQjj7ml0e2ijdOtphlpktVTX6RDxcgec1PjjwK3NrqSfrmyqgRertha6282x1BHhrPhNCsyMrKbMpup7iJ9G6E9IFstI2COT1I5U34vs/8ACdWTwuOKy2GfZlNfp21vj7770R2sRE6TxBERAEREAREQBERAEREAREQBERAEREAREj64cgT7OHxOkAknhMwu3co95P8AaVnSaizbHtQuP1TEdk3uqlhrfvEPki0Y7pJFuTPmnS/pL1jXQ9kXGz+zVam0+09pE8Mm7pltXSRxSq0Gr5UxbIsSu1FCAerVho4e6jPzlBJI4GcftW0mo5ZrXPIaKABZVUclAAAHcJy5Mlqkezo9Htlul7771I0QkgKCSTYADUk6AAd8+hdCejouHaxSm1weVSsLgsDzSncqvexZu6c/0V3G1V1AuGcE5c6VLg9XwZtUT+ZuQM+rbNsy00VEUKqgBVHAAcBGKHdk6/U0tkfffexLETxmABJNgOJ5TqPDPYniOCAQQQRcEcCDwM9gCInjMACToBxMA9mjvndYr0it8WBypVBxR181h/QjmCRNxHBAIIIIuCNQQeBBmUh8y0W4u0fE997tNNycMO1jUpjhTcC5UfUI7Snmpt6Jmvu7bOrbXLBrB7ecLG6uvc6ntA+7gTPp/TDcQqIaqqWIXGsg86pTBvdf+Yh7S+8cDPlm17KabFSQRYFWHmup1Vx4EfLiJxTjtZ9Jpsyzw5n2Do1vrr6eLlTVQDMjzXDC6Vl+qw18DccpblgLXI14ePPT758e6O76ak62dVZL9WzkimVOtSi5HonzgeTD6xnVdGtqO0bbTqtUeoerq6kY0wA1JR1dP0V7T8dTa5twHRDJao8vUaPZJy7HcRETY80REQBERAEREAREQBERAEREATB6nIanu+fdPKj8hx/p4zxdJIGF/O18PR+EzvMbxeAZXkW1Us0dfWUj4giZ3i8gJ0fEN5+ch9alTJ9opIp+9TI9hWmaidabJftHX4XGoB0FwDa97G1p1x6G1qjC9BhhkoZqyJTKipUZWsqs50Yd3CW2xdAwti1SmnhSpAt/mVi7fACcaxybPo5azFGNX7+1mz0Or0cCpsK79txoAwAshosps1JVAUYnS2tp0oYjxH4h85VbN0Y2ZGVyjVHXVXqO9Rge8ZGw9wEtKlSwJsTYXsBdjbkBzM6oppUzw80ozncT2vtSIjO7KqAXLEjEDvvOD6RdI/0gtSu6UyjlaY0qPjTd1qVfUTQWTi3E2Fr13SPpJUqYvjZST1VPjTpMpsWqDg1cccSLLcHUm85ddpcPmHYPe+YZs7nicuNzc6+M58mW+SPU0ui2rfLr777Z9a3f0s2JaNINtNIEIoIvwIUAibH+2Gw/vVL4z5L5Z2j94r/51X5x5Z2j94r/AOdV+ccZkv8A82Ld38/wfWv9sNh/eqXxke0dLtiKOBtNK5U218J8p8s7R+8V/wDOq/OPLO0fvFf/ADqvzjjMf22Pn5/g67o30hOz9XSGbp1aM9Em7rlSR2ej6w1N6fHmt9QO82bakqor03DIwurA6H2T4bU2h2bJnYtocyzFri1jkddLD4Tp+jfSWrTzcC9rGsvCnVJNgR6lc8raPY3AIuUMnZjVaLct8evvvtn02syIpZyqqBdmYiwHeSZ8r6TnZyahp3VCc9mBFmOR+lxTiKJ84Frdq+IIJt9Nr7JS2ikBWpZKwDYOuoNtLjkwlVtPQyiwslSsg5IWFWl9isGHwtNJxcuhw6XLHE7k3fyPkc+g/wDx5QGQJA02f/ubRWP9EWebZ/8AHreiKD+zrKD/AHZ0/wAIlx0Q3VUomt1lMoMaaJd0ckIHucl04seQmUINS5nfqtTDJiaizo+rHcPgI6sdw+AnsTq5Hiczzqx3D4COrHcPgJ7EchzPOrHcPgI6sdw+AnsRyHM8tbh8PlMwZjeY7OdPYSPgxA/pBBJERJIEREATxmsLmeyDbG7IHebf3P8ASAYK3M8T93cP9eM9ynJ726QVutqLSYqtO+RCKxOFs3bIGygkDT289Jn6Tt+jqRj1pZkPqDCxZ7X4WZNL8XHdG5G3ClS/2dNlGU5Xc3SGoaqJVbNXIUMVVWUkXXgACp0HD0gb2mjR6RbUwFqhJIBIWgGsD7FNhx490jeieBK6O4yjKcLS6TbSdGqqr+knV0wwtxuDqPf3zCl0r2nrP1qMgCm4p09e3ZxcfVK8O+N6HAlVne5RlOPbpLWD1+0pXGr1QwGhQnqteJ0BveT+XKw2UuXXM1sEbBfNGrHHheyVPuk7kRwpfx8zqcoynNbPvuqdjruWU1KZsGxFtcCpx4cHt7pXr0l2kG5YMAToaWKsVFyocAa6jgTa/CQ5JErDJ2vBb7/6NrWyemFFQjtodKdYDgGt5rjk41HiJ8+O5capDCpgoYuugq0yqM4R9CBfEWYAhgbjuHX7Z0hr9a4pucbjq1FEOxBpJU4AEk6sZ6uw1Nrp1DVZ6dUHq6dbqjTYo6KGRlIGaXY/21EynBSfI7cGeeKNSfJ/9RVUegdRlVhQNmAI/wAXT4EXH/Amf+76r+wP/WU//BPomxUSlOmptdUANuFwADJo4UTN6/JfL6/c+a/7vqv7A/8AWU//AATF+gFQAk0DYC5/xlPl/wDhPpkjroSrAcSCB7xJ4USFr8vt/c+OLuQNUXEVBTZUKDRqrs9NHNNNAGIy1NgFGp5A/QejvRhaQR6oXMa06Y1p0r8SD6dQ83PsFgJudHuja7Mil2NSqECGofRVQAKaD0UH38TK3bd41hVdUqVLBgqIq0P2K1Cbuv8AGeMjHi5ltTrHNbY9P5OnvF5y/lmqyKBUIPWAdYFp5MrUncXBWwN15AaWmW7t8Vc6YdnIfHsutEMBUBKODTHs0Pjwm2xnnbkdNeLzmdp344rt9LZVf9XZLFEamlZr45aMzc+Q8ZPte8aq7ViHIUMowxSxvTZiSbZXvbnykbX9SdyL+8XnKUd9VhSOVQlmRGR8adwSyBxYLY6NcXB81pEm/a6Es9Usq5dkrSAIHXqt7KDfKmvA+6S4NEKaZ2F4vORqb4rqCrVmy0bPGjliErFwBja2SJyv2ps7x3pVU0kFbBurW5xp9qq4awsVNvMJsLedGyV0N6qzpbxec7vPe740XR2RWotUIVaZY26sgdsHhk3dIG3xXRais7ZYsBktLNHUA+gMSLE9/LxEKLaslySdHU3nmzeaf4m/O05Zdt2piereq1mxuRsQW4tcEEBre72Tqdl80/xN+dpDVSom7RNERJKiIiAJp7wPme0/0m5NPea9gHuP9bj+4krqDh97Uk62qabq41aoFYZ0vRqZAG+N73twyIItx09u2rNApCjBKimyqoIPVMWsABezKDbulhvDdlUVHKK7K+XmsgNqmtRGDEaE3OnhwtJH3G3VDgamRZluLEMFU078OCU9eF1PAHSji7dHcpxSjb+/TuZb9b/GU7cb0fj+kPaVW7zWx/w/W59Ut8Oqt6WF89OOXCWO7N2P1qNUVlCkN2mDOxXzBozdkaHj6IA5yXo9sVSkW6xMewijtIblS97Yk6ajjaNrbshyUY0qfL6mXStyUoX7n/IJH0iQtQ2W3HAoL/XpBh/25N0h2WpUFPq0ytlcZID2lAHnEd0z3nsrtQpKq3ZChtdRwUo1iSBwY8+Us4vmZxklt/VnKrQqGwyGhT2dkAVre3OWW2vfZ9nTXVKlQ2BJ+lchTYanRqk2Km66op0StO7g1M1yp3Gbhl1LWNgoGh5wd01S9NSpCLTpoagaloEQlrAkm5csPN53lNj/AIN3ki6d+fwa2xPjQ2mmL2NJcbgg2p1Al7HUXDU5AXvdcyFDniBgheytU0FyBY8zwPDjNvat0VgzimjOuoVi9EEqVVrHUa5qBw5CZvuioaS/RnLNwyZU8sKgXW+WPFRpf0jG1hTgn161+3Iw2mkw2l1pB8g4WniwVhjs6A6kgeaGl7uvrlo1OuL5ZkrkyswXFLaqT6QfnKHydtBOTUnyOJyWrSBuKSIxuKgPEN8Za7moVQGWpmM6ihA1TM27OWuTWGjc+UvFfEzHI04Lmu36nZxEQcoiIgCcTvFQatQMBiai5E0mq4j9HQg4DU6hR/NO2nP1d2U2YsQ9za9qlVQbAAGysBwAHukb1B2yyg5LkUlOq3ZBFu2rkdzPRrhlvzAwW3d7LT3dlZaZpM6oqqLlVGKhmpB0e38Jxt3sO6XTbrpFQuJsGyuHqBr2K3LhsjoSNTMNp3LQqABkNgoWwqVVGKeaDiwvbvMh507RKwvkygFIFlzdblcXFjllUDlxe9tTUU9/ZHfNpNpL1abHiTTy/iFFg33gy6G76fVslmxLZHt1MiQQQ2V8rjFefKR0tz0VYMFa4N9alUi5y1ILWJ7Tce+Hni+3kLDJdznqVAsFyZsLUrAHzXVesFvBgHB9gHOT1NlVwga9mLk2/wCTtZce7t/C8vKe6qSoyBTibX7dQnsWxsxa4tYcDPH3TSKqpVrLlb6SqG7Zu92DXNz3mT/UKyOA6ObpbDpc3yYWAvp/jOqdvgzMB75s7xqh6jOXVfpSwuCdKZVAwsdNEOp07cvn3fTLq5U3XG1mcL2DdLqDY2PeI2bd1OmGCKbMMTd3bQX7PaJsO0eHfI4660TwGUG0VrLjYHBKwsRdbFqTqCOYs4FvCZMAq1VKgHBlUCwVWRx1gA55WuD3Ke+W3kGh6r8LH6WvqNND2tRoNPCSbRumi7FnViSbm1SqBfHG9gwF7aXjjxqhwX1KYpTzLVTjjUBuNmZjZGVgetF+7jynZ7H5v8zfmaUbbmoniKhHMGtXIPtGUu9hPY97fmaN6nK0NjhHmbEREsUEREATCtSDKQeYtM4gHNvcEg8RoZjnLPe+xE9tRqPOHeO/2j/XCU2U2XMsibOM5DlGUmiSbOM5DlGUUCbOM5DlGUUCbOM5DlGUUCbObW6aWdXLlTH4mH9lJ+2JXrkzBUF2bgOQ72P1R/65zpdi2QU0CjW3EniSdSx8SZWTohk8REyKiIiAJTBpcyjnPn7HRg7meUZSO8XnNZ00SZRlI7xeLFEmUZSO8XixRJlGUjvF4sUSZRlI7xeLFEmUsN3/AKse1vzNKu8s92n6Me1vzNNsL+IxzL4TaiInWcgiIgCIiAJT7x3QdWpD2p3+K+Ph/o3ESU6Bx9+PeOIIsR4EcovOn2vd1Op5y68mGjD3/wBjpKivuCoPMZXHc3Zb4jQ/dNVNFrK+8XmdTZKq+dSqe4ZD8N5CWI4q49qVB/aWtEmd4vMVDHglU+ynU+U2KW7K7cKWPi7BR8Bc/dFoEN5ls9J6jY0hc+k3oL/Ee/wGstNn6ODjWct9RbqnvPnH4j2S3pUlUAKoUDgAAAPdKOfgizW3du1aQNu0x89zxPh4AchNyImRUREQBERAEqt4UMSW9E8+QPjLWCJScFNUXhNwdlDEs23VSPoAey4HwE88kUfU/E/znNwJHTx4+CtiWXkij6n4n+ceSKPqfif5xwJDjxK2JZeSKPqfif5x5Io+p+J/nHAkOPErYll5Io+p+J/nHkij6n4n+ccCQ48StiWXkij6n4n+ceSKPqfib5xwJDjxKsEscU1Y8uQ+s3cP6y82eiEVVHIWvzPjFGgqCyKFHcABJJvjx7DDJk3iIiamQiIgCIiAIiIAiIgCIiAIiIAiIgCIiAIiIAiIgCIiAIiIAiIgCIiAIiIAiIgCIiAIiIB//9k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AutoShape 4" descr="data:image/jpeg;base64,/9j/4AAQSkZJRgABAQAAAQABAAD/2wCEAAkGBhESEBAUEBAQFBQWFR4YEREXEhAXEBUZFRYVFxQTFxUYHSgeGBkjHRcSHy8gIycpLC0tFR8xNTAqNSYsLSkBCQoKDgwOGg8PGjAkHyQqLCwpLCwsNSwpLCwsNSwsKSwsLCksLCwpLCwtLCwpLCwsLSwsLCosLCotLSksLCopKf/AABEIALMBGQMBIgACEQEDEQH/xAAbAAEAAgMBAQAAAAAAAAAAAAAAAwUCBAYBB//EAEcQAAIBAwEEBQgGCAMIAwAAAAECAAMREiEEBTFBBhMiUWEVMkJScYGR0SNikqGishQzU1RygrHBJJPwFhdDY5Sz0+EHc4P/xAAaAQEAAwEBAQAAAAAAAAAAAAAAAQIDBAUG/8QALhEAAgIBAgYABQMFAQAAAAAAAAECEQMEEhMhMUFR8CKhwdHhcYGxFBUyYZEF/9oADAMBAAIRAxEAPwD7jERAEREAREQBERAEREARExNQePwJgGUTDrR9b7LfKOtH1vst8oItGcTDrR9b7LfKOtH1vst8oFoziYdaPrfZb5R1o+t9lvlAtGcTDrR9b7LfKOtH1vst8oFoziYdaPrfZb5R1o+t9lvlAtGcTDrR9b7LfKeq4IuP9WgmzKJCNrSwOS68Ne+ZisveD7Dfv+R+EmmRuRnEj/SFvbIX9vdxnjbSgt2hrw+Nv6xTG5eSWJGNoX1h38dOfP3GeHal114W5E6HgR3iKY3LySxI22hQSCdRbTX0jYf1E965fWX4iKFoziYCsvrD4iBVWwNxrw14yKFoziYdevrL8RM4JsREQBERAEREAREQBERAEjU6t7v6SSQFu03ukohkt4vI84ziiLJLxeR5xnFCyS8XkecZxQskvF5HnGcULJLxeR5xnFCyS8wocD/E35jPM57s/A/xN+YwO5rru63Bh8G5WA9LwmdLYyoFmH2W9t/O4zaiTuZVY4rsaI3Z9a/8p/sfAR5N8R8G78vW75vRG9jhR8Giu7bcGtpbg1+FvWmf6EbEZC3dZrWHLzptxG5jhx8Gm2w3NyRfvs3eD63gJj5N+sOFrY6HjxufGb0RuY4cfBpDd3HUHXmG8dPO8T8Zl+hHvHAjg3A8R53s+E24jcxw4+DS8na8R8G7yfW7yZuxEhtvqWjFR6CIiQWEREAREQBERAEREATTrvZj7puSt25u2fYP7y0Sk3SOO2PflbqHDVK7O4plHuDjrer2vR0/9Ta2nfNVdjo2eoajPUuwP0pWnUcWB7yeqX3zW2bcFQUagelT6y1IUzdCR1bXezejcfGF3HXYorhFUAjLINjepUqHsggkklBx9G/KbUid0TaTfNRtjNqrh1qqud+2Uchl19hK/wAk191b32jraQNSo2TKGRsiLM1nHaUG6r2slNvvmB3JtC5KqoU7NiGVQwpuCllJNjianEyTZ9z1qTUHpqpYAFxmosb/AEgueIZbcOYv3RSG6Jr7JvPaimfX1LKKeZL31qkgdgqVIuNfbM9o6RVg+XWOOsUKqX7Cs6YAqDwtUSoZ5s+5NpChcQAQgb6SngTSJKsbAtoSTp4TZ3juKpamKVmtSwZiQtmyZg9j4vUNhFIbo2aNLf8AWqYU6dercm6vc5EVGp06YJIuQGFY2M3d8b/qjaW6tqmCNYKD9Ger1dWHMsRUX+SZrud02i6IvVq+adoDgpZUtx/WfdNal0drY5NgKi2xU2JbmxLhrKSWe2h++KQ3RNrfu86nX2p1qioUQjEviA2ZL4oCTpblNZd87QaVjVqD6RBncBxlTrs1MsAL2xpnv1nlLcVZmpiqi4AKrHrFJCoagXhzANO1uYgbp2kLhgpUVA+lRAC2FRGYDllkpse48zFIKUTZ6P7dWatTzrubqS1JuvN+z5t2QLcEg3B9HSdpsh7Pvb8xnF7m3dXpVKd6dJUAKs2OzZ2xIHaRQxOQS+vfOy2A9ge0/mMzmiE7kbEREzLiIiAIiIAiIgCIiAIiIAiIgCIiAIiIAiIgCIiAJUbzb6T3D+8t5S72/Wfyj+8vDqY5v8SDOM5R7T0kVWdVpuSnn5Faar4ksb28QJUbV0vfk6L4IjO32qmI+CmTLNCJpj0WfJ0Xv7czs84znA7LvhqlRSzVTgyNdqhIt1qKRgoC8G7p3MnHNT6FNTppadpS7+/UlzjORXi81o5LJc4zkV4vFCyXOM5z/SfaCopWZxbNjixUnCmSBceJEpNm6WVB/wAR/Y6JUH2lxb7jMJZoxlTPQw6HJmxqcDu85b7tP0a+0/mM4PZelZbiiPYXJp1LEAcThUCn7zOy6ObwWts6sgcC5tkpW+pNx3jxEOcZLkVWny4n8aLSIiULCIiAIiIAiIgCIiAIiIAiIgCIiAIiIAiIgCIiAJr19gpubugJ4X1mxNTem8loUmqNc20VR5zsdFRRzJNhF0So7nRy/TOjsyKqhAtS2ZqgnOlTBszcdSx7CqdCW8J852qsGdmVAgJuEHBRyAll0g3o1R3DMCxbKswPZLjQIp9SmLqO85HmJobDsnWNqSEUXqMBchbgaDmxJCgcywnFkluZ9JpcKw4+fvvvcz3Za9X/AOpyPai9YPyT7LT3XQIBFMai/E8/fOTqdEq/UK4VGbBh+jGwNJXRkCU6nMhT2g1wxudDrOt3KW/RqGQIbqlyBBBBCgEEHgb3m+JOPI8vXThlqS7e/Q98kUf2Y+/5x5Io/sx9/wA5uRN7Z5m1eDT8kUf2Y+/5x5Io/sx9/wA5uRFsbV4OB6e7PTQgKoFqDnnxarQQfcWnz+fUOkO7Ku0bYUSkGXqUBqPfqUPWM+oGrnROyD3X048z0s6PvTazHJguSVMVXraajtCy6B6fcPQt6s48qbbZ9BoskIQjj7ml0e2ijdOtphlpktVTX6RDxcgec1PjjwK3NrqSfrmyqgRertha6282x1BHhrPhNCsyMrKbMpup7iJ9G6E9IFstI2COT1I5U34vs/8ACdWTwuOKy2GfZlNfp21vj7770R2sRE6TxBERAEREAREQBERAEREAREQBERAEREAREj64cgT7OHxOkAknhMwu3co95P8AaVnSaizbHtQuP1TEdk3uqlhrfvEPki0Y7pJFuTPmnS/pL1jXQ9kXGz+zVam0+09pE8Mm7pltXSRxSq0Gr5UxbIsSu1FCAerVho4e6jPzlBJI4GcftW0mo5ZrXPIaKABZVUclAAAHcJy5Mlqkezo9Htlul7771I0QkgKCSTYADUk6AAd8+hdCejouHaxSm1weVSsLgsDzSncqvexZu6c/0V3G1V1AuGcE5c6VLg9XwZtUT+ZuQM+rbNsy00VEUKqgBVHAAcBGKHdk6/U0tkfffexLETxmABJNgOJ5TqPDPYniOCAQQQRcEcCDwM9gCInjMACToBxMA9mjvndYr0it8WBypVBxR181h/QjmCRNxHBAIIIIuCNQQeBBmUh8y0W4u0fE997tNNycMO1jUpjhTcC5UfUI7Snmpt6Jmvu7bOrbXLBrB7ecLG6uvc6ntA+7gTPp/TDcQqIaqqWIXGsg86pTBvdf+Yh7S+8cDPlm17KabFSQRYFWHmup1Vx4EfLiJxTjtZ9Jpsyzw5n2Do1vrr6eLlTVQDMjzXDC6Vl+qw18DccpblgLXI14ePPT758e6O76ak62dVZL9WzkimVOtSi5HonzgeTD6xnVdGtqO0bbTqtUeoerq6kY0wA1JR1dP0V7T8dTa5twHRDJao8vUaPZJy7HcRETY80REQBERAEREAREQBERAEREATB6nIanu+fdPKj8hx/p4zxdJIGF/O18PR+EzvMbxeAZXkW1Us0dfWUj4giZ3i8gJ0fEN5+ch9alTJ9opIp+9TI9hWmaidabJftHX4XGoB0FwDa97G1p1x6G1qjC9BhhkoZqyJTKipUZWsqs50Yd3CW2xdAwti1SmnhSpAt/mVi7fACcaxybPo5azFGNX7+1mz0Or0cCpsK79txoAwAshosps1JVAUYnS2tp0oYjxH4h85VbN0Y2ZGVyjVHXVXqO9Rge8ZGw9wEtKlSwJsTYXsBdjbkBzM6oppUzw80ozncT2vtSIjO7KqAXLEjEDvvOD6RdI/0gtSu6UyjlaY0qPjTd1qVfUTQWTi3E2Fr13SPpJUqYvjZST1VPjTpMpsWqDg1cccSLLcHUm85ddpcPmHYPe+YZs7nicuNzc6+M58mW+SPU0ui2rfLr777Z9a3f0s2JaNINtNIEIoIvwIUAibH+2Gw/vVL4z5L5Z2j94r/51X5x5Z2j94r/AOdV+ccZkv8A82Ld38/wfWv9sNh/eqXxke0dLtiKOBtNK5U218J8p8s7R+8V/wDOq/OPLO0fvFf/ADqvzjjMf22Pn5/g67o30hOz9XSGbp1aM9Em7rlSR2ej6w1N6fHmt9QO82bakqor03DIwurA6H2T4bU2h2bJnYtocyzFri1jkddLD4Tp+jfSWrTzcC9rGsvCnVJNgR6lc8raPY3AIuUMnZjVaLct8evvvtn02syIpZyqqBdmYiwHeSZ8r6TnZyahp3VCc9mBFmOR+lxTiKJ84Frdq+IIJt9Nr7JS2ikBWpZKwDYOuoNtLjkwlVtPQyiwslSsg5IWFWl9isGHwtNJxcuhw6XLHE7k3fyPkc+g/wDx5QGQJA02f/ubRWP9EWebZ/8AHreiKD+zrKD/AHZ0/wAIlx0Q3VUomt1lMoMaaJd0ckIHucl04seQmUINS5nfqtTDJiaizo+rHcPgI6sdw+AnsTq5Hiczzqx3D4COrHcPgJ7EchzPOrHcPgI6sdw+AnsRyHM8tbh8PlMwZjeY7OdPYSPgxA/pBBJERJIEREATxmsLmeyDbG7IHebf3P8ASAYK3M8T93cP9eM9ynJ726QVutqLSYqtO+RCKxOFs3bIGygkDT289Jn6Tt+jqRj1pZkPqDCxZ7X4WZNL8XHdG5G3ClS/2dNlGU5Xc3SGoaqJVbNXIUMVVWUkXXgACp0HD0gb2mjR6RbUwFqhJIBIWgGsD7FNhx490jeieBK6O4yjKcLS6TbSdGqqr+knV0wwtxuDqPf3zCl0r2nrP1qMgCm4p09e3ZxcfVK8O+N6HAlVne5RlOPbpLWD1+0pXGr1QwGhQnqteJ0BveT+XKw2UuXXM1sEbBfNGrHHheyVPuk7kRwpfx8zqcoynNbPvuqdjruWU1KZsGxFtcCpx4cHt7pXr0l2kG5YMAToaWKsVFyocAa6jgTa/CQ5JErDJ2vBb7/6NrWyemFFQjtodKdYDgGt5rjk41HiJ8+O5capDCpgoYuugq0yqM4R9CBfEWYAhgbjuHX7Z0hr9a4pucbjq1FEOxBpJU4AEk6sZ6uw1Nrp1DVZ6dUHq6dbqjTYo6KGRlIGaXY/21EynBSfI7cGeeKNSfJ/9RVUegdRlVhQNmAI/wAXT4EXH/Amf+76r+wP/WU//BPomxUSlOmptdUANuFwADJo4UTN6/JfL6/c+a/7vqv7A/8AWU//AATF+gFQAk0DYC5/xlPl/wDhPpkjroSrAcSCB7xJ4USFr8vt/c+OLuQNUXEVBTZUKDRqrs9NHNNNAGIy1NgFGp5A/QejvRhaQR6oXMa06Y1p0r8SD6dQ83PsFgJudHuja7Mil2NSqECGofRVQAKaD0UH38TK3bd41hVdUqVLBgqIq0P2K1Cbuv8AGeMjHi5ltTrHNbY9P5OnvF5y/lmqyKBUIPWAdYFp5MrUncXBWwN15AaWmW7t8Vc6YdnIfHsutEMBUBKODTHs0Pjwm2xnnbkdNeLzmdp344rt9LZVf9XZLFEamlZr45aMzc+Q8ZPte8aq7ViHIUMowxSxvTZiSbZXvbnykbX9SdyL+8XnKUd9VhSOVQlmRGR8adwSyBxYLY6NcXB81pEm/a6Es9Usq5dkrSAIHXqt7KDfKmvA+6S4NEKaZ2F4vORqb4rqCrVmy0bPGjliErFwBja2SJyv2ps7x3pVU0kFbBurW5xp9qq4awsVNvMJsLedGyV0N6qzpbxec7vPe740XR2RWotUIVaZY26sgdsHhk3dIG3xXRais7ZYsBktLNHUA+gMSLE9/LxEKLaslySdHU3nmzeaf4m/O05Zdt2piereq1mxuRsQW4tcEEBre72Tqdl80/xN+dpDVSom7RNERJKiIiAJp7wPme0/0m5NPea9gHuP9bj+4krqDh97Uk62qabq41aoFYZ0vRqZAG+N73twyIItx09u2rNApCjBKimyqoIPVMWsABezKDbulhvDdlUVHKK7K+XmsgNqmtRGDEaE3OnhwtJH3G3VDgamRZluLEMFU078OCU9eF1PAHSji7dHcpxSjb+/TuZb9b/GU7cb0fj+kPaVW7zWx/w/W59Ut8Oqt6WF89OOXCWO7N2P1qNUVlCkN2mDOxXzBozdkaHj6IA5yXo9sVSkW6xMewijtIblS97Yk6ajjaNrbshyUY0qfL6mXStyUoX7n/IJH0iQtQ2W3HAoL/XpBh/25N0h2WpUFPq0ytlcZID2lAHnEd0z3nsrtQpKq3ZChtdRwUo1iSBwY8+Us4vmZxklt/VnKrQqGwyGhT2dkAVre3OWW2vfZ9nTXVKlQ2BJ+lchTYanRqk2Km66op0StO7g1M1yp3Gbhl1LWNgoGh5wd01S9NSpCLTpoagaloEQlrAkm5csPN53lNj/AIN3ki6d+fwa2xPjQ2mmL2NJcbgg2p1Al7HUXDU5AXvdcyFDniBgheytU0FyBY8zwPDjNvat0VgzimjOuoVi9EEqVVrHUa5qBw5CZvuioaS/RnLNwyZU8sKgXW+WPFRpf0jG1hTgn161+3Iw2mkw2l1pB8g4WniwVhjs6A6kgeaGl7uvrlo1OuL5ZkrkyswXFLaqT6QfnKHydtBOTUnyOJyWrSBuKSIxuKgPEN8Za7moVQGWpmM6ihA1TM27OWuTWGjc+UvFfEzHI04Lmu36nZxEQcoiIgCcTvFQatQMBiai5E0mq4j9HQg4DU6hR/NO2nP1d2U2YsQ9za9qlVQbAAGysBwAHukb1B2yyg5LkUlOq3ZBFu2rkdzPRrhlvzAwW3d7LT3dlZaZpM6oqqLlVGKhmpB0e38Jxt3sO6XTbrpFQuJsGyuHqBr2K3LhsjoSNTMNp3LQqABkNgoWwqVVGKeaDiwvbvMh507RKwvkygFIFlzdblcXFjllUDlxe9tTUU9/ZHfNpNpL1abHiTTy/iFFg33gy6G76fVslmxLZHt1MiQQQ2V8rjFefKR0tz0VYMFa4N9alUi5y1ILWJ7Tce+Hni+3kLDJdznqVAsFyZsLUrAHzXVesFvBgHB9gHOT1NlVwga9mLk2/wCTtZce7t/C8vKe6qSoyBTibX7dQnsWxsxa4tYcDPH3TSKqpVrLlb6SqG7Zu92DXNz3mT/UKyOA6ObpbDpc3yYWAvp/jOqdvgzMB75s7xqh6jOXVfpSwuCdKZVAwsdNEOp07cvn3fTLq5U3XG1mcL2DdLqDY2PeI2bd1OmGCKbMMTd3bQX7PaJsO0eHfI4660TwGUG0VrLjYHBKwsRdbFqTqCOYs4FvCZMAq1VKgHBlUCwVWRx1gA55WuD3Ke+W3kGh6r8LH6WvqNND2tRoNPCSbRumi7FnViSbm1SqBfHG9gwF7aXjjxqhwX1KYpTzLVTjjUBuNmZjZGVgetF+7jynZ7H5v8zfmaUbbmoniKhHMGtXIPtGUu9hPY97fmaN6nK0NjhHmbEREsUEREATCtSDKQeYtM4gHNvcEg8RoZjnLPe+xE9tRqPOHeO/2j/XCU2U2XMsibOM5DlGUmiSbOM5DlGUUCbOM5DlGUUCbOM5DlGUUCbObW6aWdXLlTH4mH9lJ+2JXrkzBUF2bgOQ72P1R/65zpdi2QU0CjW3EniSdSx8SZWTohk8REyKiIiAJTBpcyjnPn7HRg7meUZSO8XnNZ00SZRlI7xeLFEmUZSO8XixRJlGUjvF4sUSZRlI7xeLFEmUsN3/AKse1vzNKu8s92n6Me1vzNNsL+IxzL4TaiInWcgiIgCIiAJT7x3QdWpD2p3+K+Ph/o3ESU6Bx9+PeOIIsR4EcovOn2vd1Op5y68mGjD3/wBjpKivuCoPMZXHc3Zb4jQ/dNVNFrK+8XmdTZKq+dSqe4ZD8N5CWI4q49qVB/aWtEmd4vMVDHglU+ynU+U2KW7K7cKWPi7BR8Bc/dFoEN5ls9J6jY0hc+k3oL/Ee/wGstNn6ODjWct9RbqnvPnH4j2S3pUlUAKoUDgAAAPdKOfgizW3du1aQNu0x89zxPh4AchNyImRUREQBERAEqt4UMSW9E8+QPjLWCJScFNUXhNwdlDEs23VSPoAey4HwE88kUfU/E/znNwJHTx4+CtiWXkij6n4n+ceSKPqfif5xwJDjxK2JZeSKPqfif5x5Io+p+J/nHAkOPErYll5Io+p+J/nHkij6n4n+ccCQ48StiWXkij6n4n+ceSKPqfib5xwJDjxKsEscU1Y8uQ+s3cP6y82eiEVVHIWvzPjFGgqCyKFHcABJJvjx7DDJk3iIiamQiIgCIiAIiIAiIgCIiAIiIAiIgCIiAIiIAiIgCIiAIiIAiIgCIiAIiIAiIgCIiAIiIB//9k=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50" name="Picture 6" descr="https://encrypted-tbn0.gstatic.com/images?q=tbn:ANd9GcQ-syAkXubZZz1fb-q4W2d2J4-ZvFGwM88FU1bB1g04ccXXVcdL2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485900"/>
            <a:ext cx="5029200" cy="24144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20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5262" y="2274791"/>
            <a:ext cx="8229600" cy="2171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Perangkat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keras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perangkat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dapat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disentuh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secara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fisik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Perangkat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lunak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program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berisikan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perintah-perintah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menentukan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kerja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dilakukan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oleh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err="1" smtClean="0"/>
              <a:t>Brainware</a:t>
            </a:r>
            <a:r>
              <a:rPr lang="en-US" sz="2800" dirty="0" smtClean="0"/>
              <a:t>: </a:t>
            </a:r>
            <a:r>
              <a:rPr lang="en-US" sz="2800" dirty="0" err="1" smtClean="0"/>
              <a:t>manusia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terlibat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mengoperasikan</a:t>
            </a:r>
            <a:r>
              <a:rPr lang="en-US" sz="2800" dirty="0" smtClean="0"/>
              <a:t> </a:t>
            </a:r>
            <a:r>
              <a:rPr lang="en-US" sz="2800" dirty="0" err="1" smtClean="0"/>
              <a:t>serta</a:t>
            </a:r>
            <a:r>
              <a:rPr lang="en-US" sz="2800" dirty="0" smtClean="0"/>
              <a:t> </a:t>
            </a:r>
            <a:r>
              <a:rPr lang="en-US" sz="2800" dirty="0" err="1" smtClean="0"/>
              <a:t>mengatur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di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628650"/>
            <a:ext cx="5267325" cy="162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50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: monitor, mouse, keyboard, </a:t>
            </a:r>
            <a:r>
              <a:rPr lang="en-US" dirty="0" err="1" smtClean="0"/>
              <a:t>mainboard</a:t>
            </a:r>
            <a:r>
              <a:rPr lang="en-US" dirty="0" smtClean="0"/>
              <a:t>, hard disk, </a:t>
            </a:r>
            <a:r>
              <a:rPr lang="en-US" dirty="0" err="1" smtClean="0"/>
              <a:t>memori</a:t>
            </a:r>
            <a:r>
              <a:rPr lang="en-US" dirty="0" smtClean="0"/>
              <a:t>, floppy disk, flash disk, printer, scanner, speaker, </a:t>
            </a:r>
            <a:r>
              <a:rPr lang="en-US" dirty="0" err="1" smtClean="0"/>
              <a:t>mikrofon</a:t>
            </a:r>
            <a:r>
              <a:rPr lang="en-US" dirty="0" smtClean="0"/>
              <a:t>, </a:t>
            </a:r>
            <a:r>
              <a:rPr lang="en-US" dirty="0" err="1" smtClean="0"/>
              <a:t>bermacam-macam</a:t>
            </a:r>
            <a:r>
              <a:rPr lang="en-US" dirty="0" smtClean="0"/>
              <a:t> card (VGA card, LAN card, sound card, TV card).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Mikroprosesor</a:t>
            </a:r>
            <a:endParaRPr lang="en-US" dirty="0"/>
          </a:p>
        </p:txBody>
      </p:sp>
      <p:pic>
        <p:nvPicPr>
          <p:cNvPr id="4" name="Picture 2" descr="processor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343400" y="342900"/>
            <a:ext cx="3352800" cy="2628900"/>
          </a:xfrm>
          <a:prstGeom prst="rect">
            <a:avLst/>
          </a:prstGeom>
          <a:noFill/>
          <a:ln/>
        </p:spPr>
      </p:pic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029200" y="2400300"/>
          <a:ext cx="4114800" cy="248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4" imgW="2295238" imgH="1848108" progId="PBrush">
                  <p:embed/>
                </p:oleObj>
              </mc:Choice>
              <mc:Fallback>
                <p:oleObj name="Bitmap Image" r:id="rId4" imgW="2295238" imgH="184810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400300"/>
                        <a:ext cx="4114800" cy="2484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1502814"/>
            <a:ext cx="4038600" cy="3297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istilah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teknik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mikroprosesor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inilah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disebut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CPU.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Merupakan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pengolahan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di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komputer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Terdiri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bagian-bagian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ALU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Aritmatic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Logic Unit), Register-register, Control Unit,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Internal bus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menghubungkan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ketiganya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27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Microsoft Office PowerPoint</Application>
  <PresentationFormat>On-screen Show (16:9)</PresentationFormat>
  <Paragraphs>87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Bitmap Image</vt:lpstr>
      <vt:lpstr>PERTEMUAN II</vt:lpstr>
      <vt:lpstr>KUIS 20 MENIT</vt:lpstr>
      <vt:lpstr>Tujuan Pembelajaran</vt:lpstr>
      <vt:lpstr>PENGENALAN KOMPUTER</vt:lpstr>
      <vt:lpstr>Konsep Dasar Komputer</vt:lpstr>
      <vt:lpstr>Hubungan  Software, Hardware, dan Brainware</vt:lpstr>
      <vt:lpstr>PowerPoint Presentation</vt:lpstr>
      <vt:lpstr>Perangkat Keras Komputer</vt:lpstr>
      <vt:lpstr>Mikroprosesor</vt:lpstr>
      <vt:lpstr>Harddisk</vt:lpstr>
      <vt:lpstr>Memori</vt:lpstr>
      <vt:lpstr>Scanner</vt:lpstr>
      <vt:lpstr>Kartu Grafis</vt:lpstr>
      <vt:lpstr>Kartu Grafis</vt:lpstr>
      <vt:lpstr>Mouse</vt:lpstr>
      <vt:lpstr>Keyboard</vt:lpstr>
      <vt:lpstr>Komponen lainya </vt:lpstr>
      <vt:lpstr>Komputer Generasi Pertama (1940-1959) ENIAC.</vt:lpstr>
      <vt:lpstr>Komputer Generasi Pertama (1940-1959) ENIAC.</vt:lpstr>
      <vt:lpstr>Evolusi komputer generasi 1-5</vt:lpstr>
      <vt:lpstr>Kesimpulan Dan Tugas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2022-09-18T04:50:57Z</dcterms:modified>
</cp:coreProperties>
</file>