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3" r:id="rId4"/>
    <p:sldId id="347" r:id="rId5"/>
    <p:sldId id="348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349" r:id="rId16"/>
    <p:sldId id="350" r:id="rId17"/>
    <p:sldId id="351" r:id="rId18"/>
    <p:sldId id="352" r:id="rId19"/>
    <p:sldId id="272" r:id="rId20"/>
    <p:sldId id="274" r:id="rId21"/>
    <p:sldId id="276" r:id="rId22"/>
    <p:sldId id="278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awan Prayitno" userId="22704c38073bbadb" providerId="LiveId" clId="{3CF3C9E8-F9DA-40A8-9D90-04BB7987BFEC}"/>
    <pc:docChg chg="custSel addSld modSld">
      <pc:chgData name="Gunawan Prayitno" userId="22704c38073bbadb" providerId="LiveId" clId="{3CF3C9E8-F9DA-40A8-9D90-04BB7987BFEC}" dt="2022-09-17T01:45:54.460" v="21" actId="20577"/>
      <pc:docMkLst>
        <pc:docMk/>
      </pc:docMkLst>
      <pc:sldChg chg="modSp mod">
        <pc:chgData name="Gunawan Prayitno" userId="22704c38073bbadb" providerId="LiveId" clId="{3CF3C9E8-F9DA-40A8-9D90-04BB7987BFEC}" dt="2022-09-17T01:45:54.460" v="21" actId="20577"/>
        <pc:sldMkLst>
          <pc:docMk/>
          <pc:sldMk cId="0" sldId="257"/>
        </pc:sldMkLst>
        <pc:spChg chg="mod">
          <ac:chgData name="Gunawan Prayitno" userId="22704c38073bbadb" providerId="LiveId" clId="{3CF3C9E8-F9DA-40A8-9D90-04BB7987BFEC}" dt="2022-09-17T01:45:54.460" v="21" actId="20577"/>
          <ac:spMkLst>
            <pc:docMk/>
            <pc:sldMk cId="0" sldId="257"/>
            <ac:spMk id="448" creationId="{00000000-0000-0000-0000-000000000000}"/>
          </ac:spMkLst>
        </pc:spChg>
      </pc:sldChg>
      <pc:sldChg chg="add">
        <pc:chgData name="Gunawan Prayitno" userId="22704c38073bbadb" providerId="LiveId" clId="{3CF3C9E8-F9DA-40A8-9D90-04BB7987BFEC}" dt="2022-09-06T02:11:34.112" v="1"/>
        <pc:sldMkLst>
          <pc:docMk/>
          <pc:sldMk cId="0" sldId="272"/>
        </pc:sldMkLst>
      </pc:sldChg>
      <pc:sldChg chg="add">
        <pc:chgData name="Gunawan Prayitno" userId="22704c38073bbadb" providerId="LiveId" clId="{3CF3C9E8-F9DA-40A8-9D90-04BB7987BFEC}" dt="2022-09-06T02:11:34.112" v="1"/>
        <pc:sldMkLst>
          <pc:docMk/>
          <pc:sldMk cId="0" sldId="274"/>
        </pc:sldMkLst>
      </pc:sldChg>
      <pc:sldChg chg="add">
        <pc:chgData name="Gunawan Prayitno" userId="22704c38073bbadb" providerId="LiveId" clId="{3CF3C9E8-F9DA-40A8-9D90-04BB7987BFEC}" dt="2022-09-06T02:11:34.112" v="1"/>
        <pc:sldMkLst>
          <pc:docMk/>
          <pc:sldMk cId="0" sldId="276"/>
        </pc:sldMkLst>
      </pc:sldChg>
      <pc:sldChg chg="add">
        <pc:chgData name="Gunawan Prayitno" userId="22704c38073bbadb" providerId="LiveId" clId="{3CF3C9E8-F9DA-40A8-9D90-04BB7987BFEC}" dt="2022-09-06T02:11:34.112" v="1"/>
        <pc:sldMkLst>
          <pc:docMk/>
          <pc:sldMk cId="0" sldId="278"/>
        </pc:sldMkLst>
      </pc:sldChg>
      <pc:sldChg chg="add">
        <pc:chgData name="Gunawan Prayitno" userId="22704c38073bbadb" providerId="LiveId" clId="{3CF3C9E8-F9DA-40A8-9D90-04BB7987BFEC}" dt="2022-09-06T02:11:34.112" v="1"/>
        <pc:sldMkLst>
          <pc:docMk/>
          <pc:sldMk cId="0" sldId="280"/>
        </pc:sldMkLst>
      </pc:sldChg>
      <pc:sldChg chg="add">
        <pc:chgData name="Gunawan Prayitno" userId="22704c38073bbadb" providerId="LiveId" clId="{3CF3C9E8-F9DA-40A8-9D90-04BB7987BFEC}" dt="2022-09-06T02:11:34.112" v="1"/>
        <pc:sldMkLst>
          <pc:docMk/>
          <pc:sldMk cId="0" sldId="282"/>
        </pc:sldMkLst>
      </pc:sldChg>
      <pc:sldChg chg="new">
        <pc:chgData name="Gunawan Prayitno" userId="22704c38073bbadb" providerId="LiveId" clId="{3CF3C9E8-F9DA-40A8-9D90-04BB7987BFEC}" dt="2022-09-06T02:11:32.343" v="0" actId="680"/>
        <pc:sldMkLst>
          <pc:docMk/>
          <pc:sldMk cId="3034665155" sldId="349"/>
        </pc:sldMkLst>
      </pc:sldChg>
      <pc:sldChg chg="modSp add mod">
        <pc:chgData name="Gunawan Prayitno" userId="22704c38073bbadb" providerId="LiveId" clId="{3CF3C9E8-F9DA-40A8-9D90-04BB7987BFEC}" dt="2022-09-06T02:11:34.251" v="2" actId="27636"/>
        <pc:sldMkLst>
          <pc:docMk/>
          <pc:sldMk cId="0" sldId="350"/>
        </pc:sldMkLst>
        <pc:spChg chg="mod">
          <ac:chgData name="Gunawan Prayitno" userId="22704c38073bbadb" providerId="LiveId" clId="{3CF3C9E8-F9DA-40A8-9D90-04BB7987BFEC}" dt="2022-09-06T02:11:34.251" v="2" actId="27636"/>
          <ac:spMkLst>
            <pc:docMk/>
            <pc:sldMk cId="0" sldId="350"/>
            <ac:spMk id="3" creationId="{FA196F2B-170A-4E77-A9DD-19712F97DBE8}"/>
          </ac:spMkLst>
        </pc:spChg>
      </pc:sldChg>
      <pc:sldChg chg="modSp add mod">
        <pc:chgData name="Gunawan Prayitno" userId="22704c38073bbadb" providerId="LiveId" clId="{3CF3C9E8-F9DA-40A8-9D90-04BB7987BFEC}" dt="2022-09-06T02:11:34.328" v="3" actId="27636"/>
        <pc:sldMkLst>
          <pc:docMk/>
          <pc:sldMk cId="0" sldId="351"/>
        </pc:sldMkLst>
        <pc:spChg chg="mod">
          <ac:chgData name="Gunawan Prayitno" userId="22704c38073bbadb" providerId="LiveId" clId="{3CF3C9E8-F9DA-40A8-9D90-04BB7987BFEC}" dt="2022-09-06T02:11:34.328" v="3" actId="27636"/>
          <ac:spMkLst>
            <pc:docMk/>
            <pc:sldMk cId="0" sldId="351"/>
            <ac:spMk id="3" creationId="{2C4B6F6D-F5F6-0FF0-386D-89FFE9F9148C}"/>
          </ac:spMkLst>
        </pc:spChg>
      </pc:sldChg>
      <pc:sldChg chg="add">
        <pc:chgData name="Gunawan Prayitno" userId="22704c38073bbadb" providerId="LiveId" clId="{3CF3C9E8-F9DA-40A8-9D90-04BB7987BFEC}" dt="2022-09-06T02:11:34.112" v="1"/>
        <pc:sldMkLst>
          <pc:docMk/>
          <pc:sldMk cId="0" sldId="3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9C83-8E4A-41FA-ACDF-9AB067C9F662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058C1-F3B3-47CA-8239-000EEBAF05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64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84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71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F66D-1923-1F6C-4C37-22203AD2D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94A82-482A-729E-70B6-FB137E02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BFBF-1ECB-9AD5-F80C-0190DF90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B7-906B-AABA-B8EB-5705E9B6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664C-FD06-D99A-F25E-BDF69344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615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EC51-96C2-F920-CD2F-59D05BB8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7D3C4-69F6-C666-A074-4BF2B3AB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F727-D43D-9FFA-9E8B-30EBA0B4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641E-3946-CBD3-B6CE-B32811F2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8AC6-8329-CBFE-2724-23B92C62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545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326DB-7C48-B065-30A1-FEC840ECD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A2D0-536E-6229-C14A-5BDF1032D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634-AC3B-A154-5C75-89008EC9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6A3A-8091-9A26-CB58-06266213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9988-95D4-5F82-61D0-8491E504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196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88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470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3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38A1-1AF4-4BAD-9A47-8AF019E2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FEB-CF65-1C8C-F781-E1464609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F4EA-0F5F-5F97-C5A6-A87E5286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4D99-3872-0D00-AD78-4BB8C361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818F7-0377-5592-6F9D-E4879E9B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60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881D-1A7C-7E2C-E2AA-6E9A9F5B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8DB3-870F-3ABE-946C-3DADB9DE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2D96-0E82-1189-B99A-E132E78E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011E-4DAC-2608-5CE7-EF2CE7E4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C149D-102C-789A-868B-E526291C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768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763-E969-DD43-E8F8-C7341A80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4330-D1A0-6336-F48F-C15ADE48D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2495-BF5F-D712-C2F3-DA9B5E2A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9D12D-EC21-9C5D-EA8B-D492A235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B5F4-4529-20B0-FC56-C3796E42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9D315-6EB2-455D-2BBB-74E35198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21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1945-9535-C068-A548-DE16407C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666D8-D0BC-5871-2434-5A1896E97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938EB-AC78-14E8-E540-8127CEF5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B8049-F8F4-F9E6-76F8-A8120F52E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33842-5D50-6797-84C0-E7120AE69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80950-8E04-4223-952D-948BC941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83EDA-FD52-95C8-42FB-073921E7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C742A-8A06-D7DD-9BA6-DDB616E9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926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A46C-E541-4DFB-834B-D8A245B3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B63BE-3456-1DD5-037B-611AAC82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99091-CA84-F3A8-F3AC-9660D21F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C3E42-60F9-2A33-04D5-5271E7E5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699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D4795-E595-110C-4128-D25B781D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9C871-1842-DDBB-761D-45992419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3774A-A480-9469-04D6-7B0B368D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036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D3BF-412A-2186-32C5-1012158E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FF50-6D47-669B-0AD3-447BBCAC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03B8-590B-ADA0-43F4-F21427F4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EF9ED-0E3D-3FE9-A362-414F2372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04A95-F34E-BA6A-01EB-B2221B26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661F8-D400-AB56-2904-73E3122D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592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7217-8C36-CEA8-BE51-40EFD3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5379E-E6B1-D0DC-DA0A-1A69B346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AEAA4-3CDD-A53E-19D1-26E47F8D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03C18-2834-AD22-DE2B-205D3A7B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8DDB7-2DCB-861B-833E-C488C9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BDE57-59A1-84B3-FFE4-AEE0F663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775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ED7EE-9D87-CBCE-4CF2-39A98A24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04BB9-2084-976E-C27B-3FCB28AC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5596-5CE6-6C83-0254-CD772E5D1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39E4-354C-4CCB-AA78-9FE46DDFC9DB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3DB1-1C7F-E897-3905-1DD2E155D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AE53-1A66-6796-7C93-7A8DD0CFF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1D64-D92E-46FA-8695-8FAF400ABD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09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20CDF-97E2-4E45-F5E4-FF5A44812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348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PENGANTAR TEKNOLOGI INFORMASI</a:t>
            </a:r>
            <a:endParaRPr lang="en-ID" sz="5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097646-5685-03FB-A153-4F5FD3B3D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Gunawan</a:t>
            </a:r>
            <a:r>
              <a:rPr lang="en-US" dirty="0"/>
              <a:t> </a:t>
            </a:r>
            <a:r>
              <a:rPr lang="en-US" dirty="0" err="1"/>
              <a:t>Prayitno</a:t>
            </a:r>
            <a:r>
              <a:rPr lang="en-US" dirty="0"/>
              <a:t>, </a:t>
            </a:r>
            <a:r>
              <a:rPr lang="en-US"/>
              <a:t>M.Kom</a:t>
            </a:r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E021B-727C-B25A-0E84-A049C5CA9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8" y="1738313"/>
            <a:ext cx="3245185" cy="51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>
            <a:extLst>
              <a:ext uri="{FF2B5EF4-FFF2-40B4-BE49-F238E27FC236}">
                <a16:creationId xmlns:a16="http://schemas.microsoft.com/office/drawing/2014/main" id="{FF33DCBE-7A9C-57D3-1283-2406D722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A9A3E72-B46D-A977-96B8-88511BFAA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AEEEB826-0591-6FCE-2A3E-137AB6D6C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6854" r="15770" b="3077"/>
          <a:stretch/>
        </p:blipFill>
        <p:spPr bwMode="auto">
          <a:xfrm>
            <a:off x="2178147" y="315912"/>
            <a:ext cx="6260123" cy="61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>
            <a:extLst>
              <a:ext uri="{FF2B5EF4-FFF2-40B4-BE49-F238E27FC236}">
                <a16:creationId xmlns:a16="http://schemas.microsoft.com/office/drawing/2014/main" id="{7B3BE841-3B69-A367-939C-B9F9B919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D8EBEF8-4F26-68F7-A2BC-D44E1E9F6F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8DDFAF85-7000-E88B-2591-857CE3A17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 t="9931" r="12205" b="13230"/>
          <a:stretch/>
        </p:blipFill>
        <p:spPr bwMode="auto">
          <a:xfrm>
            <a:off x="1603716" y="471674"/>
            <a:ext cx="8384345" cy="591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>
            <a:extLst>
              <a:ext uri="{FF2B5EF4-FFF2-40B4-BE49-F238E27FC236}">
                <a16:creationId xmlns:a16="http://schemas.microsoft.com/office/drawing/2014/main" id="{E39F88D8-039C-7042-32CE-05D8BE68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6CF4ABC-FAA8-8184-2473-153A5D44D8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C251B62C-3912-565E-4843-F64895C02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>
            <a:extLst>
              <a:ext uri="{FF2B5EF4-FFF2-40B4-BE49-F238E27FC236}">
                <a16:creationId xmlns:a16="http://schemas.microsoft.com/office/drawing/2014/main" id="{85920E24-6D6A-C4E3-0C7C-7B91F8E2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33C015E-210E-0176-30BD-DD00BD1CC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7C07F0F0-14C7-F7EC-943E-244FDDA9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>
            <a:extLst>
              <a:ext uri="{FF2B5EF4-FFF2-40B4-BE49-F238E27FC236}">
                <a16:creationId xmlns:a16="http://schemas.microsoft.com/office/drawing/2014/main" id="{3E9F49CE-EC7D-EFA6-A14F-6C587641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A7DF43A-0902-9377-4CB8-0FF675DB4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65926BC1-80AA-19F0-E7DE-3B2921EC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5C1F-52CE-8EC3-93F7-01FA47A0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60AD-D7F8-BE3E-8DB5-4B58054E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466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704B-FA55-46FD-A83D-CB3CEB5D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id-ID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id-ID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endParaRPr lang="en-US" altLang="id-ID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6F2B-170A-4E77-A9DD-19712F97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36" y="1600351"/>
            <a:ext cx="10729912" cy="5029200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Unit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tempat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komponen-komponen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memproses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data.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Sirkuit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=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tersambung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papan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sirkuit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sz="3200" b="1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motherboard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2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komponen</a:t>
            </a:r>
            <a:r>
              <a:rPr lang="en-US" sz="32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utama</a:t>
            </a:r>
            <a:r>
              <a:rPr lang="en-US" sz="32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dari</a:t>
            </a:r>
            <a:r>
              <a:rPr lang="en-US" sz="3200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sz="3200" b="1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motherboard : </a:t>
            </a:r>
          </a:p>
          <a:p>
            <a:pPr marL="0" indent="0">
              <a:buNone/>
              <a:defRPr/>
            </a:pPr>
            <a:r>
              <a:rPr lang="en-US" sz="3200" b="1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	a. </a:t>
            </a:r>
            <a:r>
              <a:rPr lang="en-US" sz="3200" b="1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prosesor</a:t>
            </a:r>
            <a:r>
              <a:rPr lang="en-US" sz="3200" b="1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= CPU </a:t>
            </a:r>
          </a:p>
          <a:p>
            <a:pPr marL="0" indent="0">
              <a:buNone/>
              <a:defRPr/>
            </a:pPr>
            <a:r>
              <a:rPr lang="en-US" sz="3200" b="1" dirty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	b. </a:t>
            </a:r>
            <a:r>
              <a:rPr lang="en-US" sz="3200" b="1" dirty="0" err="1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memori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20484" name="Date Placeholder 3">
            <a:extLst>
              <a:ext uri="{FF2B5EF4-FFF2-40B4-BE49-F238E27FC236}">
                <a16:creationId xmlns:a16="http://schemas.microsoft.com/office/drawing/2014/main" id="{63339CD8-7CE4-8666-5B15-8626E6DFEE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74EA4F-7134-4BC5-BD27-0783026DD3E3}" type="datetime1">
              <a:rPr lang="id-ID" altLang="id-ID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17/09/2022</a:t>
            </a:fld>
            <a:endParaRPr lang="id-ID" altLang="id-ID"/>
          </a:p>
        </p:txBody>
      </p:sp>
    </p:spTree>
    <p:custDataLst>
      <p:tags r:id="rId1"/>
    </p:custDataLst>
  </p:cSld>
  <p:clrMapOvr>
    <a:masterClrMapping/>
  </p:clrMapOvr>
  <p:transition spd="slow" advTm="138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66667E-6 -2.96296E-6 L -1.66667E-6 -0.07222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1.35802E-6 L -3.33333E-6 -0.07222 " pathEditMode="relative" rAng="0" ptsTypes="AA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38889E-6 1.60494E-6 L 1.38889E-6 -0.07222 " pathEditMode="relative" rAng="0" ptsTypes="AA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88889E-6 2.46914E-7 L -3.88889E-6 -0.07222 " pathEditMode="relative" rAng="0" ptsTypes="AA">
                                      <p:cBhvr>
                                        <p:cTn id="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77778E-7 -1.11111E-6 L -2.77778E-7 -0.07222 " pathEditMode="relative" rAng="0" ptsTypes="AA">
                                      <p:cBhvr>
                                        <p:cTn id="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77778E-6 -2.46914E-6 L -2.77778E-6 -0.07222 " pathEditMode="relative" rAng="0" ptsTypes="AA">
                                      <p:cBhvr>
                                        <p:cTn id="5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D821-10CE-8F0E-8265-E60A04DC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id-ID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Komputer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6F6D-F5F6-0FF0-386D-89FFE9F9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9" y="1219200"/>
            <a:ext cx="10729912" cy="5257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id-ID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komputer yang sering digunakan untuk mendukung aktivitas indi</a:t>
            </a: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d-ID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idu, masyarakat maupun organisasi terdiri dari 2 bagian, yaitu :</a:t>
            </a: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377" indent="-914377">
              <a:buNone/>
              <a:tabLst>
                <a:tab pos="349242" algn="l"/>
              </a:tabLst>
              <a:defRPr/>
            </a:pP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</a:t>
            </a:r>
            <a:r>
              <a:rPr lang="id-ID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 keras (</a:t>
            </a:r>
            <a:r>
              <a:rPr lang="id-ID" sz="33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id-ID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d-ID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 keras yang berfungsi untuk mengolah serta mengelola sistem komputer dengan dikendalikan sistem operasi. Adapun bentuk dari perangkat ini adalah : </a:t>
            </a:r>
            <a:r>
              <a:rPr lang="id-ID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(</a:t>
            </a:r>
            <a:r>
              <a:rPr lang="id-ID" sz="33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Processing Unit</a:t>
            </a:r>
            <a:r>
              <a:rPr lang="id-ID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d-ID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dan memori kompute</a:t>
            </a: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marL="739756" indent="-739756">
              <a:buNone/>
              <a:tabLst>
                <a:tab pos="349242" algn="l"/>
              </a:tabLst>
              <a:defRPr/>
            </a:pP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b. </a:t>
            </a:r>
            <a:r>
              <a:rPr lang="id-ID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 lunak (</a:t>
            </a:r>
            <a:r>
              <a:rPr lang="id-ID" sz="33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id-ID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: </a:t>
            </a:r>
            <a:r>
              <a:rPr lang="id-ID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praktis yang digunakan untuk membantu pekerjaan praktis seperti menulis, membuat lembar kerja, membuat presentasi, mengelola database, dan sebagainya. Contohnya : </a:t>
            </a:r>
            <a:r>
              <a:rPr lang="id-ID" sz="33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Office</a:t>
            </a:r>
            <a:r>
              <a:rPr lang="id-ID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  <a:defRPr/>
            </a:pPr>
            <a:endParaRPr lang="en-US" sz="3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8" name="Date Placeholder 3">
            <a:extLst>
              <a:ext uri="{FF2B5EF4-FFF2-40B4-BE49-F238E27FC236}">
                <a16:creationId xmlns:a16="http://schemas.microsoft.com/office/drawing/2014/main" id="{58053E72-6926-4A16-98FC-5240DDD7FC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096EDA-3865-49CB-86B3-81F138966CDD}" type="datetime1">
              <a:rPr lang="id-ID" altLang="id-ID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17/09/2022</a:t>
            </a:fld>
            <a:endParaRPr lang="id-ID" altLang="id-ID"/>
          </a:p>
        </p:txBody>
      </p:sp>
      <p:sp>
        <p:nvSpPr>
          <p:cNvPr id="21509" name="Footer Placeholder 4">
            <a:extLst>
              <a:ext uri="{FF2B5EF4-FFF2-40B4-BE49-F238E27FC236}">
                <a16:creationId xmlns:a16="http://schemas.microsoft.com/office/drawing/2014/main" id="{67939F2F-4B5C-A28B-E9C2-A2C27E46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820739" y="6021388"/>
            <a:ext cx="730567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id-ID"/>
              <a:t>Matrikulasi PTI 2018</a:t>
            </a:r>
            <a:endParaRPr lang="id-ID" altLang="id-ID"/>
          </a:p>
        </p:txBody>
      </p:sp>
    </p:spTree>
    <p:custDataLst>
      <p:tags r:id="rId1"/>
    </p:custDataLst>
  </p:cSld>
  <p:clrMapOvr>
    <a:masterClrMapping/>
  </p:clrMapOvr>
  <p:transition spd="slow" advTm="138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-4.07407E-6 L -2.08333E-7 -0.07222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375E-6 2.22222E-6 L 4.375E-6 -0.07222 " pathEditMode="relative" rAng="0" ptsTypes="AA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7.40741E-7 L -3.33333E-6 -0.07222 " pathEditMode="relative" rAng="0" ptsTypes="AA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33BA-3F7B-D0BA-645D-DC479415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381001"/>
            <a:ext cx="10985500" cy="890588"/>
          </a:xfrm>
        </p:spPr>
        <p:txBody>
          <a:bodyPr/>
          <a:lstStyle/>
          <a:p>
            <a:pPr eaLnBrk="1" hangingPunct="1"/>
            <a:r>
              <a:rPr lang="en-US" altLang="id-ID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Keunggulan Penggunaan Komputer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D7DE-5188-567B-1CC6-991D628D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9" y="1447800"/>
            <a:ext cx="10729912" cy="5029200"/>
          </a:xfrm>
        </p:spPr>
        <p:txBody>
          <a:bodyPr/>
          <a:lstStyle/>
          <a:p>
            <a:pPr marL="514338" indent="-514338">
              <a:buFont typeface="Arial" panose="020B0604020202020204" pitchFamily="34" charset="0"/>
              <a:buAutoNum type="arabicPeriod"/>
            </a:pPr>
            <a:r>
              <a:rPr lang="en-US" altLang="id-ID" sz="3200" b="1">
                <a:latin typeface="Arial" panose="020B0604020202020204" pitchFamily="34" charset="0"/>
                <a:cs typeface="Arial" panose="020B0604020202020204" pitchFamily="34" charset="0"/>
              </a:rPr>
              <a:t>Kecepatan </a:t>
            </a: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</a:rPr>
              <a:t>: ketika data, perintah dan informasi mengalir di sepanjang rangkaian elektronik di dalam komputer dengankecepatan sangat tinggi. Banyak komputer mampu memproses bermiliar-miliar atau bertriliun operasi dalam 1 detik. </a:t>
            </a:r>
          </a:p>
          <a:p>
            <a:pPr marL="514338" indent="-514338">
              <a:buFont typeface="Arial" panose="020B0604020202020204" pitchFamily="34" charset="0"/>
              <a:buAutoNum type="arabicPeriod"/>
            </a:pPr>
            <a:r>
              <a:rPr lang="en-US" altLang="id-ID" sz="3200" b="1">
                <a:latin typeface="Arial" panose="020B0604020202020204" pitchFamily="34" charset="0"/>
                <a:cs typeface="Arial" panose="020B0604020202020204" pitchFamily="34" charset="0"/>
              </a:rPr>
              <a:t>Reliabilitas</a:t>
            </a: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</a:rPr>
              <a:t> : komponen elektronik dalam komputer modern bersifat mandiri dan dapat diandalkan karena komponen-komponen tersebut jarang mengalami kerusakan dan kegagalan</a:t>
            </a: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CAA04ED9-2525-525B-99CF-227162C185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5B8778-49B7-49CA-B0B9-6BF1073CB38F}" type="datetime1">
              <a:rPr lang="id-ID" altLang="id-ID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17/09/2022</a:t>
            </a:fld>
            <a:endParaRPr lang="id-ID" altLang="id-ID"/>
          </a:p>
        </p:txBody>
      </p:sp>
      <p:sp>
        <p:nvSpPr>
          <p:cNvPr id="22533" name="Footer Placeholder 4">
            <a:extLst>
              <a:ext uri="{FF2B5EF4-FFF2-40B4-BE49-F238E27FC236}">
                <a16:creationId xmlns:a16="http://schemas.microsoft.com/office/drawing/2014/main" id="{8B5E919C-3604-CA6A-A951-498DF2E9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820739" y="6021388"/>
            <a:ext cx="730567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id-ID"/>
              <a:t>Matrikulasi PTI 2018</a:t>
            </a:r>
            <a:endParaRPr lang="id-ID" altLang="id-ID"/>
          </a:p>
        </p:txBody>
      </p:sp>
    </p:spTree>
    <p:custDataLst>
      <p:tags r:id="rId1"/>
    </p:custDataLst>
  </p:cSld>
  <p:clrMapOvr>
    <a:masterClrMapping/>
  </p:clrMapOvr>
  <p:transition spd="slow" advTm="138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79167E-6 3.7037E-6 L -4.79167E-6 -0.07223 " pathEditMode="relative" rAng="0" ptsTypes="AA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A45F-5E94-7FDF-CB1C-DC693262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9" y="381001"/>
            <a:ext cx="10729912" cy="890588"/>
          </a:xfrm>
        </p:spPr>
        <p:txBody>
          <a:bodyPr/>
          <a:lstStyle/>
          <a:p>
            <a:pPr eaLnBrk="1" hangingPunct="1"/>
            <a:r>
              <a:rPr lang="en-US" altLang="id-ID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Keunggulan Penggunaan Komputer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1BF8-6757-CCB9-AFF3-26D6E6E84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9" y="1447800"/>
            <a:ext cx="10729912" cy="5029200"/>
          </a:xfrm>
        </p:spPr>
        <p:txBody>
          <a:bodyPr/>
          <a:lstStyle/>
          <a:p>
            <a:pPr marL="511162" indent="-511162">
              <a:buNone/>
              <a:defRPr/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id-ID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Konsistensi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proses yang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konsisten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garbage in garbage out 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keakuratan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komputer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bergantung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pada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keakuratan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inputnya</a:t>
            </a:r>
            <a:endParaRPr lang="en-US" altLang="id-ID" sz="3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511162" indent="-511162">
              <a:buNone/>
              <a:defRPr/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4. </a:t>
            </a:r>
            <a:r>
              <a:rPr lang="en-US" altLang="id-ID" sz="32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Penyimpanan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komputer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dapat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mengirimkan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data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dengan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cepat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penyimpanan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memori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memprosesnya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menyimpan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kembali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untuk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penggunaan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depannya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  <a:defRPr/>
            </a:pPr>
            <a:endParaRPr lang="en-US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Date Placeholder 3">
            <a:extLst>
              <a:ext uri="{FF2B5EF4-FFF2-40B4-BE49-F238E27FC236}">
                <a16:creationId xmlns:a16="http://schemas.microsoft.com/office/drawing/2014/main" id="{444711AD-1D71-1C7F-172A-F5D709E5AE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6981EB-A63C-4FAB-90DC-2815EE440839}" type="datetime1">
              <a:rPr lang="id-ID" altLang="id-ID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17/09/2022</a:t>
            </a:fld>
            <a:endParaRPr lang="id-ID" altLang="id-ID"/>
          </a:p>
        </p:txBody>
      </p:sp>
      <p:sp>
        <p:nvSpPr>
          <p:cNvPr id="23557" name="Footer Placeholder 4">
            <a:extLst>
              <a:ext uri="{FF2B5EF4-FFF2-40B4-BE49-F238E27FC236}">
                <a16:creationId xmlns:a16="http://schemas.microsoft.com/office/drawing/2014/main" id="{CCCC09AB-C6A4-41E6-AFDE-5C8A3965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820739" y="6021388"/>
            <a:ext cx="730567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id-ID"/>
              <a:t>Matrikulasi PTI 2018</a:t>
            </a:r>
            <a:endParaRPr lang="id-ID" altLang="id-ID"/>
          </a:p>
        </p:txBody>
      </p:sp>
    </p:spTree>
    <p:custDataLst>
      <p:tags r:id="rId1"/>
    </p:custDataLst>
  </p:cSld>
  <p:clrMapOvr>
    <a:masterClrMapping/>
  </p:clrMapOvr>
  <p:transition spd="slow" advTm="138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639600" y="338232"/>
            <a:ext cx="10912800" cy="8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5867" dirty="0">
                <a:solidFill>
                  <a:schemeClr val="accent5">
                    <a:lumMod val="50000"/>
                  </a:schemeClr>
                </a:solidFill>
              </a:rPr>
              <a:t>LATAR BELAKANG</a:t>
            </a:r>
            <a:endParaRPr sz="5867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46CF2-8BC9-CE81-5F3F-842D2ACB7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8577" y="5850141"/>
            <a:ext cx="8844400" cy="4325200"/>
          </a:xfrm>
        </p:spPr>
        <p:txBody>
          <a:bodyPr/>
          <a:lstStyle/>
          <a:p>
            <a:pPr marL="152396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7E543-3EEB-B8D9-D177-28230D02A85B}"/>
              </a:ext>
            </a:extLst>
          </p:cNvPr>
          <p:cNvSpPr txBox="1"/>
          <p:nvPr/>
        </p:nvSpPr>
        <p:spPr>
          <a:xfrm>
            <a:off x="2881223" y="1241873"/>
            <a:ext cx="642955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 err="1">
                <a:latin typeface="Adobe Garamond Pro Bold" panose="02020702060506020403" pitchFamily="18" charset="0"/>
              </a:rPr>
              <a:t>Evolusi</a:t>
            </a:r>
            <a:r>
              <a:rPr lang="en-US" sz="3733" dirty="0">
                <a:latin typeface="Adobe Garamond Pro Bold" panose="02020702060506020403" pitchFamily="18" charset="0"/>
              </a:rPr>
              <a:t> Abad </a:t>
            </a:r>
            <a:r>
              <a:rPr lang="en-US" sz="3733" dirty="0" err="1">
                <a:latin typeface="Adobe Garamond Pro Bold" panose="02020702060506020403" pitchFamily="18" charset="0"/>
              </a:rPr>
              <a:t>Informasi</a:t>
            </a:r>
            <a:endParaRPr lang="en-ID" sz="3733" dirty="0">
              <a:latin typeface="Adobe Garamond Pro Bold" panose="02020702060506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C9FC9-DBBA-6227-6AC3-C3BBCCE7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5" y="1994850"/>
            <a:ext cx="3255657" cy="18216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525739-7852-15D9-8ABC-E376B3D08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772" y="1994849"/>
            <a:ext cx="2938456" cy="190277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690E2D-2CAF-08C2-D3A5-7CE61C81BB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48" t="2701" r="18019"/>
          <a:stretch/>
        </p:blipFill>
        <p:spPr>
          <a:xfrm>
            <a:off x="8380199" y="1994850"/>
            <a:ext cx="2938456" cy="19984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171FD6-3AA9-E451-2E2F-CC354A82BED7}"/>
              </a:ext>
            </a:extLst>
          </p:cNvPr>
          <p:cNvSpPr txBox="1"/>
          <p:nvPr/>
        </p:nvSpPr>
        <p:spPr>
          <a:xfrm>
            <a:off x="747623" y="4023611"/>
            <a:ext cx="2725947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ABAD PERTANIAN</a:t>
            </a:r>
          </a:p>
          <a:p>
            <a:pPr algn="ctr"/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(&lt; </a:t>
            </a:r>
            <a:r>
              <a:rPr lang="en-US" sz="2400" i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tahun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1800)</a:t>
            </a:r>
          </a:p>
          <a:p>
            <a:pPr algn="ctr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Bertani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menggunakan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tenaga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manusia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dan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tangan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30C82-1826-57E3-06A0-BB99D0AAECFE}"/>
              </a:ext>
            </a:extLst>
          </p:cNvPr>
          <p:cNvSpPr txBox="1"/>
          <p:nvPr/>
        </p:nvSpPr>
        <p:spPr>
          <a:xfrm>
            <a:off x="4626772" y="4181638"/>
            <a:ext cx="2725947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ABAD INDUSTRI</a:t>
            </a:r>
          </a:p>
          <a:p>
            <a:pPr algn="ctr"/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(1800-1957)</a:t>
            </a:r>
          </a:p>
          <a:p>
            <a:pPr algn="ctr"/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Bekerja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pabrik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menggunakan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tenaga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manusia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dan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mesin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39BD8-48AD-AB7A-A9EB-0BFBAFC121DB}"/>
              </a:ext>
            </a:extLst>
          </p:cNvPr>
          <p:cNvSpPr txBox="1"/>
          <p:nvPr/>
        </p:nvSpPr>
        <p:spPr>
          <a:xfrm>
            <a:off x="8505921" y="4088744"/>
            <a:ext cx="2725947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ABAD INFORMASI</a:t>
            </a:r>
          </a:p>
          <a:p>
            <a:pPr algn="ctr"/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(1957-SEKARANG)</a:t>
            </a:r>
          </a:p>
          <a:p>
            <a:pPr algn="ctr"/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Pekerja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terdidik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menggunakan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tenaga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dan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teknologi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informasi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70BC-45BC-D946-A431-58264FBD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9" y="381001"/>
            <a:ext cx="10729912" cy="890588"/>
          </a:xfrm>
        </p:spPr>
        <p:txBody>
          <a:bodyPr/>
          <a:lstStyle/>
          <a:p>
            <a:pPr eaLnBrk="1" hangingPunct="1"/>
            <a:r>
              <a:rPr lang="en-US" altLang="id-ID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Keunggulan Penggunaan Komputer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7E59-ACC7-786F-92FE-4A6EB6C3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9" y="1447800"/>
            <a:ext cx="10729912" cy="5029200"/>
          </a:xfrm>
        </p:spPr>
        <p:txBody>
          <a:bodyPr/>
          <a:lstStyle/>
          <a:p>
            <a:pPr marL="511162" indent="-511162">
              <a:buNone/>
              <a:defRPr/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id-ID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kebanyakan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masa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kini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berkomunikasi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secara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nirkabel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dapat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berbagi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ke-4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jenis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siklus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pemrosesan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informasi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- input, proses, output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penyimpanan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–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dengan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komputer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lainnya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  <a:defRPr/>
            </a:pPr>
            <a:endParaRPr lang="en-US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Date Placeholder 3">
            <a:extLst>
              <a:ext uri="{FF2B5EF4-FFF2-40B4-BE49-F238E27FC236}">
                <a16:creationId xmlns:a16="http://schemas.microsoft.com/office/drawing/2014/main" id="{F0C10D5A-78AE-3494-8F9C-7FCE5BA8D6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6AC63F-E5C7-4F39-AEEC-1769D450827B}" type="datetime1">
              <a:rPr lang="id-ID" altLang="id-ID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17/09/2022</a:t>
            </a:fld>
            <a:endParaRPr lang="id-ID" altLang="id-ID"/>
          </a:p>
        </p:txBody>
      </p:sp>
      <p:sp>
        <p:nvSpPr>
          <p:cNvPr id="24581" name="Footer Placeholder 4">
            <a:extLst>
              <a:ext uri="{FF2B5EF4-FFF2-40B4-BE49-F238E27FC236}">
                <a16:creationId xmlns:a16="http://schemas.microsoft.com/office/drawing/2014/main" id="{B81E7F40-1150-13FD-5242-A3DFE444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820739" y="6021388"/>
            <a:ext cx="730567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id-ID"/>
              <a:t>Matrikulasi PTI 2018</a:t>
            </a:r>
            <a:endParaRPr lang="id-ID" altLang="id-ID"/>
          </a:p>
        </p:txBody>
      </p:sp>
    </p:spTree>
    <p:custDataLst>
      <p:tags r:id="rId1"/>
    </p:custDataLst>
  </p:cSld>
  <p:clrMapOvr>
    <a:masterClrMapping/>
  </p:clrMapOvr>
  <p:transition spd="slow" advTm="138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98EE-C31E-5F14-6B35-09165212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9" y="381001"/>
            <a:ext cx="10837863" cy="890588"/>
          </a:xfrm>
        </p:spPr>
        <p:txBody>
          <a:bodyPr/>
          <a:lstStyle/>
          <a:p>
            <a:pPr eaLnBrk="1" hangingPunct="1"/>
            <a:r>
              <a:rPr lang="en-US" altLang="id-ID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Kelemahan Penggunaan Komputer</a:t>
            </a:r>
          </a:p>
        </p:txBody>
      </p:sp>
      <p:sp>
        <p:nvSpPr>
          <p:cNvPr id="25603" name="Date Placeholder 3">
            <a:extLst>
              <a:ext uri="{FF2B5EF4-FFF2-40B4-BE49-F238E27FC236}">
                <a16:creationId xmlns:a16="http://schemas.microsoft.com/office/drawing/2014/main" id="{945EE25D-D379-B730-0096-CD6AACA2D5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48BF5B-B1F4-41FA-862D-508C07787E08}" type="datetime1">
              <a:rPr lang="id-ID" altLang="id-ID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17/09/2022</a:t>
            </a:fld>
            <a:endParaRPr lang="id-ID" altLang="id-ID"/>
          </a:p>
        </p:txBody>
      </p:sp>
      <p:sp>
        <p:nvSpPr>
          <p:cNvPr id="25604" name="Footer Placeholder 4">
            <a:extLst>
              <a:ext uri="{FF2B5EF4-FFF2-40B4-BE49-F238E27FC236}">
                <a16:creationId xmlns:a16="http://schemas.microsoft.com/office/drawing/2014/main" id="{900666AA-D1A9-8D83-1AEF-4463BAA4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820739" y="6021388"/>
            <a:ext cx="730567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id-ID"/>
              <a:t>Matrikulasi PTI 2018</a:t>
            </a:r>
            <a:endParaRPr lang="id-ID" alt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0823-1BDA-DC48-B391-F5079E0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9" y="1447800"/>
            <a:ext cx="10729912" cy="5029200"/>
          </a:xfrm>
        </p:spPr>
        <p:txBody>
          <a:bodyPr/>
          <a:lstStyle/>
          <a:p>
            <a:pPr marL="514338" indent="-514338">
              <a:buFont typeface="Arial" panose="020B0604020202020204" pitchFamily="34" charset="0"/>
              <a:buAutoNum type="arabicPeriod"/>
              <a:defRPr/>
            </a:pPr>
            <a:r>
              <a:rPr lang="en-US" altLang="id-ID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r>
              <a:rPr lang="en-US" altLang="id-ID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US" altLang="id-ID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perkepanjangan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cedera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atau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gangguan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pada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tangan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pergelangan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tangan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sikut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mata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leher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punggung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Pencegahannya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dapat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melindungi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diri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dengan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merancang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tempat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kerja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yang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layak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memiliki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posisi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tubuh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yang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baik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514338" indent="-514338">
              <a:buFont typeface="Arial" panose="020B0604020202020204" pitchFamily="34" charset="0"/>
              <a:buAutoNum type="arabicPeriod"/>
              <a:defRPr/>
            </a:pPr>
            <a:r>
              <a:rPr lang="en-US" altLang="id-ID" sz="32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Pelanggaran</a:t>
            </a:r>
            <a:r>
              <a:rPr lang="en-US" altLang="id-ID" sz="3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privasi</a:t>
            </a:r>
            <a:r>
              <a:rPr lang="en-US" altLang="id-ID" sz="32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bila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komputer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digunakan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secara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bersama-sama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tidak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terlindungi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data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kita</a:t>
            </a:r>
            <a:endParaRPr lang="en-US" altLang="id-ID" sz="3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38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C474-BD05-F6C7-A956-6C5F8ED4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9" y="381001"/>
            <a:ext cx="10837863" cy="890588"/>
          </a:xfrm>
        </p:spPr>
        <p:txBody>
          <a:bodyPr/>
          <a:lstStyle/>
          <a:p>
            <a:pPr eaLnBrk="1" hangingPunct="1"/>
            <a:r>
              <a:rPr lang="en-US" altLang="id-ID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Kelemahan Penggunaan Komputer</a:t>
            </a:r>
          </a:p>
        </p:txBody>
      </p:sp>
      <p:sp>
        <p:nvSpPr>
          <p:cNvPr id="26627" name="Date Placeholder 3">
            <a:extLst>
              <a:ext uri="{FF2B5EF4-FFF2-40B4-BE49-F238E27FC236}">
                <a16:creationId xmlns:a16="http://schemas.microsoft.com/office/drawing/2014/main" id="{A6BFC644-CF81-DC40-0A1E-CBAB43A49F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454F42-81CF-44C8-AA0D-799B47A2C1B5}" type="datetime1">
              <a:rPr lang="id-ID" altLang="id-ID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17/09/2022</a:t>
            </a:fld>
            <a:endParaRPr lang="id-ID" altLang="id-ID"/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EA95558C-F6C0-F00E-463C-A08A50D2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820739" y="6021388"/>
            <a:ext cx="730567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id-ID"/>
              <a:t>Matrikulasi PTI 2018</a:t>
            </a:r>
            <a:endParaRPr lang="id-ID" alt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0BF5-B420-2178-88A7-9A76C233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9" y="1271589"/>
            <a:ext cx="10729912" cy="5205412"/>
          </a:xfrm>
        </p:spPr>
        <p:txBody>
          <a:bodyPr/>
          <a:lstStyle/>
          <a:p>
            <a:pPr marL="457189">
              <a:buNone/>
            </a:pP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id-ID" sz="3200" b="1">
                <a:latin typeface="Arial" panose="020B0604020202020204" pitchFamily="34" charset="0"/>
                <a:cs typeface="Arial" panose="020B0604020202020204" pitchFamily="34" charset="0"/>
              </a:rPr>
              <a:t>Keamanan publik </a:t>
            </a: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</a:rPr>
              <a:t>= melindungi data kita dari berbagai kecurangan atau kejahatan teknologi informasi dengan tidak berbagi data pribadi dengan orang lain</a:t>
            </a:r>
          </a:p>
          <a:p>
            <a:pPr marL="457189">
              <a:buNone/>
            </a:pP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id-ID" sz="3200" b="1">
                <a:latin typeface="Arial" panose="020B0604020202020204" pitchFamily="34" charset="0"/>
                <a:cs typeface="Arial" panose="020B0604020202020204" pitchFamily="34" charset="0"/>
              </a:rPr>
              <a:t>Dampak pada tenaga kerja </a:t>
            </a: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</a:rPr>
              <a:t>= penggunaan komputer yang memudahkan pekerjaan akan menimbulkan perusahaan akan mengalihkan tenaga kerja asing</a:t>
            </a:r>
          </a:p>
          <a:p>
            <a:pPr marL="457189">
              <a:buNone/>
            </a:pP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id-ID" sz="3200" b="1">
                <a:latin typeface="Arial" panose="020B0604020202020204" pitchFamily="34" charset="0"/>
                <a:cs typeface="Arial" panose="020B0604020202020204" pitchFamily="34" charset="0"/>
              </a:rPr>
              <a:t>Dampak pada lingkungan </a:t>
            </a: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</a:rPr>
              <a:t>= proses pembuatan komputer yang menghasilkan limbah komputer yang menghabiskan banyak sumber daya alam dan mencemari lingkungan</a:t>
            </a:r>
          </a:p>
        </p:txBody>
      </p:sp>
    </p:spTree>
    <p:custDataLst>
      <p:tags r:id="rId1"/>
    </p:custDataLst>
  </p:cSld>
  <p:clrMapOvr>
    <a:masterClrMapping/>
  </p:clrMapOvr>
  <p:transition spd="slow" advTm="138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7EBD-055C-FD28-82BE-35B04CEA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9" y="381001"/>
            <a:ext cx="10837863" cy="890588"/>
          </a:xfrm>
        </p:spPr>
        <p:txBody>
          <a:bodyPr/>
          <a:lstStyle/>
          <a:p>
            <a:pPr eaLnBrk="1" hangingPunct="1"/>
            <a:r>
              <a:rPr lang="en-US" altLang="id-ID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Jaringan dan Internet</a:t>
            </a: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77FF4CA4-3F91-107D-E592-ED7CF54121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29173F-BF09-4BEC-94F3-CCCD60EFF0FC}" type="datetime1">
              <a:rPr lang="id-ID" altLang="id-ID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17/09/2022</a:t>
            </a:fld>
            <a:endParaRPr lang="id-ID" altLang="id-ID"/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547953F1-1930-2B59-800D-E247204D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820739" y="6021388"/>
            <a:ext cx="730567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id-ID"/>
              <a:t>Matrikulasi PTI 2018</a:t>
            </a:r>
            <a:endParaRPr lang="id-ID" alt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C86E-8140-BF21-1BE9-9347488A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9" y="1271589"/>
            <a:ext cx="10729912" cy="5205412"/>
          </a:xfrm>
        </p:spPr>
        <p:txBody>
          <a:bodyPr/>
          <a:lstStyle/>
          <a:p>
            <a:pPr marL="457189">
              <a:buNone/>
            </a:pP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</a:rPr>
              <a:t>Jaringan = sekumpulan komputer dan perangkat yang saling terhubung, biasanya secara nirkabel melalui media komunikasi dan transisi. Ketika komputer terhubung dengan jaringan = </a:t>
            </a:r>
            <a:r>
              <a:rPr lang="en-US" altLang="id-ID" sz="3200" i="1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</a:p>
          <a:p>
            <a:pPr marL="457189">
              <a:buNone/>
            </a:pP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</a:rPr>
              <a:t>Jaringan memungkinkan banyak komputer untuk berbagi sumber daya seperti perangkat keras, piranti lunak, data dan informasi. Membagi sumber daya </a:t>
            </a: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menghemat waktu dan uang.</a:t>
            </a:r>
            <a:endParaRPr lang="en-US" altLang="id-ID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38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CE37-DCC7-F770-5B88-DED2533D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9" y="381001"/>
            <a:ext cx="10837863" cy="890588"/>
          </a:xfrm>
        </p:spPr>
        <p:txBody>
          <a:bodyPr/>
          <a:lstStyle/>
          <a:p>
            <a:pPr eaLnBrk="1" hangingPunct="1"/>
            <a:r>
              <a:rPr lang="en-US" altLang="id-ID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Jaringan dan Internet</a:t>
            </a:r>
          </a:p>
        </p:txBody>
      </p:sp>
      <p:sp>
        <p:nvSpPr>
          <p:cNvPr id="28675" name="Date Placeholder 3">
            <a:extLst>
              <a:ext uri="{FF2B5EF4-FFF2-40B4-BE49-F238E27FC236}">
                <a16:creationId xmlns:a16="http://schemas.microsoft.com/office/drawing/2014/main" id="{3B97991B-F801-7368-5879-DB6C0A43F8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0C062B-B85A-4393-AE82-6B295BA3A5CE}" type="datetime1">
              <a:rPr lang="id-ID" altLang="id-ID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17/09/2022</a:t>
            </a:fld>
            <a:endParaRPr lang="id-ID" altLang="id-ID"/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24F79D3A-37B4-F146-8612-A0269BCD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820739" y="6021388"/>
            <a:ext cx="730567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id-ID"/>
              <a:t>Matrikulasi PTI 2018</a:t>
            </a:r>
            <a:endParaRPr lang="id-ID" alt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A521-7A8C-1427-04F6-75DBE08F2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9" y="1271589"/>
            <a:ext cx="10729912" cy="5205412"/>
          </a:xfrm>
        </p:spPr>
        <p:txBody>
          <a:bodyPr/>
          <a:lstStyle/>
          <a:p>
            <a:pPr marL="457189">
              <a:buNone/>
              <a:defRPr/>
            </a:pP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instansi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pemerintahan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swasta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sekolah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perguruan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berfungsi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saling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nirkabel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internet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dikembangkan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1960-an</a:t>
            </a:r>
            <a:endParaRPr lang="en-US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>
              <a:buNone/>
              <a:defRPr/>
            </a:pP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internet = </a:t>
            </a:r>
          </a:p>
          <a:p>
            <a:pPr marL="514338" indent="-514338">
              <a:buFont typeface="Arial" panose="020B0604020202020204" pitchFamily="34" charset="0"/>
              <a:buAutoNum type="arabicPeriod"/>
              <a:defRPr/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LAN = Local Area Network 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dalam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1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lingkup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tempat</a:t>
            </a:r>
            <a:endParaRPr lang="en-US" altLang="id-ID" sz="3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514338" indent="-514338">
              <a:buFont typeface="Arial" panose="020B0604020202020204" pitchFamily="34" charset="0"/>
              <a:buAutoNum type="arabicPeriod"/>
              <a:defRPr/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 = Metropolitan Area Network 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antar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tempat</a:t>
            </a:r>
            <a:endParaRPr lang="en-US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38" indent="-514338">
              <a:buFont typeface="Arial" panose="020B0604020202020204" pitchFamily="34" charset="0"/>
              <a:buAutoNum type="arabicPeriod"/>
              <a:defRPr/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WAN = Wide Area Network 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antar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id-ID" sz="3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negara</a:t>
            </a:r>
            <a:endParaRPr lang="en-US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38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2.59259E-6 L 1.25E-6 -0.07222 " pathEditMode="relative" rAng="0" ptsTypes="AA">
                                      <p:cBhvr>
                                        <p:cTn id="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>
            <a:spLocks noGrp="1"/>
          </p:cNvSpPr>
          <p:nvPr>
            <p:ph type="ctrTitle"/>
          </p:nvPr>
        </p:nvSpPr>
        <p:spPr>
          <a:xfrm>
            <a:off x="2328862" y="1625754"/>
            <a:ext cx="8878400" cy="8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685783" indent="-685783">
              <a:defRPr/>
            </a:pPr>
            <a:br>
              <a:rPr lang="en-US" dirty="0"/>
            </a:br>
            <a:r>
              <a:rPr lang="en-US" sz="6400" b="1" dirty="0">
                <a:solidFill>
                  <a:schemeClr val="accent5">
                    <a:lumMod val="50000"/>
                  </a:schemeClr>
                </a:solidFill>
              </a:rPr>
              <a:t>Masyarakat </a:t>
            </a:r>
            <a:r>
              <a:rPr lang="en-US" sz="6400" b="1" dirty="0" err="1">
                <a:solidFill>
                  <a:schemeClr val="accent5">
                    <a:lumMod val="50000"/>
                  </a:schemeClr>
                </a:solidFill>
              </a:rPr>
              <a:t>Informasi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052612-6FE6-B9BF-1C56-CF20A560E425}"/>
              </a:ext>
            </a:extLst>
          </p:cNvPr>
          <p:cNvSpPr/>
          <p:nvPr/>
        </p:nvSpPr>
        <p:spPr>
          <a:xfrm>
            <a:off x="576774" y="2519754"/>
            <a:ext cx="10339754" cy="3457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Adalah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suatu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masyarakat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dimana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lebih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banyak</a:t>
            </a:r>
            <a:r>
              <a:rPr lang="en-US" sz="4800" dirty="0">
                <a:solidFill>
                  <a:schemeClr val="bg1"/>
                </a:solidFill>
              </a:rPr>
              <a:t> orang </a:t>
            </a:r>
            <a:r>
              <a:rPr lang="en-US" sz="4800" dirty="0" err="1">
                <a:solidFill>
                  <a:schemeClr val="bg1"/>
                </a:solidFill>
              </a:rPr>
              <a:t>bekerja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dalam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bidang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penanganan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informasi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daripada</a:t>
            </a:r>
            <a:r>
              <a:rPr lang="en-US" sz="4800" dirty="0">
                <a:solidFill>
                  <a:schemeClr val="bg1"/>
                </a:solidFill>
              </a:rPr>
              <a:t>  </a:t>
            </a:r>
            <a:r>
              <a:rPr lang="en-US" sz="4800" dirty="0" err="1">
                <a:solidFill>
                  <a:schemeClr val="bg1"/>
                </a:solidFill>
              </a:rPr>
              <a:t>bidang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pertanian</a:t>
            </a:r>
            <a:r>
              <a:rPr lang="en-US" sz="4800" dirty="0">
                <a:solidFill>
                  <a:schemeClr val="bg1"/>
                </a:solidFill>
              </a:rPr>
              <a:t> dan </a:t>
            </a:r>
            <a:r>
              <a:rPr lang="en-US" sz="4800" dirty="0" err="1">
                <a:solidFill>
                  <a:schemeClr val="bg1"/>
                </a:solidFill>
              </a:rPr>
              <a:t>industri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>
            <a:spLocks noGrp="1"/>
          </p:cNvSpPr>
          <p:nvPr>
            <p:ph type="ctrTitle"/>
          </p:nvPr>
        </p:nvSpPr>
        <p:spPr>
          <a:xfrm flipH="1">
            <a:off x="1090183" y="1113949"/>
            <a:ext cx="10825151" cy="8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 sz="5400"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APA ITU</a:t>
            </a:r>
            <a:br>
              <a:rPr lang="en" sz="5400"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" sz="5400"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TEKNOLOGI INFORMASI?</a:t>
            </a:r>
            <a:endParaRPr sz="5400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25D7D-64D2-B955-5B92-BFCC5BB87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169"/>
          <a:stretch/>
        </p:blipFill>
        <p:spPr>
          <a:xfrm>
            <a:off x="832641" y="2239896"/>
            <a:ext cx="8556269" cy="2378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83152-4D29-C62C-08E5-06943C603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08" r="71612" b="3656"/>
          <a:stretch/>
        </p:blipFill>
        <p:spPr>
          <a:xfrm>
            <a:off x="3671231" y="4044549"/>
            <a:ext cx="2428971" cy="28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>
            <a:spLocks noGrp="1"/>
          </p:cNvSpPr>
          <p:nvPr>
            <p:ph type="ctrTitle"/>
          </p:nvPr>
        </p:nvSpPr>
        <p:spPr>
          <a:xfrm flipH="1">
            <a:off x="1272727" y="1070353"/>
            <a:ext cx="10970536" cy="8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5400"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APA ITU TEKNOLOGI INFORMASI?</a:t>
            </a:r>
            <a:endParaRPr sz="5400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4D382-DF3F-608A-F6DB-F6683EC037E0}"/>
              </a:ext>
            </a:extLst>
          </p:cNvPr>
          <p:cNvSpPr txBox="1"/>
          <p:nvPr/>
        </p:nvSpPr>
        <p:spPr>
          <a:xfrm>
            <a:off x="1530953" y="1964353"/>
            <a:ext cx="10454084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65751" indent="-365751">
              <a:defRPr/>
            </a:pP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technology (</a:t>
            </a: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teknologi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TI)</a:t>
            </a:r>
          </a:p>
          <a:p>
            <a:pPr marL="365751" indent="-365751">
              <a:defRPr/>
            </a:pP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adalah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istilah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mendeskripsikan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teknologi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</a:p>
          <a:p>
            <a:pPr marL="365751" indent="-365751">
              <a:defRPr/>
            </a:pP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teknologi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memungkinkan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manusia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457189" indent="-457189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mencatat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(record)</a:t>
            </a:r>
          </a:p>
          <a:p>
            <a:pPr marL="457189" indent="-457189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menyimpan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(store)</a:t>
            </a:r>
          </a:p>
          <a:p>
            <a:pPr marL="457189" indent="-457189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mengolah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(process)</a:t>
            </a:r>
          </a:p>
          <a:p>
            <a:pPr marL="457189" indent="-457189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mengambil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kembali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(retrieve)</a:t>
            </a:r>
          </a:p>
          <a:p>
            <a:pPr marL="457189" indent="-457189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mengirim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(transmit)</a:t>
            </a:r>
          </a:p>
          <a:p>
            <a:pPr marL="457189" indent="-457189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menerima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(receive)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49269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>
            <a:extLst>
              <a:ext uri="{FF2B5EF4-FFF2-40B4-BE49-F238E27FC236}">
                <a16:creationId xmlns:a16="http://schemas.microsoft.com/office/drawing/2014/main" id="{851A0935-EA66-01AB-29B9-855C71B2A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" t="8969" r="13281" b="21287"/>
          <a:stretch/>
        </p:blipFill>
        <p:spPr>
          <a:xfrm>
            <a:off x="1509931" y="497014"/>
            <a:ext cx="9172137" cy="6067171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2">
            <a:extLst>
              <a:ext uri="{FF2B5EF4-FFF2-40B4-BE49-F238E27FC236}">
                <a16:creationId xmlns:a16="http://schemas.microsoft.com/office/drawing/2014/main" id="{C18B6FD4-3B25-E176-0210-D98594610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t="8495" r="11436" b="30461"/>
          <a:stretch/>
        </p:blipFill>
        <p:spPr bwMode="auto">
          <a:xfrm>
            <a:off x="1246163" y="365125"/>
            <a:ext cx="9445283" cy="55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>
            <a:extLst>
              <a:ext uri="{FF2B5EF4-FFF2-40B4-BE49-F238E27FC236}">
                <a16:creationId xmlns:a16="http://schemas.microsoft.com/office/drawing/2014/main" id="{5D03215B-152C-B97B-0545-009FF1D4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7DD4CB6-29EC-81C0-C8C9-30BB09334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44F501B3-6EEE-98FC-53FA-F1C11FCCC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8" t="22154" r="11590" b="17538"/>
          <a:stretch/>
        </p:blipFill>
        <p:spPr bwMode="auto">
          <a:xfrm>
            <a:off x="1232095" y="629025"/>
            <a:ext cx="10331548" cy="5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>
            <a:extLst>
              <a:ext uri="{FF2B5EF4-FFF2-40B4-BE49-F238E27FC236}">
                <a16:creationId xmlns:a16="http://schemas.microsoft.com/office/drawing/2014/main" id="{5C8BE807-3D8E-0945-897C-81EFB785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6447D17-D2C4-2A4B-3164-7A2AFCAA3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44DDD1C6-67CC-4894-45E6-777305CB9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6" t="24653" r="26974" b="15077"/>
          <a:stretch/>
        </p:blipFill>
        <p:spPr bwMode="auto">
          <a:xfrm>
            <a:off x="2124220" y="805141"/>
            <a:ext cx="7287065" cy="524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|2.1|1.5|0.8|0.8|1|1.2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|2.1|1.5|0.8|0.8|1|1.2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|2.1|1.5|0.8|0.8|1|1.2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|2.1|1.5|0.8|0.8|1|1.2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|2.1|1.5|0.8|0.8|1|1.2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|2.1|1.5|0.8|0.8|1|1.2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|2.1|1.5|0.8|0.8|1|1.2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|2.1|1.5|0.8|0.8|1|1.2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|2.1|1.5|0.8|0.8|1|1.2|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718</Words>
  <Application>Microsoft Office PowerPoint</Application>
  <PresentationFormat>Widescreen</PresentationFormat>
  <Paragraphs>78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Adobe Gothic Std B</vt:lpstr>
      <vt:lpstr>Adobe Garamond Pro Bold</vt:lpstr>
      <vt:lpstr>Arial</vt:lpstr>
      <vt:lpstr>Calibri</vt:lpstr>
      <vt:lpstr>Calibri Light</vt:lpstr>
      <vt:lpstr>Garamond</vt:lpstr>
      <vt:lpstr>Livvic</vt:lpstr>
      <vt:lpstr>Office Theme</vt:lpstr>
      <vt:lpstr>PENGANTAR TEKNOLOGI INFORMASI</vt:lpstr>
      <vt:lpstr>LATAR BELAKANG </vt:lpstr>
      <vt:lpstr> Masyarakat Informasi</vt:lpstr>
      <vt:lpstr>APA ITU TEKNOLOGI INFORMASI?</vt:lpstr>
      <vt:lpstr>APA ITU TEKNOLOGI INFORMASI?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Sistem Komputer</vt:lpstr>
      <vt:lpstr>Sistem Komputer</vt:lpstr>
      <vt:lpstr>Keunggulan Penggunaan Komputer</vt:lpstr>
      <vt:lpstr>Keunggulan Penggunaan Komputer</vt:lpstr>
      <vt:lpstr>Keunggulan Penggunaan Komputer</vt:lpstr>
      <vt:lpstr>Kelemahan Penggunaan Komputer</vt:lpstr>
      <vt:lpstr>Kelemahan Penggunaan Komputer</vt:lpstr>
      <vt:lpstr>Jaringan dan Internet</vt:lpstr>
      <vt:lpstr>Jaringan dan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TEKNOLOGI INFORMASI</dc:title>
  <dc:creator>Stephanie Tan</dc:creator>
  <cp:lastModifiedBy>Gunawan Prayitno</cp:lastModifiedBy>
  <cp:revision>1</cp:revision>
  <dcterms:created xsi:type="dcterms:W3CDTF">2022-09-06T00:43:40Z</dcterms:created>
  <dcterms:modified xsi:type="dcterms:W3CDTF">2022-09-17T01:46:15Z</dcterms:modified>
</cp:coreProperties>
</file>