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40"/>
  </p:handoutMasterIdLst>
  <p:sldIdLst>
    <p:sldId id="267" r:id="rId5"/>
    <p:sldId id="258" r:id="rId6"/>
    <p:sldId id="290" r:id="rId7"/>
    <p:sldId id="257" r:id="rId8"/>
    <p:sldId id="269" r:id="rId9"/>
    <p:sldId id="270" r:id="rId10"/>
    <p:sldId id="271" r:id="rId11"/>
    <p:sldId id="29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84" r:id="rId26"/>
    <p:sldId id="285" r:id="rId27"/>
    <p:sldId id="292" r:id="rId28"/>
    <p:sldId id="286" r:id="rId29"/>
    <p:sldId id="293" r:id="rId30"/>
    <p:sldId id="294" r:id="rId31"/>
    <p:sldId id="295" r:id="rId32"/>
    <p:sldId id="296" r:id="rId33"/>
    <p:sldId id="287" r:id="rId34"/>
    <p:sldId id="297" r:id="rId35"/>
    <p:sldId id="298" r:id="rId36"/>
    <p:sldId id="299" r:id="rId37"/>
    <p:sldId id="30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712" autoAdjust="0"/>
  </p:normalViewPr>
  <p:slideViewPr>
    <p:cSldViewPr snapToGrid="0">
      <p:cViewPr varScale="1">
        <p:scale>
          <a:sx n="75" d="100"/>
          <a:sy n="7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77" y="1710596"/>
            <a:ext cx="9504485" cy="3007447"/>
          </a:xfrm>
        </p:spPr>
        <p:txBody>
          <a:bodyPr/>
          <a:lstStyle/>
          <a:p>
            <a:r>
              <a:rPr lang="en-US" dirty="0" smtClean="0"/>
              <a:t>DASAR-DASAR PEMOGRAMAN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Sederhana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Bahasa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JAVA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C++ </a:t>
            </a:r>
            <a:r>
              <a:rPr lang="en-US" sz="2000" dirty="0" err="1" smtClean="0"/>
              <a:t>namuk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java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/>
              <a:t> </a:t>
            </a:r>
            <a:r>
              <a:rPr lang="en-US" sz="2000" dirty="0" err="1" smtClean="0"/>
              <a:t>diperbaiki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Berorientasi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(Object Oriented)</a:t>
            </a:r>
          </a:p>
          <a:p>
            <a:pPr marL="0" indent="0">
              <a:buNone/>
            </a:pPr>
            <a:r>
              <a:rPr lang="en-US" sz="2000" dirty="0" smtClean="0"/>
              <a:t>Java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berorientasi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modular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dipergunakan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.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berorientasi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memodelkan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</a:t>
            </a:r>
            <a:r>
              <a:rPr lang="en-US" sz="2000" dirty="0" err="1" smtClean="0"/>
              <a:t>nyata</a:t>
            </a:r>
            <a:r>
              <a:rPr lang="en-US" sz="2000" dirty="0" smtClean="0"/>
              <a:t>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objek-objek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Terdistribusi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Java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terdistribusi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libraries networking yang </a:t>
            </a:r>
            <a:r>
              <a:rPr lang="en-US" sz="2000" dirty="0" err="1" smtClean="0"/>
              <a:t>terintegrasi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1520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Interpreted</a:t>
            </a:r>
          </a:p>
          <a:p>
            <a:pPr marL="0" indent="0">
              <a:buNone/>
            </a:pPr>
            <a:r>
              <a:rPr lang="en-US" sz="2000" dirty="0" smtClean="0"/>
              <a:t>Program java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interpreter </a:t>
            </a:r>
            <a:r>
              <a:rPr lang="en-US" sz="2000" dirty="0" err="1" smtClean="0"/>
              <a:t>yaitu</a:t>
            </a:r>
            <a:r>
              <a:rPr lang="en-US" sz="2000" dirty="0" smtClean="0"/>
              <a:t> Java Virtual Machine (JVM). Hal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source code Java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dikompilasi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Java bytecodes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platform yang </a:t>
            </a:r>
            <a:r>
              <a:rPr lang="en-US" sz="2000" dirty="0" err="1" smtClean="0"/>
              <a:t>berbeda-beda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Robust</a:t>
            </a:r>
          </a:p>
          <a:p>
            <a:pPr marL="0" indent="0">
              <a:buNone/>
            </a:pPr>
            <a:r>
              <a:rPr lang="en-US" sz="2000" dirty="0" smtClean="0"/>
              <a:t>Java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reliabilitas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tinggi</a:t>
            </a:r>
            <a:r>
              <a:rPr lang="en-US" sz="2000" dirty="0" smtClean="0"/>
              <a:t>. Compiler </a:t>
            </a:r>
            <a:r>
              <a:rPr lang="en-US" sz="2000" dirty="0" err="1" smtClean="0"/>
              <a:t>pada</a:t>
            </a:r>
            <a:r>
              <a:rPr lang="en-US" sz="2000" dirty="0" smtClean="0"/>
              <a:t> java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mendeteksi</a:t>
            </a:r>
            <a:r>
              <a:rPr lang="en-US" sz="2000" dirty="0" smtClean="0"/>
              <a:t> error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teliti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lain. </a:t>
            </a:r>
            <a:r>
              <a:rPr lang="en-US" sz="2000" dirty="0" err="1" smtClean="0"/>
              <a:t>Jave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runtime-Exception handling </a:t>
            </a:r>
            <a:r>
              <a:rPr lang="en-US" sz="2000" dirty="0" err="1" smtClean="0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mengatasi</a:t>
            </a:r>
            <a:r>
              <a:rPr lang="en-US" sz="2000" dirty="0" smtClean="0"/>
              <a:t> error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Secure</a:t>
            </a:r>
          </a:p>
          <a:p>
            <a:pPr marL="0" indent="0">
              <a:buNone/>
            </a:pPr>
            <a:r>
              <a:rPr lang="en-US" sz="2000" dirty="0" err="1" smtClean="0"/>
              <a:t>Sebagai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internet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redistribusi</a:t>
            </a:r>
            <a:r>
              <a:rPr lang="en-US" sz="2000" dirty="0" smtClean="0"/>
              <a:t>, Java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</a:t>
            </a:r>
            <a:r>
              <a:rPr lang="en-US" sz="2000" dirty="0" err="1" smtClean="0"/>
              <a:t>keamanan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menjaga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merusak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computer yang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9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Architecture Neural</a:t>
            </a:r>
          </a:p>
          <a:p>
            <a:pPr marL="0" indent="0">
              <a:buNone/>
            </a:pPr>
            <a:r>
              <a:rPr lang="en-US" sz="2000" dirty="0" smtClean="0"/>
              <a:t>Program </a:t>
            </a:r>
            <a:r>
              <a:rPr lang="en-US" sz="2000" dirty="0"/>
              <a:t>Java </a:t>
            </a:r>
            <a:r>
              <a:rPr lang="en-US" sz="2000" dirty="0" err="1"/>
              <a:t>merupakan</a:t>
            </a:r>
            <a:r>
              <a:rPr lang="en-US" sz="2000" dirty="0"/>
              <a:t> platform Independent. Program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memunyai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platform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Java Virtual </a:t>
            </a:r>
            <a:r>
              <a:rPr lang="en-US" sz="2000" dirty="0" smtClean="0"/>
              <a:t>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Portable</a:t>
            </a:r>
          </a:p>
          <a:p>
            <a:pPr marL="0" indent="0">
              <a:buNone/>
            </a:pPr>
            <a:r>
              <a:rPr lang="en-US" sz="2000" dirty="0" smtClean="0"/>
              <a:t>S</a:t>
            </a:r>
            <a:r>
              <a:rPr lang="en-US" sz="2000" dirty="0"/>
              <a:t>ource Code </a:t>
            </a:r>
            <a:r>
              <a:rPr lang="en-US" sz="2000" dirty="0" err="1"/>
              <a:t>maupun</a:t>
            </a:r>
            <a:r>
              <a:rPr lang="en-US" sz="2000" dirty="0"/>
              <a:t> program Java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dibawa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platform yang </a:t>
            </a:r>
            <a:r>
              <a:rPr lang="en-US" sz="2000" dirty="0" err="1"/>
              <a:t>berbeda-beda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dikompilasi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Performance</a:t>
            </a:r>
          </a:p>
          <a:p>
            <a:pPr marL="0" indent="0">
              <a:buNone/>
            </a:pPr>
            <a:r>
              <a:rPr lang="en-US" sz="2000" dirty="0"/>
              <a:t>Performance </a:t>
            </a:r>
            <a:r>
              <a:rPr lang="en-US" sz="2000" dirty="0" err="1"/>
              <a:t>pada</a:t>
            </a:r>
            <a:r>
              <a:rPr lang="en-US" sz="2000" dirty="0"/>
              <a:t> Java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 performance Java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ditingkatkan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kompilasi</a:t>
            </a:r>
            <a:r>
              <a:rPr lang="en-US" sz="2000" dirty="0"/>
              <a:t> Java lain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 </a:t>
            </a:r>
            <a:r>
              <a:rPr lang="en-US" sz="2000" dirty="0" err="1"/>
              <a:t>Inprise</a:t>
            </a:r>
            <a:r>
              <a:rPr lang="en-US" sz="2000" dirty="0"/>
              <a:t>, Microsoft,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Symatec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Just In Time Compilers (JIT).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129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Enterprise Java (J2EE)</a:t>
            </a:r>
          </a:p>
          <a:p>
            <a:pPr marL="0" indent="0">
              <a:buNone/>
            </a:pPr>
            <a:r>
              <a:rPr lang="en-US" dirty="0" err="1" smtClean="0"/>
              <a:t>Solusi</a:t>
            </a:r>
            <a:r>
              <a:rPr lang="en-US" dirty="0" smtClean="0"/>
              <a:t> Java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yang </a:t>
            </a:r>
            <a:r>
              <a:rPr lang="en-US" dirty="0" err="1" smtClean="0"/>
              <a:t>ditunjukan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Standar</a:t>
            </a:r>
            <a:r>
              <a:rPr lang="en-US" dirty="0" smtClean="0"/>
              <a:t> Java (J2SE)</a:t>
            </a:r>
          </a:p>
          <a:p>
            <a:pPr marL="0" indent="0">
              <a:buNone/>
            </a:pP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desktop.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Micro Java (J2ME)</a:t>
            </a:r>
          </a:p>
          <a:p>
            <a:pPr marL="0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J2SE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wireless device / mobile device</a:t>
            </a:r>
          </a:p>
        </p:txBody>
      </p:sp>
    </p:spTree>
    <p:extLst>
      <p:ext uri="{BB962C8B-B14F-4D97-AF65-F5344CB8AC3E}">
        <p14:creationId xmlns:p14="http://schemas.microsoft.com/office/powerpoint/2010/main" val="30563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JDK, JVM, </a:t>
            </a:r>
            <a:r>
              <a:rPr lang="en-US" dirty="0" err="1" smtClean="0"/>
              <a:t>dan</a:t>
            </a:r>
            <a:r>
              <a:rPr lang="en-US" dirty="0" smtClean="0"/>
              <a:t> JRE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JDK : Java Development Kit -- &gt; Tool yang </a:t>
            </a:r>
            <a:r>
              <a:rPr lang="en-US" dirty="0" err="1" smtClean="0"/>
              <a:t>berisi</a:t>
            </a:r>
            <a:r>
              <a:rPr lang="en-US" dirty="0" smtClean="0"/>
              <a:t> debugging </a:t>
            </a:r>
            <a:r>
              <a:rPr lang="en-US" dirty="0" err="1" smtClean="0"/>
              <a:t>dan</a:t>
            </a:r>
            <a:r>
              <a:rPr lang="en-US" dirty="0" smtClean="0"/>
              <a:t> compiler java/</a:t>
            </a:r>
            <a:r>
              <a:rPr lang="en-US" dirty="0" err="1" smtClean="0"/>
              <a:t>mengkompile</a:t>
            </a:r>
            <a:r>
              <a:rPr lang="en-US" dirty="0" smtClean="0"/>
              <a:t> java </a:t>
            </a:r>
            <a:r>
              <a:rPr lang="en-US" dirty="0" err="1" smtClean="0"/>
              <a:t>menjadi</a:t>
            </a:r>
            <a:r>
              <a:rPr lang="en-US" dirty="0" smtClean="0"/>
              <a:t> bytecode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JVM : Java Virtual Machine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menterjemahkan</a:t>
            </a:r>
            <a:r>
              <a:rPr lang="en-US" dirty="0" smtClean="0">
                <a:sym typeface="Wingdings" panose="05000000000000000000" pitchFamily="2" charset="2"/>
              </a:rPr>
              <a:t> bytecode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r>
              <a:rPr lang="en-US" dirty="0" smtClean="0">
                <a:sym typeface="Wingdings" panose="05000000000000000000" pitchFamily="2" charset="2"/>
              </a:rPr>
              <a:t> Bahasa yang </a:t>
            </a:r>
            <a:r>
              <a:rPr lang="en-US" dirty="0" err="1" smtClean="0">
                <a:sym typeface="Wingdings" panose="05000000000000000000" pitchFamily="2" charset="2"/>
              </a:rPr>
              <a:t>dimengerti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(Multi Platform)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JRE : Java Runtime Environment -&gt;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mengeksekusi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kode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sudah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terjemahkan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JVM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Notepad/</a:t>
            </a:r>
            <a:r>
              <a:rPr lang="en-US" dirty="0" err="1" smtClean="0"/>
              <a:t>Gedit</a:t>
            </a:r>
            <a:r>
              <a:rPr lang="en-US" dirty="0" smtClean="0"/>
              <a:t> : Editor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(Windows/Linux)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Netbeans</a:t>
            </a:r>
            <a:r>
              <a:rPr lang="en-US" dirty="0" smtClean="0"/>
              <a:t> : Salah </a:t>
            </a:r>
            <a:r>
              <a:rPr lang="en-US" dirty="0" err="1" smtClean="0"/>
              <a:t>satu</a:t>
            </a:r>
            <a:r>
              <a:rPr lang="en-US" dirty="0" smtClean="0"/>
              <a:t> editor (GUI) yang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(IDE) yang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Editor lain : Eclipse, Gel, </a:t>
            </a:r>
            <a:r>
              <a:rPr lang="en-US" dirty="0" err="1" smtClean="0"/>
              <a:t>Jbuilder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9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Double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install,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konfigurasi</a:t>
            </a:r>
            <a:r>
              <a:rPr lang="en-US" dirty="0" smtClean="0"/>
              <a:t> installer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7" y="3122611"/>
            <a:ext cx="1649413" cy="1565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870199"/>
            <a:ext cx="4371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Klik</a:t>
            </a:r>
            <a:r>
              <a:rPr lang="en-US" dirty="0" smtClean="0"/>
              <a:t> next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welcome. </a:t>
            </a:r>
            <a:r>
              <a:rPr lang="en-US" dirty="0" err="1" smtClean="0"/>
              <a:t>Jdk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JDK 8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IDE 8.1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418492"/>
            <a:ext cx="4775200" cy="4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IDE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JDK.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5" y="2358335"/>
            <a:ext cx="5197475" cy="43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Instal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356264"/>
            <a:ext cx="5095875" cy="4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4428" y="1931377"/>
            <a:ext cx="8361229" cy="3007447"/>
          </a:xfrm>
        </p:spPr>
        <p:txBody>
          <a:bodyPr/>
          <a:lstStyle/>
          <a:p>
            <a:pPr algn="l"/>
            <a:r>
              <a:rPr lang="en-US" sz="6000" dirty="0" smtClean="0">
                <a:latin typeface="Impact" panose="020B0806030902050204" pitchFamily="34" charset="0"/>
              </a:rPr>
              <a:t>ABSENSI			: 10%</a:t>
            </a:r>
            <a:br>
              <a:rPr lang="en-US" sz="6000" dirty="0" smtClean="0">
                <a:latin typeface="Impact" panose="020B0806030902050204" pitchFamily="34" charset="0"/>
              </a:rPr>
            </a:br>
            <a:r>
              <a:rPr lang="en-US" sz="6000" dirty="0" smtClean="0">
                <a:latin typeface="Impact" panose="020B0806030902050204" pitchFamily="34" charset="0"/>
              </a:rPr>
              <a:t>TUGAS			: 20%</a:t>
            </a:r>
            <a:br>
              <a:rPr lang="en-US" sz="6000" dirty="0" smtClean="0">
                <a:latin typeface="Impact" panose="020B0806030902050204" pitchFamily="34" charset="0"/>
              </a:rPr>
            </a:br>
            <a:r>
              <a:rPr lang="en-US" sz="6000" dirty="0" smtClean="0">
                <a:latin typeface="Impact" panose="020B0806030902050204" pitchFamily="34" charset="0"/>
              </a:rPr>
              <a:t>UTS				: 30%</a:t>
            </a:r>
            <a:br>
              <a:rPr lang="en-US" sz="6000" dirty="0" smtClean="0">
                <a:latin typeface="Impact" panose="020B0806030902050204" pitchFamily="34" charset="0"/>
              </a:rPr>
            </a:br>
            <a:r>
              <a:rPr lang="en-US" sz="6000" dirty="0" smtClean="0">
                <a:latin typeface="Impact" panose="020B0806030902050204" pitchFamily="34" charset="0"/>
              </a:rPr>
              <a:t>UAS				: 40%</a:t>
            </a:r>
            <a:endParaRPr lang="en-US" sz="6000" cap="none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77" y="2171700"/>
            <a:ext cx="5297846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3" y="2066925"/>
            <a:ext cx="5061644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028209"/>
            <a:ext cx="9258300" cy="46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96" y="2233356"/>
            <a:ext cx="5944598" cy="41249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7203594" y="2246056"/>
            <a:ext cx="4378806" cy="1347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keinginan</a:t>
            </a:r>
            <a:r>
              <a:rPr lang="en-US" sz="2000" dirty="0" smtClean="0"/>
              <a:t> kalian,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dirty="0" err="1" smtClean="0"/>
              <a:t>HaloDunia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Simpan</a:t>
            </a:r>
            <a:r>
              <a:rPr lang="en-US" sz="2000" dirty="0" smtClean="0"/>
              <a:t> </a:t>
            </a:r>
            <a:r>
              <a:rPr lang="en-US" sz="2000" dirty="0" err="1" smtClean="0"/>
              <a:t>berkas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direktori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diinginkan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centang</a:t>
            </a:r>
            <a:r>
              <a:rPr lang="en-US" sz="2000" dirty="0" smtClean="0"/>
              <a:t> Create main class </a:t>
            </a:r>
            <a:r>
              <a:rPr lang="en-US" sz="2000" dirty="0" err="1" smtClean="0"/>
              <a:t>unutk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class </a:t>
            </a:r>
            <a:r>
              <a:rPr lang="en-US" sz="2000" dirty="0" err="1" smtClean="0"/>
              <a:t>disetiap</a:t>
            </a:r>
            <a:r>
              <a:rPr lang="en-US" sz="2000" dirty="0" smtClean="0"/>
              <a:t> </a:t>
            </a:r>
            <a:r>
              <a:rPr lang="en-US" sz="2000" dirty="0" err="1" smtClean="0"/>
              <a:t>berkas</a:t>
            </a:r>
            <a:r>
              <a:rPr lang="en-US" sz="2000" dirty="0" smtClean="0"/>
              <a:t> java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menyesuaikan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projek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Klik</a:t>
            </a:r>
            <a:r>
              <a:rPr lang="en-US" sz="2000" dirty="0" smtClean="0"/>
              <a:t> finish 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tunggu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2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85" y="1861881"/>
            <a:ext cx="8044794" cy="46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Skrip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Salin</a:t>
            </a:r>
            <a:r>
              <a:rPr lang="en-US" dirty="0" smtClean="0"/>
              <a:t> </a:t>
            </a:r>
            <a:r>
              <a:rPr lang="en-US" dirty="0" err="1" smtClean="0"/>
              <a:t>skrip</a:t>
            </a:r>
            <a:r>
              <a:rPr lang="en-US" dirty="0" smtClean="0"/>
              <a:t> Java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6" b="11401"/>
          <a:stretch/>
        </p:blipFill>
        <p:spPr>
          <a:xfrm>
            <a:off x="6172200" y="1535471"/>
            <a:ext cx="3733800" cy="77403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363472"/>
            <a:ext cx="5173688" cy="3249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6718300" y="2363472"/>
            <a:ext cx="5194300" cy="1347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Package (</a:t>
            </a:r>
            <a:r>
              <a:rPr lang="en-US" sz="1400" dirty="0" err="1" smtClean="0"/>
              <a:t>nama</a:t>
            </a:r>
            <a:r>
              <a:rPr lang="en-US" sz="1400" dirty="0" smtClean="0"/>
              <a:t> package) : </a:t>
            </a:r>
            <a:r>
              <a:rPr lang="en-US" sz="1400" dirty="0" err="1" smtClean="0"/>
              <a:t>Menandakan</a:t>
            </a:r>
            <a:r>
              <a:rPr lang="en-US" sz="1400" dirty="0" smtClean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package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/**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</a:t>
            </a:r>
            <a:r>
              <a:rPr lang="en-US" sz="1400" dirty="0" err="1" smtClean="0"/>
              <a:t>tanda</a:t>
            </a:r>
            <a:r>
              <a:rPr lang="en-US" sz="1400" dirty="0" smtClean="0"/>
              <a:t> */ : Multiline comment.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HaloDunia</a:t>
            </a:r>
            <a:r>
              <a:rPr lang="en-US" sz="1400" dirty="0" smtClean="0"/>
              <a:t> : Nama class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dirty="0" smtClean="0"/>
              <a:t>.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: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method </a:t>
            </a:r>
            <a:r>
              <a:rPr lang="en-US" sz="1400" dirty="0" err="1" smtClean="0"/>
              <a:t>utama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berfungsi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program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buat</a:t>
            </a:r>
            <a:r>
              <a:rPr lang="en-US" sz="1400" dirty="0" smtClean="0"/>
              <a:t>. </a:t>
            </a:r>
            <a:r>
              <a:rPr lang="en-US" sz="1400" dirty="0" err="1" smtClean="0"/>
              <a:t>Jadi</a:t>
            </a:r>
            <a:r>
              <a:rPr lang="en-US" sz="1400" dirty="0" smtClean="0"/>
              <a:t>,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baris</a:t>
            </a:r>
            <a:r>
              <a:rPr lang="en-US" sz="1400" dirty="0" smtClean="0"/>
              <a:t> </a:t>
            </a:r>
            <a:r>
              <a:rPr lang="en-US" sz="1400" dirty="0" err="1" smtClean="0"/>
              <a:t>kode</a:t>
            </a:r>
            <a:r>
              <a:rPr lang="en-US" sz="1400" dirty="0" smtClean="0"/>
              <a:t> yang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buat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berada</a:t>
            </a:r>
            <a:r>
              <a:rPr lang="en-US" sz="1400" dirty="0" smtClean="0"/>
              <a:t> </a:t>
            </a:r>
            <a:r>
              <a:rPr lang="en-US" sz="1400" dirty="0" err="1" smtClean="0"/>
              <a:t>didalam</a:t>
            </a:r>
            <a:r>
              <a:rPr lang="en-US" sz="1400" dirty="0" smtClean="0"/>
              <a:t> method main,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, program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berjalan</a:t>
            </a:r>
            <a:r>
              <a:rPr lang="en-US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(); :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output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layar</a:t>
            </a:r>
            <a:r>
              <a:rPr lang="en-US" sz="1400" dirty="0"/>
              <a:t> monitor, kata </a:t>
            </a:r>
            <a:r>
              <a:rPr lang="en-US" sz="1400" b="1" dirty="0" smtClean="0"/>
              <a:t>Halo </a:t>
            </a:r>
            <a:r>
              <a:rPr lang="en-US" sz="1400" b="1" dirty="0" err="1" smtClean="0"/>
              <a:t>Dunia</a:t>
            </a:r>
            <a:r>
              <a:rPr lang="en-US" sz="1400" b="1" dirty="0" smtClean="0"/>
              <a:t>,</a:t>
            </a:r>
            <a:r>
              <a:rPr lang="en-US" sz="1400" b="1" dirty="0"/>
              <a:t> </a:t>
            </a:r>
            <a:r>
              <a:rPr lang="en-US" sz="1400" dirty="0" err="1"/>
              <a:t>bisa</a:t>
            </a:r>
            <a:r>
              <a:rPr lang="en-US" sz="1400" dirty="0"/>
              <a:t> kalian </a:t>
            </a:r>
            <a:r>
              <a:rPr lang="en-US" sz="1400" dirty="0" err="1"/>
              <a:t>ubah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kata-kata yang lain, 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String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output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diawali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diakhiri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 </a:t>
            </a:r>
            <a:r>
              <a:rPr lang="en-US" sz="1400" dirty="0" err="1"/>
              <a:t>kutip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 </a:t>
            </a:r>
            <a:r>
              <a:rPr lang="en-US" sz="1400" b="1" dirty="0"/>
              <a:t>(" ")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 </a:t>
            </a:r>
            <a:r>
              <a:rPr lang="en-US" sz="1400" b="1" dirty="0"/>
              <a:t>(</a:t>
            </a:r>
            <a:r>
              <a:rPr lang="en-US" sz="1400" b="1" dirty="0" smtClean="0"/>
              <a:t>Halo </a:t>
            </a:r>
            <a:r>
              <a:rPr lang="en-US" sz="1400" b="1" dirty="0" err="1" smtClean="0"/>
              <a:t>Dunia</a:t>
            </a:r>
            <a:r>
              <a:rPr lang="en-US" sz="1400" b="1" dirty="0" smtClean="0"/>
              <a:t>);</a:t>
            </a:r>
            <a:r>
              <a:rPr lang="en-US" sz="1400" dirty="0"/>
              <a:t> 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error, yang </a:t>
            </a:r>
            <a:r>
              <a:rPr lang="en-US" sz="1400" dirty="0" err="1"/>
              <a:t>benar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 </a:t>
            </a:r>
            <a:r>
              <a:rPr lang="en-US" sz="1400" b="1" dirty="0"/>
              <a:t>("</a:t>
            </a:r>
            <a:r>
              <a:rPr lang="en-US" sz="1400" b="1" dirty="0" smtClean="0"/>
              <a:t>Halo </a:t>
            </a:r>
            <a:r>
              <a:rPr lang="en-US" sz="1400" b="1" dirty="0" err="1" smtClean="0"/>
              <a:t>Dunia</a:t>
            </a:r>
            <a:r>
              <a:rPr lang="en-US" sz="1400" b="1" dirty="0" smtClean="0"/>
              <a:t>");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846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56" y="2939807"/>
            <a:ext cx="6612288" cy="36260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524000" y="1687871"/>
            <a:ext cx="9601200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package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smtClean="0"/>
              <a:t>Java Package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2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524000" y="1687871"/>
            <a:ext cx="9601200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Package name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pertemuan1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Finish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package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42" y="2517156"/>
            <a:ext cx="5673115" cy="39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524000" y="1687871"/>
            <a:ext cx="9601200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file/class,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package, </a:t>
            </a:r>
            <a:r>
              <a:rPr lang="en-US" dirty="0" err="1" smtClean="0"/>
              <a:t>pilih</a:t>
            </a:r>
            <a:r>
              <a:rPr lang="en-US" dirty="0" smtClean="0"/>
              <a:t> new,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Java class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60" y="2587429"/>
            <a:ext cx="5084521" cy="35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524000" y="1687871"/>
            <a:ext cx="9601200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 name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latihan1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finish,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main method.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54" y="2719181"/>
            <a:ext cx="3467292" cy="37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5977"/>
            <a:ext cx="8361229" cy="3007447"/>
          </a:xfrm>
        </p:spPr>
        <p:txBody>
          <a:bodyPr/>
          <a:lstStyle/>
          <a:p>
            <a:r>
              <a:rPr lang="en-US" sz="6000" dirty="0" err="1" smtClean="0">
                <a:latin typeface="Impact" panose="020B0806030902050204" pitchFamily="34" charset="0"/>
              </a:rPr>
              <a:t>Kode</a:t>
            </a:r>
            <a:r>
              <a:rPr lang="en-US" sz="6000" dirty="0" smtClean="0">
                <a:latin typeface="Impact" panose="020B0806030902050204" pitchFamily="34" charset="0"/>
              </a:rPr>
              <a:t> Classroom :</a:t>
            </a:r>
            <a:br>
              <a:rPr lang="en-US" sz="6000" dirty="0" smtClean="0">
                <a:latin typeface="Impact" panose="020B0806030902050204" pitchFamily="34" charset="0"/>
              </a:rPr>
            </a:br>
            <a:r>
              <a:rPr lang="en-US" sz="6000" dirty="0" smtClean="0">
                <a:latin typeface="Impact" panose="020B0806030902050204" pitchFamily="34" charset="0"/>
              </a:rPr>
              <a:t> </a:t>
            </a:r>
            <a:br>
              <a:rPr lang="en-US" sz="6000" dirty="0" smtClean="0">
                <a:latin typeface="Impact" panose="020B0806030902050204" pitchFamily="34" charset="0"/>
              </a:rPr>
            </a:br>
            <a:r>
              <a:rPr lang="en-US" sz="11500" dirty="0" smtClean="0">
                <a:latin typeface="Impact" panose="020B0806030902050204" pitchFamily="34" charset="0"/>
              </a:rPr>
              <a:t>7z323oe</a:t>
            </a:r>
            <a:endParaRPr lang="en-US" sz="11500" cap="none" dirty="0">
              <a:latin typeface="Impact" panose="020B080603090205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967D2"/>
                </a:solidFill>
                <a:effectLst/>
                <a:latin typeface="Google Sans"/>
              </a:rPr>
              <a:t>7z323oe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/>
              <a:t>case </a:t>
            </a:r>
            <a:r>
              <a:rPr lang="en-US" b="1" dirty="0" err="1"/>
              <a:t>sensitif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error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berhati-hati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case </a:t>
            </a:r>
            <a:r>
              <a:rPr lang="en-US" dirty="0" err="1" smtClean="0"/>
              <a:t>sensitif</a:t>
            </a:r>
            <a:r>
              <a:rPr lang="en-US" dirty="0" smtClean="0"/>
              <a:t> = ‘Java’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‘java’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{ }</a:t>
            </a:r>
            <a:r>
              <a:rPr lang="en-US" dirty="0"/>
              <a:t> (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). </a:t>
            </a:r>
          </a:p>
          <a:p>
            <a:r>
              <a:rPr lang="en-US" dirty="0"/>
              <a:t>Dan </a:t>
            </a:r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pada</a:t>
            </a:r>
            <a:r>
              <a:rPr lang="en-US" dirty="0"/>
              <a:t> java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;</a:t>
            </a:r>
            <a:r>
              <a:rPr lang="en-US" dirty="0"/>
              <a:t> (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7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en-US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Char :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a,b,c,d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: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: 29,14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Float : </a:t>
            </a:r>
            <a:r>
              <a:rPr lang="en-US" dirty="0" err="1"/>
              <a:t>bilangan</a:t>
            </a:r>
            <a:r>
              <a:rPr lang="en-US" dirty="0"/>
              <a:t> decimal, </a:t>
            </a:r>
            <a:r>
              <a:rPr lang="en-US" dirty="0" err="1"/>
              <a:t>contoh</a:t>
            </a:r>
            <a:r>
              <a:rPr lang="en-US" dirty="0"/>
              <a:t> 2,1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Double : </a:t>
            </a:r>
            <a:r>
              <a:rPr lang="en-US" dirty="0" err="1"/>
              <a:t>bilangan</a:t>
            </a:r>
            <a:r>
              <a:rPr lang="en-US" dirty="0"/>
              <a:t> decimal </a:t>
            </a:r>
            <a:r>
              <a:rPr lang="en-US" dirty="0" err="1"/>
              <a:t>juga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kapasitasnya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String 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membentu</a:t>
            </a:r>
            <a:r>
              <a:rPr lang="en-US" dirty="0"/>
              <a:t> string, </a:t>
            </a:r>
            <a:r>
              <a:rPr lang="en-US" dirty="0" err="1"/>
              <a:t>contoh</a:t>
            </a:r>
            <a:r>
              <a:rPr lang="en-US" dirty="0"/>
              <a:t> Halo </a:t>
            </a:r>
            <a:r>
              <a:rPr lang="en-US" dirty="0" err="1"/>
              <a:t>Dunia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Boolean :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penulisan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Membuat</a:t>
            </a:r>
            <a:r>
              <a:rPr lang="en-US" dirty="0" smtClean="0"/>
              <a:t> variable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data integer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variable </a:t>
            </a:r>
            <a:r>
              <a:rPr lang="en-US" dirty="0" err="1" smtClean="0"/>
              <a:t>bertipe</a:t>
            </a:r>
            <a:r>
              <a:rPr lang="en-US" dirty="0" smtClean="0"/>
              <a:t> integer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variable yang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78" y="1659629"/>
            <a:ext cx="3176621" cy="64336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05" y="2427153"/>
            <a:ext cx="2472495" cy="66203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92" y="4050685"/>
            <a:ext cx="2720615" cy="73981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17" y="5618125"/>
            <a:ext cx="2111764" cy="7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5" name="Content Placeholder 1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9046"/>
            <a:ext cx="5689600" cy="4549376"/>
          </a:xfr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50" y="3166983"/>
            <a:ext cx="4379192" cy="16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Java (Reserved Word) </a:t>
            </a:r>
            <a:r>
              <a:rPr lang="en-US" dirty="0" err="1" smtClean="0"/>
              <a:t>seperti</a:t>
            </a:r>
            <a:r>
              <a:rPr lang="en-US" dirty="0" smtClean="0"/>
              <a:t> if, for, switch,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Nama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angka</a:t>
            </a:r>
            <a:r>
              <a:rPr lang="en-US" dirty="0" smtClean="0"/>
              <a:t> (0-9),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(_), </a:t>
            </a:r>
            <a:r>
              <a:rPr lang="en-US" dirty="0" err="1" smtClean="0"/>
              <a:t>dan</a:t>
            </a:r>
            <a:r>
              <a:rPr lang="en-US" dirty="0" smtClean="0"/>
              <a:t> symbol dollar ($).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symbol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suku</a:t>
            </a:r>
            <a:r>
              <a:rPr lang="en-US" dirty="0" smtClean="0"/>
              <a:t> kata, </a:t>
            </a:r>
            <a:r>
              <a:rPr lang="en-US" dirty="0" err="1" smtClean="0"/>
              <a:t>maka</a:t>
            </a:r>
            <a:r>
              <a:rPr lang="en-US" dirty="0" smtClean="0"/>
              <a:t> kata ke-2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namaVariabel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output </a:t>
            </a:r>
            <a:r>
              <a:rPr lang="en-US" dirty="0" err="1" smtClean="0"/>
              <a:t>nama</a:t>
            </a:r>
            <a:r>
              <a:rPr lang="en-US" dirty="0" smtClean="0"/>
              <a:t> kalian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syntax </a:t>
            </a:r>
            <a:r>
              <a:rPr lang="en-US" dirty="0" err="1"/>
              <a:t>System.out.println</a:t>
            </a:r>
            <a:r>
              <a:rPr lang="en-US" dirty="0" smtClean="0"/>
              <a:t>().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ouput</a:t>
            </a:r>
            <a:r>
              <a:rPr lang="en-US" dirty="0" smtClean="0"/>
              <a:t> : Valenia Hanna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output data </a:t>
            </a:r>
            <a:r>
              <a:rPr lang="en-US" dirty="0" err="1" smtClean="0"/>
              <a:t>diri</a:t>
            </a:r>
            <a:r>
              <a:rPr lang="en-US" dirty="0" smtClean="0"/>
              <a:t> kalian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usia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kalian</a:t>
            </a:r>
          </a:p>
        </p:txBody>
      </p:sp>
    </p:spTree>
    <p:extLst>
      <p:ext uri="{BB962C8B-B14F-4D97-AF65-F5344CB8AC3E}">
        <p14:creationId xmlns:p14="http://schemas.microsoft.com/office/powerpoint/2010/main" val="992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271"/>
            <a:ext cx="9601200" cy="4382729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Hardware (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), Software (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Brainware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96" y="2733492"/>
            <a:ext cx="6415403" cy="37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271"/>
            <a:ext cx="9601200" cy="43827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Komputer</a:t>
            </a:r>
            <a:r>
              <a:rPr lang="en-US" dirty="0" smtClean="0"/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“Compute” = </a:t>
            </a:r>
            <a:r>
              <a:rPr lang="en-US" dirty="0" err="1" smtClean="0"/>
              <a:t>Menghitung</a:t>
            </a:r>
            <a:endParaRPr lang="en-US" dirty="0" smtClean="0"/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dirty="0" smtClean="0"/>
              <a:t>-&gt;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komputasi</a:t>
            </a:r>
            <a:r>
              <a:rPr lang="en-US" dirty="0" smtClean="0"/>
              <a:t>/</a:t>
            </a:r>
            <a:r>
              <a:rPr lang="en-US" dirty="0" err="1" smtClean="0"/>
              <a:t>menghitung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diperintahkan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(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271"/>
            <a:ext cx="9601200" cy="4382729"/>
          </a:xfrm>
        </p:spPr>
        <p:txBody>
          <a:bodyPr/>
          <a:lstStyle/>
          <a:p>
            <a:r>
              <a:rPr lang="en-US" dirty="0" smtClean="0"/>
              <a:t>Software (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program computer)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di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memberitahukan</a:t>
            </a:r>
            <a:r>
              <a:rPr lang="en-US" dirty="0" smtClean="0"/>
              <a:t> 	</a:t>
            </a:r>
            <a:r>
              <a:rPr lang="en-US" dirty="0" err="1" smtClean="0"/>
              <a:t>pada</a:t>
            </a:r>
            <a:r>
              <a:rPr lang="en-US" dirty="0" smtClean="0"/>
              <a:t> computer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source code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(</a:t>
            </a:r>
            <a:r>
              <a:rPr lang="en-US" dirty="0" err="1" smtClean="0"/>
              <a:t>Pembuat</a:t>
            </a:r>
            <a:r>
              <a:rPr lang="en-US" dirty="0" smtClean="0"/>
              <a:t> program)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Notepad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Facebook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Ms.Office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9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Pemograman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Bahasa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/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computer.</a:t>
            </a:r>
          </a:p>
          <a:p>
            <a:r>
              <a:rPr lang="en-US" dirty="0" smtClean="0"/>
              <a:t>Bahasa </a:t>
            </a:r>
            <a:r>
              <a:rPr lang="en-US" dirty="0" err="1" smtClean="0"/>
              <a:t>Pemograman</a:t>
            </a:r>
            <a:r>
              <a:rPr lang="en-US" dirty="0" smtClean="0"/>
              <a:t> -&gt; Program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Bahasa </a:t>
            </a:r>
            <a:r>
              <a:rPr lang="en-US" dirty="0" err="1"/>
              <a:t>P</a:t>
            </a:r>
            <a:r>
              <a:rPr lang="en-US" dirty="0" err="1" smtClean="0"/>
              <a:t>emograman</a:t>
            </a:r>
            <a:r>
              <a:rPr lang="en-US" dirty="0" smtClean="0"/>
              <a:t> : Pascal, C++, Basic, Perl, PHP, ASP, Java,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Perbedaan</a:t>
            </a:r>
            <a:r>
              <a:rPr lang="en-US" dirty="0" smtClean="0"/>
              <a:t> : Cara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endParaRPr lang="en-US" dirty="0" smtClean="0"/>
          </a:p>
          <a:p>
            <a:r>
              <a:rPr lang="en-US" dirty="0" err="1" smtClean="0"/>
              <a:t>Persamaan</a:t>
            </a:r>
            <a:r>
              <a:rPr lang="en-US" dirty="0" smtClean="0"/>
              <a:t> :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println</a:t>
            </a:r>
            <a:r>
              <a:rPr lang="en-US" dirty="0"/>
              <a:t>(“</a:t>
            </a:r>
            <a:r>
              <a:rPr lang="en-US" dirty="0" err="1"/>
              <a:t>saya</a:t>
            </a:r>
            <a:r>
              <a:rPr lang="en-US" dirty="0"/>
              <a:t>”); -&gt; </a:t>
            </a:r>
            <a:r>
              <a:rPr lang="en-US" dirty="0" smtClean="0"/>
              <a:t>Java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writeln</a:t>
            </a:r>
            <a:r>
              <a:rPr lang="en-US" dirty="0" smtClean="0"/>
              <a:t>(‘</a:t>
            </a:r>
            <a:r>
              <a:rPr lang="en-US" dirty="0" err="1" smtClean="0"/>
              <a:t>saya</a:t>
            </a:r>
            <a:r>
              <a:rPr lang="en-US" dirty="0" smtClean="0"/>
              <a:t>’); -&gt; Pascal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saya</a:t>
            </a:r>
            <a:r>
              <a:rPr lang="en-US" dirty="0" smtClean="0"/>
              <a:t>”); -&gt; </a:t>
            </a:r>
            <a:r>
              <a:rPr lang="en-US" dirty="0" err="1" smtClean="0"/>
              <a:t>dalam</a:t>
            </a:r>
            <a:r>
              <a:rPr lang="en-US" dirty="0" smtClean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6304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1498599"/>
            <a:ext cx="6040438" cy="37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para </a:t>
            </a:r>
            <a:r>
              <a:rPr lang="en-US" dirty="0" err="1" smtClean="0"/>
              <a:t>ilmuwan</a:t>
            </a:r>
            <a:r>
              <a:rPr lang="en-US" dirty="0" smtClean="0"/>
              <a:t> Sun Microsystem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1991.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OAK (James Gosling </a:t>
            </a:r>
            <a:r>
              <a:rPr lang="en-US" dirty="0" err="1" smtClean="0"/>
              <a:t>Dkk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 1996 Sun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OAK </a:t>
            </a:r>
            <a:r>
              <a:rPr lang="en-US" dirty="0" err="1" smtClean="0"/>
              <a:t>menjadi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mengadopsi</a:t>
            </a:r>
            <a:r>
              <a:rPr lang="en-US" dirty="0" smtClean="0"/>
              <a:t> Bahasa C/C++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murni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(Multiplatform) </a:t>
            </a:r>
          </a:p>
        </p:txBody>
      </p:sp>
    </p:spTree>
    <p:extLst>
      <p:ext uri="{BB962C8B-B14F-4D97-AF65-F5344CB8AC3E}">
        <p14:creationId xmlns:p14="http://schemas.microsoft.com/office/powerpoint/2010/main" val="20741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1175</Words>
  <Application>Microsoft Office PowerPoint</Application>
  <PresentationFormat>Widescreen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Google Sans</vt:lpstr>
      <vt:lpstr>Impact</vt:lpstr>
      <vt:lpstr>Wingdings</vt:lpstr>
      <vt:lpstr>Crop</vt:lpstr>
      <vt:lpstr>DASAR-DASAR PEMOGRAMAN</vt:lpstr>
      <vt:lpstr>ABSENSI   : 10% TUGAS   : 20% UTS    : 30% UAS    : 40%</vt:lpstr>
      <vt:lpstr>Kode Classroom :   7z323oe</vt:lpstr>
      <vt:lpstr>Sistem Komputer</vt:lpstr>
      <vt:lpstr>Komputer</vt:lpstr>
      <vt:lpstr>Software (Perangkat Lunak)</vt:lpstr>
      <vt:lpstr>Bahasa Pemograman</vt:lpstr>
      <vt:lpstr>PowerPoint Presentation</vt:lpstr>
      <vt:lpstr>Bahasa Pemograman Java</vt:lpstr>
      <vt:lpstr>Keunggulan Java</vt:lpstr>
      <vt:lpstr>Keunggulan Java</vt:lpstr>
      <vt:lpstr>Keunggulan Java</vt:lpstr>
      <vt:lpstr>Teknologi Java</vt:lpstr>
      <vt:lpstr>JDK, JVM, dan JRE</vt:lpstr>
      <vt:lpstr>Editor Java</vt:lpstr>
      <vt:lpstr>Instalasi Netbeans</vt:lpstr>
      <vt:lpstr>Instalasi Netbeans</vt:lpstr>
      <vt:lpstr>Instalasi Netbeans</vt:lpstr>
      <vt:lpstr>Instalasi Netbeans</vt:lpstr>
      <vt:lpstr>Instalasi Netbeans</vt:lpstr>
      <vt:lpstr>Instalasi Netbeans</vt:lpstr>
      <vt:lpstr>Instalasi Netbeans</vt:lpstr>
      <vt:lpstr>Instalasi Netbeans</vt:lpstr>
      <vt:lpstr>Struktur Program</vt:lpstr>
      <vt:lpstr>Jalankan Skrip Java</vt:lpstr>
      <vt:lpstr>Pembuatan Package</vt:lpstr>
      <vt:lpstr>Pembuatan Package</vt:lpstr>
      <vt:lpstr>Pembuatan Package</vt:lpstr>
      <vt:lpstr>Pembuatan Package</vt:lpstr>
      <vt:lpstr>Karakteristik</vt:lpstr>
      <vt:lpstr>Variabel dan Tipe Data</vt:lpstr>
      <vt:lpstr>Penulisan Variabel</vt:lpstr>
      <vt:lpstr>Latihan 1</vt:lpstr>
      <vt:lpstr>Aturan Penulisan Variabel 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2022-02-21T05:10:32Z</dcterms:created>
  <dcterms:modified xsi:type="dcterms:W3CDTF">2022-02-25T12:32:49Z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